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handoutMasterIdLst>
    <p:handoutMasterId r:id="rId134"/>
  </p:handoutMasterIdLst>
  <p:sldIdLst>
    <p:sldId id="384" r:id="rId2"/>
    <p:sldId id="596" r:id="rId3"/>
    <p:sldId id="501" r:id="rId4"/>
    <p:sldId id="459" r:id="rId5"/>
    <p:sldId id="502" r:id="rId6"/>
    <p:sldId id="428" r:id="rId7"/>
    <p:sldId id="525" r:id="rId8"/>
    <p:sldId id="526" r:id="rId9"/>
    <p:sldId id="429" r:id="rId10"/>
    <p:sldId id="518" r:id="rId11"/>
    <p:sldId id="430" r:id="rId12"/>
    <p:sldId id="528" r:id="rId13"/>
    <p:sldId id="564" r:id="rId14"/>
    <p:sldId id="565" r:id="rId15"/>
    <p:sldId id="566" r:id="rId16"/>
    <p:sldId id="434" r:id="rId17"/>
    <p:sldId id="435" r:id="rId18"/>
    <p:sldId id="436" r:id="rId19"/>
    <p:sldId id="437" r:id="rId20"/>
    <p:sldId id="515" r:id="rId21"/>
    <p:sldId id="438" r:id="rId22"/>
    <p:sldId id="516" r:id="rId23"/>
    <p:sldId id="517" r:id="rId24"/>
    <p:sldId id="440" r:id="rId25"/>
    <p:sldId id="441" r:id="rId26"/>
    <p:sldId id="519" r:id="rId27"/>
    <p:sldId id="586" r:id="rId28"/>
    <p:sldId id="585" r:id="rId29"/>
    <p:sldId id="524" r:id="rId30"/>
    <p:sldId id="520" r:id="rId31"/>
    <p:sldId id="554" r:id="rId32"/>
    <p:sldId id="556" r:id="rId33"/>
    <p:sldId id="557" r:id="rId34"/>
    <p:sldId id="558" r:id="rId35"/>
    <p:sldId id="559" r:id="rId36"/>
    <p:sldId id="560" r:id="rId37"/>
    <p:sldId id="561" r:id="rId38"/>
    <p:sldId id="655" r:id="rId39"/>
    <p:sldId id="562" r:id="rId40"/>
    <p:sldId id="563" r:id="rId41"/>
    <p:sldId id="575" r:id="rId42"/>
    <p:sldId id="576" r:id="rId43"/>
    <p:sldId id="577" r:id="rId44"/>
    <p:sldId id="578" r:id="rId45"/>
    <p:sldId id="579" r:id="rId46"/>
    <p:sldId id="451" r:id="rId47"/>
    <p:sldId id="453" r:id="rId48"/>
    <p:sldId id="573" r:id="rId49"/>
    <p:sldId id="574" r:id="rId50"/>
    <p:sldId id="455" r:id="rId51"/>
    <p:sldId id="456" r:id="rId52"/>
    <p:sldId id="457" r:id="rId53"/>
    <p:sldId id="463" r:id="rId54"/>
    <p:sldId id="458" r:id="rId55"/>
    <p:sldId id="460" r:id="rId56"/>
    <p:sldId id="464" r:id="rId57"/>
    <p:sldId id="461" r:id="rId58"/>
    <p:sldId id="462" r:id="rId59"/>
    <p:sldId id="465" r:id="rId60"/>
    <p:sldId id="491" r:id="rId61"/>
    <p:sldId id="492" r:id="rId62"/>
    <p:sldId id="495" r:id="rId63"/>
    <p:sldId id="466" r:id="rId64"/>
    <p:sldId id="499" r:id="rId65"/>
    <p:sldId id="500" r:id="rId66"/>
    <p:sldId id="533" r:id="rId67"/>
    <p:sldId id="415" r:id="rId68"/>
    <p:sldId id="474" r:id="rId69"/>
    <p:sldId id="534" r:id="rId70"/>
    <p:sldId id="535" r:id="rId71"/>
    <p:sldId id="536" r:id="rId72"/>
    <p:sldId id="538" r:id="rId73"/>
    <p:sldId id="541" r:id="rId74"/>
    <p:sldId id="542" r:id="rId75"/>
    <p:sldId id="543" r:id="rId76"/>
    <p:sldId id="544" r:id="rId77"/>
    <p:sldId id="545" r:id="rId78"/>
    <p:sldId id="546" r:id="rId79"/>
    <p:sldId id="587" r:id="rId80"/>
    <p:sldId id="588" r:id="rId81"/>
    <p:sldId id="589" r:id="rId82"/>
    <p:sldId id="590" r:id="rId83"/>
    <p:sldId id="591" r:id="rId84"/>
    <p:sldId id="592" r:id="rId85"/>
    <p:sldId id="593" r:id="rId86"/>
    <p:sldId id="594" r:id="rId87"/>
    <p:sldId id="595" r:id="rId88"/>
    <p:sldId id="620" r:id="rId89"/>
    <p:sldId id="598" r:id="rId90"/>
    <p:sldId id="599" r:id="rId91"/>
    <p:sldId id="600" r:id="rId92"/>
    <p:sldId id="601" r:id="rId93"/>
    <p:sldId id="622" r:id="rId94"/>
    <p:sldId id="621" r:id="rId95"/>
    <p:sldId id="608" r:id="rId96"/>
    <p:sldId id="609" r:id="rId97"/>
    <p:sldId id="610" r:id="rId98"/>
    <p:sldId id="611" r:id="rId99"/>
    <p:sldId id="612" r:id="rId100"/>
    <p:sldId id="613" r:id="rId101"/>
    <p:sldId id="614" r:id="rId102"/>
    <p:sldId id="615" r:id="rId103"/>
    <p:sldId id="616" r:id="rId104"/>
    <p:sldId id="617" r:id="rId105"/>
    <p:sldId id="618" r:id="rId106"/>
    <p:sldId id="619" r:id="rId107"/>
    <p:sldId id="623" r:id="rId108"/>
    <p:sldId id="624" r:id="rId109"/>
    <p:sldId id="630" r:id="rId110"/>
    <p:sldId id="625" r:id="rId111"/>
    <p:sldId id="631" r:id="rId112"/>
    <p:sldId id="626" r:id="rId113"/>
    <p:sldId id="627" r:id="rId114"/>
    <p:sldId id="663" r:id="rId115"/>
    <p:sldId id="632" r:id="rId116"/>
    <p:sldId id="633" r:id="rId117"/>
    <p:sldId id="637" r:id="rId118"/>
    <p:sldId id="638" r:id="rId119"/>
    <p:sldId id="639" r:id="rId120"/>
    <p:sldId id="640" r:id="rId121"/>
    <p:sldId id="641" r:id="rId122"/>
    <p:sldId id="642" r:id="rId123"/>
    <p:sldId id="654" r:id="rId124"/>
    <p:sldId id="645" r:id="rId125"/>
    <p:sldId id="652" r:id="rId126"/>
    <p:sldId id="656" r:id="rId127"/>
    <p:sldId id="657" r:id="rId128"/>
    <p:sldId id="658" r:id="rId129"/>
    <p:sldId id="659" r:id="rId130"/>
    <p:sldId id="660" r:id="rId131"/>
    <p:sldId id="662" r:id="rId132"/>
  </p:sldIdLst>
  <p:sldSz cx="9144000" cy="5143500" type="screen16x9"/>
  <p:notesSz cx="4686300" cy="8686800"/>
  <p:custShowLst>
    <p:custShow name="Schulung" id="0">
      <p:sldLst>
        <p:sld r:id="rId2"/>
      </p:sldLst>
    </p:custShow>
  </p:custShow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autoAdjust="0"/>
    <p:restoredTop sz="83043" autoAdjust="0"/>
  </p:normalViewPr>
  <p:slideViewPr>
    <p:cSldViewPr snapToGrid="0">
      <p:cViewPr>
        <p:scale>
          <a:sx n="100" d="100"/>
          <a:sy n="100" d="100"/>
        </p:scale>
        <p:origin x="-960" y="-4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530"/>
    </p:cViewPr>
  </p:sorterViewPr>
  <p:notesViewPr>
    <p:cSldViewPr snapToGrid="0">
      <p:cViewPr>
        <p:scale>
          <a:sx n="100" d="100"/>
          <a:sy n="100" d="100"/>
        </p:scale>
        <p:origin x="-3192" y="1368"/>
      </p:cViewPr>
      <p:guideLst>
        <p:guide orient="horz" pos="2737"/>
        <p:guide pos="1476"/>
      </p:guideLst>
    </p:cSldViewPr>
  </p:notesViewPr>
  <p:gridSpacing cx="73737788" cy="7373778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2030555" cy="433868"/>
          </a:xfrm>
          <a:prstGeom prst="rect">
            <a:avLst/>
          </a:prstGeom>
        </p:spPr>
        <p:txBody>
          <a:bodyPr vert="horz" lIns="74188" tIns="37094" rIns="74188" bIns="37094" rtlCol="0"/>
          <a:lstStyle>
            <a:lvl1pPr algn="l" fontAlgn="auto">
              <a:spcBef>
                <a:spcPts val="0"/>
              </a:spcBef>
              <a:spcAft>
                <a:spcPts val="0"/>
              </a:spcAft>
              <a:defRPr sz="1000">
                <a:latin typeface="+mn-lt"/>
              </a:defRPr>
            </a:lvl1pPr>
          </a:lstStyle>
          <a:p>
            <a:pPr>
              <a:defRPr/>
            </a:pPr>
            <a:endParaRPr lang="de-DE"/>
          </a:p>
        </p:txBody>
      </p:sp>
      <p:sp>
        <p:nvSpPr>
          <p:cNvPr id="3" name="Datumsplatzhalter 2"/>
          <p:cNvSpPr>
            <a:spLocks noGrp="1"/>
          </p:cNvSpPr>
          <p:nvPr>
            <p:ph type="dt" sz="quarter" idx="1"/>
          </p:nvPr>
        </p:nvSpPr>
        <p:spPr>
          <a:xfrm>
            <a:off x="2654699" y="3"/>
            <a:ext cx="2030555" cy="433868"/>
          </a:xfrm>
          <a:prstGeom prst="rect">
            <a:avLst/>
          </a:prstGeom>
        </p:spPr>
        <p:txBody>
          <a:bodyPr vert="horz" lIns="74188" tIns="37094" rIns="74188" bIns="37094" rtlCol="0"/>
          <a:lstStyle>
            <a:lvl1pPr algn="r" fontAlgn="auto">
              <a:spcBef>
                <a:spcPts val="0"/>
              </a:spcBef>
              <a:spcAft>
                <a:spcPts val="0"/>
              </a:spcAft>
              <a:defRPr sz="1000">
                <a:latin typeface="+mn-lt"/>
              </a:defRPr>
            </a:lvl1pPr>
          </a:lstStyle>
          <a:p>
            <a:pPr>
              <a:defRPr/>
            </a:pPr>
            <a:fld id="{938ECDD2-B1CA-4E7D-A06F-C70E89A35121}" type="datetimeFigureOut">
              <a:rPr lang="de-DE"/>
              <a:pPr>
                <a:defRPr/>
              </a:pPr>
              <a:t>02.05.2024</a:t>
            </a:fld>
            <a:endParaRPr lang="de-DE" dirty="0"/>
          </a:p>
        </p:txBody>
      </p:sp>
      <p:sp>
        <p:nvSpPr>
          <p:cNvPr id="4" name="Fußzeilenplatzhalter 3"/>
          <p:cNvSpPr>
            <a:spLocks noGrp="1"/>
          </p:cNvSpPr>
          <p:nvPr>
            <p:ph type="ftr" sz="quarter" idx="2"/>
          </p:nvPr>
        </p:nvSpPr>
        <p:spPr>
          <a:xfrm>
            <a:off x="3" y="8251587"/>
            <a:ext cx="2030555" cy="433868"/>
          </a:xfrm>
          <a:prstGeom prst="rect">
            <a:avLst/>
          </a:prstGeom>
        </p:spPr>
        <p:txBody>
          <a:bodyPr vert="horz" lIns="74188" tIns="37094" rIns="74188" bIns="37094" rtlCol="0" anchor="b"/>
          <a:lstStyle>
            <a:lvl1pPr algn="l" fontAlgn="auto">
              <a:spcBef>
                <a:spcPts val="0"/>
              </a:spcBef>
              <a:spcAft>
                <a:spcPts val="0"/>
              </a:spcAft>
              <a:defRPr sz="1000">
                <a:latin typeface="+mn-lt"/>
              </a:defRPr>
            </a:lvl1pPr>
          </a:lstStyle>
          <a:p>
            <a:pPr>
              <a:defRPr/>
            </a:pPr>
            <a:endParaRPr lang="de-DE"/>
          </a:p>
        </p:txBody>
      </p:sp>
      <p:sp>
        <p:nvSpPr>
          <p:cNvPr id="5" name="Foliennummernplatzhalter 4"/>
          <p:cNvSpPr>
            <a:spLocks noGrp="1"/>
          </p:cNvSpPr>
          <p:nvPr>
            <p:ph type="sldNum" sz="quarter" idx="3"/>
          </p:nvPr>
        </p:nvSpPr>
        <p:spPr>
          <a:xfrm>
            <a:off x="2654699" y="8251587"/>
            <a:ext cx="2030555" cy="433868"/>
          </a:xfrm>
          <a:prstGeom prst="rect">
            <a:avLst/>
          </a:prstGeom>
        </p:spPr>
        <p:txBody>
          <a:bodyPr vert="horz" lIns="74188" tIns="37094" rIns="74188" bIns="37094" rtlCol="0" anchor="b"/>
          <a:lstStyle>
            <a:lvl1pPr algn="r" fontAlgn="auto">
              <a:spcBef>
                <a:spcPts val="0"/>
              </a:spcBef>
              <a:spcAft>
                <a:spcPts val="0"/>
              </a:spcAft>
              <a:defRPr sz="1000">
                <a:latin typeface="+mn-lt"/>
              </a:defRPr>
            </a:lvl1pPr>
          </a:lstStyle>
          <a:p>
            <a:pPr>
              <a:defRPr/>
            </a:pPr>
            <a:fld id="{11BBA58C-0993-4E97-9F2A-44755391BC6D}" type="slidenum">
              <a:rPr lang="de-DE"/>
              <a:pPr>
                <a:defRPr/>
              </a:pPr>
              <a:t>‹Nr.›</a:t>
            </a:fld>
            <a:endParaRPr lang="de-D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2030555" cy="433868"/>
          </a:xfrm>
          <a:prstGeom prst="rect">
            <a:avLst/>
          </a:prstGeom>
        </p:spPr>
        <p:txBody>
          <a:bodyPr vert="horz" lIns="74188" tIns="37094" rIns="74188" bIns="37094" rtlCol="0"/>
          <a:lstStyle>
            <a:lvl1pPr algn="l" fontAlgn="auto">
              <a:spcBef>
                <a:spcPts val="0"/>
              </a:spcBef>
              <a:spcAft>
                <a:spcPts val="0"/>
              </a:spcAft>
              <a:defRPr sz="1000">
                <a:latin typeface="+mn-lt"/>
              </a:defRPr>
            </a:lvl1pPr>
          </a:lstStyle>
          <a:p>
            <a:pPr>
              <a:defRPr/>
            </a:pPr>
            <a:endParaRPr lang="de-DE"/>
          </a:p>
        </p:txBody>
      </p:sp>
      <p:sp>
        <p:nvSpPr>
          <p:cNvPr id="3" name="Datumsplatzhalter 2"/>
          <p:cNvSpPr>
            <a:spLocks noGrp="1"/>
          </p:cNvSpPr>
          <p:nvPr>
            <p:ph type="dt" idx="1"/>
          </p:nvPr>
        </p:nvSpPr>
        <p:spPr>
          <a:xfrm>
            <a:off x="2654699" y="3"/>
            <a:ext cx="2030555" cy="433868"/>
          </a:xfrm>
          <a:prstGeom prst="rect">
            <a:avLst/>
          </a:prstGeom>
        </p:spPr>
        <p:txBody>
          <a:bodyPr vert="horz" lIns="74188" tIns="37094" rIns="74188" bIns="37094" rtlCol="0"/>
          <a:lstStyle>
            <a:lvl1pPr algn="r" fontAlgn="auto">
              <a:spcBef>
                <a:spcPts val="0"/>
              </a:spcBef>
              <a:spcAft>
                <a:spcPts val="0"/>
              </a:spcAft>
              <a:defRPr sz="1000">
                <a:latin typeface="+mn-lt"/>
              </a:defRPr>
            </a:lvl1pPr>
          </a:lstStyle>
          <a:p>
            <a:pPr>
              <a:defRPr/>
            </a:pPr>
            <a:fld id="{32FEDE09-4E8D-4781-A63C-CAA3FCE45993}" type="datetimeFigureOut">
              <a:rPr lang="de-DE"/>
              <a:pPr>
                <a:defRPr/>
              </a:pPr>
              <a:t>02.05.2024</a:t>
            </a:fld>
            <a:endParaRPr lang="de-DE" dirty="0"/>
          </a:p>
        </p:txBody>
      </p:sp>
      <p:sp>
        <p:nvSpPr>
          <p:cNvPr id="4" name="Folienbildplatzhalter 3"/>
          <p:cNvSpPr>
            <a:spLocks noGrp="1" noRot="1" noChangeAspect="1"/>
          </p:cNvSpPr>
          <p:nvPr>
            <p:ph type="sldImg" idx="2"/>
          </p:nvPr>
        </p:nvSpPr>
        <p:spPr>
          <a:xfrm>
            <a:off x="-552450" y="652463"/>
            <a:ext cx="5791200" cy="3257550"/>
          </a:xfrm>
          <a:prstGeom prst="rect">
            <a:avLst/>
          </a:prstGeom>
          <a:noFill/>
          <a:ln w="12700">
            <a:solidFill>
              <a:prstClr val="black"/>
            </a:solidFill>
          </a:ln>
        </p:spPr>
        <p:txBody>
          <a:bodyPr vert="horz" lIns="74188" tIns="37094" rIns="74188" bIns="37094" rtlCol="0" anchor="ctr"/>
          <a:lstStyle/>
          <a:p>
            <a:pPr lvl="0"/>
            <a:endParaRPr lang="de-DE" noProof="0" dirty="0" smtClean="0"/>
          </a:p>
        </p:txBody>
      </p:sp>
      <p:sp>
        <p:nvSpPr>
          <p:cNvPr id="5" name="Notizenplatzhalter 4"/>
          <p:cNvSpPr>
            <a:spLocks noGrp="1"/>
          </p:cNvSpPr>
          <p:nvPr>
            <p:ph type="body" sz="quarter" idx="3"/>
          </p:nvPr>
        </p:nvSpPr>
        <p:spPr>
          <a:xfrm>
            <a:off x="469153" y="4125795"/>
            <a:ext cx="3749040" cy="3908857"/>
          </a:xfrm>
          <a:prstGeom prst="rect">
            <a:avLst/>
          </a:prstGeom>
        </p:spPr>
        <p:txBody>
          <a:bodyPr vert="horz" lIns="74188" tIns="37094" rIns="74188" bIns="37094"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3" y="8251587"/>
            <a:ext cx="2030555" cy="433868"/>
          </a:xfrm>
          <a:prstGeom prst="rect">
            <a:avLst/>
          </a:prstGeom>
        </p:spPr>
        <p:txBody>
          <a:bodyPr vert="horz" lIns="74188" tIns="37094" rIns="74188" bIns="37094" rtlCol="0" anchor="b"/>
          <a:lstStyle>
            <a:lvl1pPr algn="l" fontAlgn="auto">
              <a:spcBef>
                <a:spcPts val="0"/>
              </a:spcBef>
              <a:spcAft>
                <a:spcPts val="0"/>
              </a:spcAft>
              <a:defRPr sz="1000">
                <a:latin typeface="+mn-lt"/>
              </a:defRPr>
            </a:lvl1pPr>
          </a:lstStyle>
          <a:p>
            <a:pPr>
              <a:defRPr/>
            </a:pPr>
            <a:endParaRPr lang="de-DE"/>
          </a:p>
        </p:txBody>
      </p:sp>
      <p:sp>
        <p:nvSpPr>
          <p:cNvPr id="7" name="Foliennummernplatzhalter 6"/>
          <p:cNvSpPr>
            <a:spLocks noGrp="1"/>
          </p:cNvSpPr>
          <p:nvPr>
            <p:ph type="sldNum" sz="quarter" idx="5"/>
          </p:nvPr>
        </p:nvSpPr>
        <p:spPr>
          <a:xfrm>
            <a:off x="2654699" y="8251587"/>
            <a:ext cx="2030555" cy="433868"/>
          </a:xfrm>
          <a:prstGeom prst="rect">
            <a:avLst/>
          </a:prstGeom>
        </p:spPr>
        <p:txBody>
          <a:bodyPr vert="horz" lIns="74188" tIns="37094" rIns="74188" bIns="37094" rtlCol="0" anchor="b"/>
          <a:lstStyle>
            <a:lvl1pPr algn="r" fontAlgn="auto">
              <a:spcBef>
                <a:spcPts val="0"/>
              </a:spcBef>
              <a:spcAft>
                <a:spcPts val="0"/>
              </a:spcAft>
              <a:defRPr sz="1000">
                <a:latin typeface="+mn-lt"/>
              </a:defRPr>
            </a:lvl1pPr>
          </a:lstStyle>
          <a:p>
            <a:pPr>
              <a:defRPr/>
            </a:pPr>
            <a:fld id="{82F17618-5A31-4094-9604-432C6E8799C9}" type="slidenum">
              <a:rPr lang="de-DE"/>
              <a:pPr>
                <a:defRPr/>
              </a:pPr>
              <a:t>‹Nr.›</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194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614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8A4945-D67F-4A4B-A6F5-3990D3521935}" type="slidenum">
              <a:rPr lang="de-DE" smtClean="0"/>
              <a:pPr fontAlgn="base">
                <a:spcBef>
                  <a:spcPct val="0"/>
                </a:spcBef>
                <a:spcAft>
                  <a:spcPct val="0"/>
                </a:spcAft>
                <a:defRPr/>
              </a:pPr>
              <a:t>1</a:t>
            </a:fld>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12</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4915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582679E7-A38B-4AE3-ADC0-F3C21DD5E077}" type="slidenum">
              <a:rPr lang="de-DE" smtClean="0"/>
              <a:pPr>
                <a:defRPr/>
              </a:pPr>
              <a:t>13</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017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29FB3C36-228C-4410-8CF8-13EE49BAA300}" type="slidenum">
              <a:rPr lang="de-DE" smtClean="0"/>
              <a:pPr>
                <a:defRPr/>
              </a:pPr>
              <a:t>14</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120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51D39CE8-6505-4C11-B503-E7A8FA4CE134}" type="slidenum">
              <a:rPr lang="de-DE" smtClean="0"/>
              <a:pPr>
                <a:defRPr/>
              </a:pPr>
              <a:t>15</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22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2BB4B702-B6C1-455E-8164-6ED9AAEF4E72}" type="slidenum">
              <a:rPr lang="de-DE" smtClean="0"/>
              <a:pPr>
                <a:defRPr/>
              </a:pPr>
              <a:t>16</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325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C6063B33-0917-4359-A731-19399D34363A}" type="slidenum">
              <a:rPr lang="de-DE" smtClean="0"/>
              <a:pPr>
                <a:defRPr/>
              </a:pPr>
              <a:t>17</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427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3EC892B2-B481-4617-A8F1-70E91043BD56}" type="slidenum">
              <a:rPr lang="de-DE" smtClean="0"/>
              <a:pPr>
                <a:defRPr/>
              </a:pPr>
              <a:t>18</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529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3D4CAF5A-5A9F-47B0-9CE8-09A742092402}" type="slidenum">
              <a:rPr lang="de-DE" smtClean="0"/>
              <a:pPr>
                <a:defRPr/>
              </a:pPr>
              <a:t>19</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6323" name="Notizenplatzhalt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de-DE" smtClean="0"/>
              <a:t>Aufruf: Doppelklick auf Symbol TTT2016</a:t>
            </a:r>
          </a:p>
          <a:p>
            <a:pPr>
              <a:buFontTx/>
              <a:buChar char="•"/>
            </a:pPr>
            <a:r>
              <a:rPr lang="de-DE" smtClean="0"/>
              <a:t>Start-Fenster erscheint</a:t>
            </a:r>
          </a:p>
          <a:p>
            <a:pPr>
              <a:buFontTx/>
              <a:buChar char="•"/>
            </a:pPr>
            <a:r>
              <a:rPr lang="de-DE" smtClean="0"/>
              <a:t>Mit Befehl Datei/Neu eine neue Turnierdatei erzeugen</a:t>
            </a:r>
          </a:p>
        </p:txBody>
      </p:sp>
      <p:sp>
        <p:nvSpPr>
          <p:cNvPr id="4" name="Foliennummernplatzhalter 3"/>
          <p:cNvSpPr>
            <a:spLocks noGrp="1"/>
          </p:cNvSpPr>
          <p:nvPr>
            <p:ph type="sldNum" sz="quarter" idx="5"/>
          </p:nvPr>
        </p:nvSpPr>
        <p:spPr/>
        <p:txBody>
          <a:bodyPr/>
          <a:lstStyle/>
          <a:p>
            <a:pPr>
              <a:defRPr/>
            </a:pPr>
            <a:fld id="{8768AD61-58DA-4F4A-B1D5-2E9355481DC0}" type="slidenum">
              <a:rPr lang="de-DE" smtClean="0"/>
              <a:pPr>
                <a:defRPr/>
              </a:pPr>
              <a:t>20</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6323" name="Notizenplatzhalt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de-DE" smtClean="0"/>
              <a:t>Aufruf: Doppelklick auf Symbol TTT2016</a:t>
            </a:r>
          </a:p>
          <a:p>
            <a:pPr>
              <a:buFontTx/>
              <a:buChar char="•"/>
            </a:pPr>
            <a:r>
              <a:rPr lang="de-DE" smtClean="0"/>
              <a:t>Start-Fenster erscheint</a:t>
            </a:r>
          </a:p>
          <a:p>
            <a:pPr>
              <a:buFontTx/>
              <a:buChar char="•"/>
            </a:pPr>
            <a:r>
              <a:rPr lang="de-DE" smtClean="0"/>
              <a:t>Mit Befehl Datei/Neu eine neue Turnierdatei erzeugen</a:t>
            </a:r>
          </a:p>
        </p:txBody>
      </p:sp>
      <p:sp>
        <p:nvSpPr>
          <p:cNvPr id="4" name="Foliennummernplatzhalter 3"/>
          <p:cNvSpPr>
            <a:spLocks noGrp="1"/>
          </p:cNvSpPr>
          <p:nvPr>
            <p:ph type="sldNum" sz="quarter" idx="5"/>
          </p:nvPr>
        </p:nvSpPr>
        <p:spPr/>
        <p:txBody>
          <a:bodyPr/>
          <a:lstStyle/>
          <a:p>
            <a:pPr>
              <a:defRPr/>
            </a:pPr>
            <a:fld id="{8768AD61-58DA-4F4A-B1D5-2E9355481DC0}" type="slidenum">
              <a:rPr lang="de-DE" smtClean="0"/>
              <a:pPr>
                <a:defRPr/>
              </a:pPr>
              <a:t>21</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837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EEC5AC4D-2135-4E9E-9EA2-4E3A02465266}" type="slidenum">
              <a:rPr lang="de-DE" smtClean="0"/>
              <a:pPr>
                <a:defRPr/>
              </a:pPr>
              <a:t>24</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69354658-11CF-4A45-AEF3-D67D27B6767F}" type="slidenum">
              <a:rPr lang="de-DE" smtClean="0"/>
              <a:pPr>
                <a:defRPr/>
              </a:pPr>
              <a:t>25</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69354658-11CF-4A45-AEF3-D67D27B6767F}" type="slidenum">
              <a:rPr lang="de-DE" smtClean="0"/>
              <a:pPr>
                <a:defRPr/>
              </a:pPr>
              <a:t>26</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69354658-11CF-4A45-AEF3-D67D27B6767F}" type="slidenum">
              <a:rPr lang="de-DE" smtClean="0"/>
              <a:pPr>
                <a:defRPr/>
              </a:pPr>
              <a:t>27</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69354658-11CF-4A45-AEF3-D67D27B6767F}" type="slidenum">
              <a:rPr lang="de-DE" smtClean="0"/>
              <a:pPr>
                <a:defRPr/>
              </a:pPr>
              <a:t>28</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30</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41</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42</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43</a:t>
            </a:fld>
            <a:endParaRPr lang="de-D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44</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a:t>
            </a:fld>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45</a:t>
            </a:fld>
            <a:endParaRPr lang="de-D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46</a:t>
            </a:fld>
            <a:endParaRPr lang="de-D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47</a:t>
            </a:fld>
            <a:endParaRPr lang="de-DE"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48</a:t>
            </a:fld>
            <a:endParaRPr lang="de-DE"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49</a:t>
            </a:fld>
            <a:endParaRPr lang="de-DE"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50</a:t>
            </a:fld>
            <a:endParaRPr lang="de-DE"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51</a:t>
            </a:fld>
            <a:endParaRPr lang="de-DE"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52</a:t>
            </a:fld>
            <a:endParaRPr lang="de-DE"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53</a:t>
            </a:fld>
            <a:endParaRPr lang="de-D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54</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a:t>
            </a:fld>
            <a:endParaRPr lang="de-D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55</a:t>
            </a:fld>
            <a:endParaRPr lang="de-DE"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56</a:t>
            </a:fld>
            <a:endParaRPr lang="de-DE"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57</a:t>
            </a:fld>
            <a:endParaRPr lang="de-DE"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58</a:t>
            </a:fld>
            <a:endParaRPr lang="de-DE"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59</a:t>
            </a:fld>
            <a:endParaRPr lang="de-DE"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60</a:t>
            </a:fld>
            <a:endParaRPr lang="de-DE"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61</a:t>
            </a:fld>
            <a:endParaRPr lang="de-DE"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62</a:t>
            </a:fld>
            <a:endParaRPr lang="de-DE"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63</a:t>
            </a:fld>
            <a:endParaRPr lang="de-DE"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a:t>
            </a:fld>
            <a:endParaRPr lang="de-DE"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65</a:t>
            </a:fld>
            <a:endParaRPr lang="de-DE"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67</a:t>
            </a:fld>
            <a:endParaRPr lang="de-DE"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68</a:t>
            </a:fld>
            <a:endParaRPr lang="de-DE"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69</a:t>
            </a:fld>
            <a:endParaRPr lang="de-DE"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70</a:t>
            </a:fld>
            <a:endParaRPr lang="de-DE"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71</a:t>
            </a:fld>
            <a:endParaRPr lang="de-DE"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72</a:t>
            </a:fld>
            <a:endParaRPr lang="de-DE"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73</a:t>
            </a:fld>
            <a:endParaRPr lang="de-DE"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74</a:t>
            </a:fld>
            <a:endParaRPr lang="de-DE"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76</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8</a:t>
            </a:fld>
            <a:endParaRPr lang="de-DE"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77</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9</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10</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11</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8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8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7" name="Titel 6"/>
          <p:cNvSpPr>
            <a:spLocks noGrp="1"/>
          </p:cNvSpPr>
          <p:nvPr>
            <p:ph type="title"/>
          </p:nvPr>
        </p:nvSpPr>
        <p:spPr/>
        <p:txBody>
          <a:bodyPr/>
          <a:lstStyle/>
          <a:p>
            <a:r>
              <a:rPr lang="de-DE" smtClean="0"/>
              <a:t>Titelmasterformat durch Klicken bearbeiten</a:t>
            </a:r>
            <a:endParaRPr lang="de-DE"/>
          </a:p>
        </p:txBody>
      </p:sp>
      <p:sp>
        <p:nvSpPr>
          <p:cNvPr id="4" name="Datumsplatzhalter 3"/>
          <p:cNvSpPr>
            <a:spLocks noGrp="1"/>
          </p:cNvSpPr>
          <p:nvPr>
            <p:ph type="dt" sz="half" idx="10"/>
          </p:nvPr>
        </p:nvSpPr>
        <p:spPr/>
        <p:txBody>
          <a:bodyPr/>
          <a:lstStyle>
            <a:lvl1pPr>
              <a:defRPr>
                <a:solidFill>
                  <a:schemeClr val="tx1"/>
                </a:solidFill>
              </a:defRPr>
            </a:lvl1pPr>
          </a:lstStyle>
          <a:p>
            <a:pPr>
              <a:defRPr/>
            </a:pPr>
            <a:r>
              <a:rPr lang="de-DE" smtClean="0"/>
              <a:t>02.05.2024</a:t>
            </a:r>
            <a:endParaRPr lang="de-DE" dirty="0"/>
          </a:p>
        </p:txBody>
      </p:sp>
      <p:sp>
        <p:nvSpPr>
          <p:cNvPr id="5"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solidFill>
                  <a:schemeClr val="tx1"/>
                </a:solidFill>
              </a:defRPr>
            </a:lvl1pPr>
          </a:lstStyle>
          <a:p>
            <a:pPr>
              <a:defRPr/>
            </a:pPr>
            <a:fld id="{6F8FFB50-F266-4B89-8809-6A932BAEB8E1}"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7"/>
            <a:ext cx="3008313" cy="871538"/>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r>
              <a:rPr lang="de-DE" smtClean="0"/>
              <a:t>02.05.2024</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7" name="Foliennummernplatzhalter 5"/>
          <p:cNvSpPr>
            <a:spLocks noGrp="1"/>
          </p:cNvSpPr>
          <p:nvPr>
            <p:ph type="sldNum" sz="quarter" idx="12"/>
          </p:nvPr>
        </p:nvSpPr>
        <p:spPr/>
        <p:txBody>
          <a:bodyPr/>
          <a:lstStyle>
            <a:lvl1pPr>
              <a:defRPr/>
            </a:lvl1pPr>
          </a:lstStyle>
          <a:p>
            <a:pPr>
              <a:defRPr/>
            </a:pPr>
            <a:fld id="{86BD8C53-8C40-42F3-895A-124D79A6BF2D}"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r>
              <a:rPr lang="de-DE" smtClean="0"/>
              <a:t>02.05.2024</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7" name="Foliennummernplatzhalter 5"/>
          <p:cNvSpPr>
            <a:spLocks noGrp="1"/>
          </p:cNvSpPr>
          <p:nvPr>
            <p:ph type="sldNum" sz="quarter" idx="12"/>
          </p:nvPr>
        </p:nvSpPr>
        <p:spPr/>
        <p:txBody>
          <a:bodyPr/>
          <a:lstStyle>
            <a:lvl1pPr>
              <a:defRPr/>
            </a:lvl1pPr>
          </a:lstStyle>
          <a:p>
            <a:pPr>
              <a:defRPr/>
            </a:pPr>
            <a:fld id="{B98A70D1-D01A-48FA-A15C-33129A3BD27F}"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02.05.2024</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lvl1pPr>
          </a:lstStyle>
          <a:p>
            <a:pPr>
              <a:defRPr/>
            </a:pPr>
            <a:fld id="{D7CB10CF-BD4E-4C87-A67B-D0A92449A0EE}"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80"/>
            <a:ext cx="2057400" cy="4388644"/>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05980"/>
            <a:ext cx="6019800" cy="4388644"/>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02.05.2024</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lvl1pPr>
          </a:lstStyle>
          <a:p>
            <a:pPr>
              <a:defRPr/>
            </a:pPr>
            <a:fld id="{8A859BA1-4390-49B4-B341-4E5C43CDAC4E}"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und Inhalt (klein)">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35289"/>
          </a:xfrm>
        </p:spPr>
        <p:txBody>
          <a:bodyPr/>
          <a:lstStyle>
            <a:lvl1pPr>
              <a:defRPr sz="32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smtClean="0">
                <a:solidFill>
                  <a:schemeClr val="tx1"/>
                </a:solidFill>
              </a:defRPr>
            </a:lvl1pPr>
          </a:lstStyle>
          <a:p>
            <a:pPr>
              <a:defRPr/>
            </a:pPr>
            <a:r>
              <a:rPr lang="de-DE" smtClean="0"/>
              <a:t>02.05.2024</a:t>
            </a:r>
            <a:endParaRPr lang="de-DE" dirty="0"/>
          </a:p>
        </p:txBody>
      </p:sp>
      <p:sp>
        <p:nvSpPr>
          <p:cNvPr id="4" name="Fußzeilenplatzhalter 4"/>
          <p:cNvSpPr>
            <a:spLocks noGrp="1"/>
          </p:cNvSpPr>
          <p:nvPr>
            <p:ph type="ftr" sz="quarter" idx="11"/>
          </p:nvPr>
        </p:nvSpPr>
        <p:spPr/>
        <p:txBody>
          <a:bodyPr/>
          <a:lstStyle>
            <a:lvl1pPr>
              <a:defRPr smtClean="0">
                <a:solidFill>
                  <a:schemeClr val="tx1"/>
                </a:solidFill>
              </a:defRPr>
            </a:lvl1pPr>
          </a:lstStyle>
          <a:p>
            <a:pPr>
              <a:defRPr/>
            </a:pPr>
            <a:r>
              <a:rPr lang="de-DE"/>
              <a:t>Gerhard Heder (HeSoWa)</a:t>
            </a:r>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55842477-A392-4584-8945-F29C9F44BEF6}" type="slidenum">
              <a:rPr lang="de-DE"/>
              <a:pPr>
                <a:defRPr/>
              </a:pPr>
              <a:t>‹Nr.›</a:t>
            </a:fld>
            <a:endParaRPr lang="de-DE" dirty="0"/>
          </a:p>
        </p:txBody>
      </p:sp>
      <p:sp>
        <p:nvSpPr>
          <p:cNvPr id="6" name="Inhaltsplatzhalter 2"/>
          <p:cNvSpPr>
            <a:spLocks noGrp="1"/>
          </p:cNvSpPr>
          <p:nvPr>
            <p:ph idx="1"/>
          </p:nvPr>
        </p:nvSpPr>
        <p:spPr>
          <a:xfrm>
            <a:off x="457200" y="881743"/>
            <a:ext cx="8229600" cy="3712880"/>
          </a:xfrm>
        </p:spPr>
        <p:txBody>
          <a:bodyPr/>
          <a:lstStyle>
            <a:lvl1pPr>
              <a:defRPr sz="2800"/>
            </a:lvl1pPr>
            <a:lvl2pPr>
              <a:defRPr sz="2400"/>
            </a:lvl2pPr>
            <a:lvl3pPr>
              <a:defRPr sz="20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Interaktive Schaltfläche: Start 7">
            <a:hlinkClick r:id="rId2" action="ppaction://hlinksldjump" highlightClick="1"/>
          </p:cNvPr>
          <p:cNvSpPr>
            <a:spLocks noChangeAspect="1"/>
          </p:cNvSpPr>
          <p:nvPr userDrawn="1"/>
        </p:nvSpPr>
        <p:spPr>
          <a:xfrm>
            <a:off x="6912000" y="4824000"/>
            <a:ext cx="216000" cy="216000"/>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 und Inhalt (klein)">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35289"/>
          </a:xfrm>
        </p:spPr>
        <p:txBody>
          <a:bodyPr/>
          <a:lstStyle>
            <a:lvl1pPr>
              <a:defRPr sz="32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smtClean="0">
                <a:solidFill>
                  <a:schemeClr val="tx1"/>
                </a:solidFill>
              </a:defRPr>
            </a:lvl1pPr>
          </a:lstStyle>
          <a:p>
            <a:pPr>
              <a:defRPr/>
            </a:pPr>
            <a:r>
              <a:rPr lang="de-DE" smtClean="0"/>
              <a:t>02.05.2024</a:t>
            </a:r>
            <a:endParaRPr lang="de-DE" dirty="0"/>
          </a:p>
        </p:txBody>
      </p:sp>
      <p:sp>
        <p:nvSpPr>
          <p:cNvPr id="4" name="Fußzeilenplatzhalter 4"/>
          <p:cNvSpPr>
            <a:spLocks noGrp="1"/>
          </p:cNvSpPr>
          <p:nvPr>
            <p:ph type="ftr" sz="quarter" idx="11"/>
          </p:nvPr>
        </p:nvSpPr>
        <p:spPr/>
        <p:txBody>
          <a:bodyPr/>
          <a:lstStyle>
            <a:lvl1pPr>
              <a:defRPr smtClean="0">
                <a:solidFill>
                  <a:schemeClr val="tx1"/>
                </a:solidFill>
              </a:defRPr>
            </a:lvl1pPr>
          </a:lstStyle>
          <a:p>
            <a:pPr>
              <a:defRPr/>
            </a:pPr>
            <a:r>
              <a:rPr lang="de-DE"/>
              <a:t>Gerhard Heder (HeSoWa)</a:t>
            </a:r>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55842477-A392-4584-8945-F29C9F44BEF6}" type="slidenum">
              <a:rPr lang="de-DE"/>
              <a:pPr>
                <a:defRPr/>
              </a:pPr>
              <a:t>‹Nr.›</a:t>
            </a:fld>
            <a:endParaRPr lang="de-DE" dirty="0"/>
          </a:p>
        </p:txBody>
      </p:sp>
      <p:sp>
        <p:nvSpPr>
          <p:cNvPr id="6" name="Inhaltsplatzhalter 2"/>
          <p:cNvSpPr>
            <a:spLocks noGrp="1"/>
          </p:cNvSpPr>
          <p:nvPr>
            <p:ph idx="1"/>
          </p:nvPr>
        </p:nvSpPr>
        <p:spPr>
          <a:xfrm>
            <a:off x="457200" y="881743"/>
            <a:ext cx="8229600" cy="3712880"/>
          </a:xfrm>
        </p:spPr>
        <p:txBody>
          <a:bodyPr/>
          <a:lstStyle>
            <a:lvl1pPr>
              <a:defRPr sz="2800"/>
            </a:lvl1pPr>
            <a:lvl2pPr>
              <a:defRPr sz="2400"/>
            </a:lvl2pPr>
            <a:lvl3pPr>
              <a:defRPr sz="20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Interaktive Schaltfläche: Anfang 6" hidden="1">
            <a:hlinkClick r:id="rId2" action="ppaction://hlinksldjump" highlightClick="1"/>
          </p:cNvPr>
          <p:cNvSpPr>
            <a:spLocks noChangeAspect="1"/>
          </p:cNvSpPr>
          <p:nvPr userDrawn="1"/>
        </p:nvSpPr>
        <p:spPr>
          <a:xfrm rot="5400000">
            <a:off x="6912000" y="4824000"/>
            <a:ext cx="216000" cy="216000"/>
          </a:xfrm>
          <a:prstGeom prst="actionButtonBeginning">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Interaktive Schaltfläche: Anpassen 8">
            <a:hlinkClick r:id="rId2" action="ppaction://hlinksldjump" highlightClick="1"/>
          </p:cNvPr>
          <p:cNvSpPr/>
          <p:nvPr userDrawn="1"/>
        </p:nvSpPr>
        <p:spPr>
          <a:xfrm>
            <a:off x="7272000" y="4824000"/>
            <a:ext cx="216000" cy="216000"/>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a:t>
            </a:r>
            <a:endParaRPr lang="de-DE" dirty="0">
              <a:solidFill>
                <a:schemeClr val="tx1"/>
              </a:solidFill>
            </a:endParaRPr>
          </a:p>
        </p:txBody>
      </p:sp>
      <p:sp>
        <p:nvSpPr>
          <p:cNvPr id="10" name="Interaktive Schaltfläche: Start 9">
            <a:hlinkClick r:id="rId3" action="ppaction://hlinksldjump" highlightClick="1"/>
          </p:cNvPr>
          <p:cNvSpPr>
            <a:spLocks noChangeAspect="1"/>
          </p:cNvSpPr>
          <p:nvPr userDrawn="1"/>
        </p:nvSpPr>
        <p:spPr>
          <a:xfrm>
            <a:off x="6912000" y="4824000"/>
            <a:ext cx="216000" cy="216000"/>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 und Inhalt (klein)">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35289"/>
          </a:xfrm>
        </p:spPr>
        <p:txBody>
          <a:bodyPr/>
          <a:lstStyle>
            <a:lvl1pPr>
              <a:defRPr sz="32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smtClean="0">
                <a:solidFill>
                  <a:schemeClr val="tx1"/>
                </a:solidFill>
              </a:defRPr>
            </a:lvl1pPr>
          </a:lstStyle>
          <a:p>
            <a:pPr>
              <a:defRPr/>
            </a:pPr>
            <a:r>
              <a:rPr lang="de-DE" smtClean="0"/>
              <a:t>02.05.2024</a:t>
            </a:r>
            <a:endParaRPr lang="de-DE" dirty="0"/>
          </a:p>
        </p:txBody>
      </p:sp>
      <p:sp>
        <p:nvSpPr>
          <p:cNvPr id="4" name="Fußzeilenplatzhalter 4"/>
          <p:cNvSpPr>
            <a:spLocks noGrp="1"/>
          </p:cNvSpPr>
          <p:nvPr>
            <p:ph type="ftr" sz="quarter" idx="11"/>
          </p:nvPr>
        </p:nvSpPr>
        <p:spPr/>
        <p:txBody>
          <a:bodyPr/>
          <a:lstStyle>
            <a:lvl1pPr>
              <a:defRPr smtClean="0">
                <a:solidFill>
                  <a:schemeClr val="tx1"/>
                </a:solidFill>
              </a:defRPr>
            </a:lvl1pPr>
          </a:lstStyle>
          <a:p>
            <a:pPr>
              <a:defRPr/>
            </a:pPr>
            <a:r>
              <a:rPr lang="de-DE"/>
              <a:t>Gerhard Heder (HeSoWa)</a:t>
            </a:r>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55842477-A392-4584-8945-F29C9F44BEF6}" type="slidenum">
              <a:rPr lang="de-DE"/>
              <a:pPr>
                <a:defRPr/>
              </a:pPr>
              <a:t>‹Nr.›</a:t>
            </a:fld>
            <a:endParaRPr lang="de-DE" dirty="0"/>
          </a:p>
        </p:txBody>
      </p:sp>
      <p:sp>
        <p:nvSpPr>
          <p:cNvPr id="6" name="Inhaltsplatzhalter 2"/>
          <p:cNvSpPr>
            <a:spLocks noGrp="1"/>
          </p:cNvSpPr>
          <p:nvPr>
            <p:ph idx="1"/>
          </p:nvPr>
        </p:nvSpPr>
        <p:spPr>
          <a:xfrm>
            <a:off x="457200" y="881743"/>
            <a:ext cx="8229600" cy="3712880"/>
          </a:xfrm>
        </p:spPr>
        <p:txBody>
          <a:bodyPr/>
          <a:lstStyle>
            <a:lvl1pPr>
              <a:defRPr sz="2800"/>
            </a:lvl1pPr>
            <a:lvl2pPr>
              <a:defRPr sz="2400"/>
            </a:lvl2pPr>
            <a:lvl3pPr>
              <a:defRPr sz="20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a:p>
        </p:txBody>
      </p:sp>
      <p:sp>
        <p:nvSpPr>
          <p:cNvPr id="4" name="Datumsplatzhalter 11"/>
          <p:cNvSpPr>
            <a:spLocks noGrp="1"/>
          </p:cNvSpPr>
          <p:nvPr>
            <p:ph type="dt" sz="half" idx="10"/>
          </p:nvPr>
        </p:nvSpPr>
        <p:spPr/>
        <p:txBody>
          <a:bodyPr/>
          <a:lstStyle>
            <a:lvl1pPr>
              <a:defRPr>
                <a:solidFill>
                  <a:schemeClr val="tx1"/>
                </a:solidFill>
              </a:defRPr>
            </a:lvl1pPr>
          </a:lstStyle>
          <a:p>
            <a:pPr>
              <a:defRPr/>
            </a:pPr>
            <a:r>
              <a:rPr lang="de-DE" smtClean="0"/>
              <a:t>02.05.2024</a:t>
            </a:r>
            <a:endParaRPr lang="de-DE" dirty="0"/>
          </a:p>
        </p:txBody>
      </p:sp>
      <p:sp>
        <p:nvSpPr>
          <p:cNvPr id="5" name="Foliennummernplatzhalter 12"/>
          <p:cNvSpPr>
            <a:spLocks noGrp="1"/>
          </p:cNvSpPr>
          <p:nvPr>
            <p:ph type="sldNum" sz="quarter" idx="11"/>
          </p:nvPr>
        </p:nvSpPr>
        <p:spPr/>
        <p:txBody>
          <a:bodyPr/>
          <a:lstStyle>
            <a:lvl1pPr>
              <a:defRPr>
                <a:solidFill>
                  <a:schemeClr val="tx1"/>
                </a:solidFill>
              </a:defRPr>
            </a:lvl1pPr>
          </a:lstStyle>
          <a:p>
            <a:pPr>
              <a:defRPr/>
            </a:pPr>
            <a:fld id="{086E6DC5-2A21-4FC0-BAAB-DF274D8E2C78}" type="slidenum">
              <a:rPr lang="de-DE"/>
              <a:pPr>
                <a:defRPr/>
              </a:pPr>
              <a:t>‹Nr.›</a:t>
            </a:fld>
            <a:endParaRPr lang="de-DE" dirty="0"/>
          </a:p>
        </p:txBody>
      </p:sp>
      <p:sp>
        <p:nvSpPr>
          <p:cNvPr id="6" name="Fußzeilenplatzhalter 13"/>
          <p:cNvSpPr>
            <a:spLocks noGrp="1"/>
          </p:cNvSpPr>
          <p:nvPr>
            <p:ph type="ftr" sz="quarter" idx="12"/>
          </p:nvPr>
        </p:nvSpPr>
        <p:spPr/>
        <p:txBody>
          <a:bodyPr/>
          <a:lstStyle>
            <a:lvl1pPr>
              <a:defRPr>
                <a:solidFill>
                  <a:schemeClr val="tx1"/>
                </a:solidFill>
              </a:defRPr>
            </a:lvl1pPr>
          </a:lstStyle>
          <a:p>
            <a:pPr>
              <a:defRPr/>
            </a:pPr>
            <a:r>
              <a:rPr lang="de-DE" smtClean="0"/>
              <a:t>Gerhard Heder (HeSoWa)</a:t>
            </a:r>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r>
              <a:rPr lang="de-DE" smtClean="0"/>
              <a:t>02.05.2024</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lvl1pPr>
          </a:lstStyle>
          <a:p>
            <a:pPr>
              <a:defRPr/>
            </a:pPr>
            <a:fld id="{0E446AB5-718C-4748-8980-96637170CC20}"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r>
              <a:rPr lang="de-DE" smtClean="0"/>
              <a:t>02.05.2024</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7" name="Foliennummernplatzhalter 5"/>
          <p:cNvSpPr>
            <a:spLocks noGrp="1"/>
          </p:cNvSpPr>
          <p:nvPr>
            <p:ph type="sldNum" sz="quarter" idx="12"/>
          </p:nvPr>
        </p:nvSpPr>
        <p:spPr/>
        <p:txBody>
          <a:bodyPr/>
          <a:lstStyle>
            <a:lvl1pPr>
              <a:defRPr/>
            </a:lvl1pPr>
          </a:lstStyle>
          <a:p>
            <a:pPr>
              <a:defRPr/>
            </a:pPr>
            <a:fld id="{E877BFE4-1926-4AE8-BE26-4D94E3A72138}"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r>
              <a:rPr lang="de-DE" smtClean="0"/>
              <a:t>02.05.2024</a:t>
            </a:r>
            <a:endParaRPr lang="de-DE" dirty="0"/>
          </a:p>
        </p:txBody>
      </p:sp>
      <p:sp>
        <p:nvSpPr>
          <p:cNvPr id="8"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9" name="Foliennummernplatzhalter 5"/>
          <p:cNvSpPr>
            <a:spLocks noGrp="1"/>
          </p:cNvSpPr>
          <p:nvPr>
            <p:ph type="sldNum" sz="quarter" idx="12"/>
          </p:nvPr>
        </p:nvSpPr>
        <p:spPr/>
        <p:txBody>
          <a:bodyPr/>
          <a:lstStyle>
            <a:lvl1pPr>
              <a:defRPr/>
            </a:lvl1pPr>
          </a:lstStyle>
          <a:p>
            <a:pPr>
              <a:defRPr/>
            </a:pPr>
            <a:fld id="{B4A28CAF-0400-4346-BF3E-E4BED4C2A08E}"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solidFill>
                  <a:schemeClr val="tx1"/>
                </a:solidFill>
              </a:defRPr>
            </a:lvl1pPr>
          </a:lstStyle>
          <a:p>
            <a:pPr>
              <a:defRPr/>
            </a:pPr>
            <a:r>
              <a:rPr lang="de-DE" smtClean="0"/>
              <a:t>02.05.2024</a:t>
            </a:r>
            <a:endParaRPr lang="de-DE" dirty="0"/>
          </a:p>
        </p:txBody>
      </p:sp>
      <p:sp>
        <p:nvSpPr>
          <p:cNvPr id="4"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0821E2AF-D881-4FB3-B5C2-D89AC1F7ABBD}"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35289"/>
          </a:xfrm>
        </p:spPr>
        <p:txBody>
          <a:bodyPr/>
          <a:lstStyle>
            <a:lvl1pPr>
              <a:defRPr sz="28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solidFill>
                  <a:schemeClr val="tx1"/>
                </a:solidFill>
              </a:defRPr>
            </a:lvl1pPr>
          </a:lstStyle>
          <a:p>
            <a:pPr>
              <a:defRPr/>
            </a:pPr>
            <a:r>
              <a:rPr lang="de-DE" smtClean="0"/>
              <a:t>02.05.2024</a:t>
            </a:r>
            <a:endParaRPr lang="de-DE" dirty="0"/>
          </a:p>
        </p:txBody>
      </p:sp>
      <p:sp>
        <p:nvSpPr>
          <p:cNvPr id="4"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55E9C4E3-9422-4973-9978-F3058D9C3AF6}" type="slidenum">
              <a:rPr lang="de-DE"/>
              <a:pPr>
                <a:defRPr/>
              </a:pPr>
              <a:t>‹Nr.›</a:t>
            </a:fld>
            <a:endParaRPr lang="de-DE" dirty="0"/>
          </a:p>
        </p:txBody>
      </p:sp>
      <p:sp>
        <p:nvSpPr>
          <p:cNvPr id="7" name="Interaktive Schaltfläche: Start 6">
            <a:hlinkClick r:id="rId2" action="ppaction://hlinksldjump" highlightClick="1"/>
          </p:cNvPr>
          <p:cNvSpPr>
            <a:spLocks noChangeAspect="1"/>
          </p:cNvSpPr>
          <p:nvPr userDrawn="1"/>
        </p:nvSpPr>
        <p:spPr>
          <a:xfrm>
            <a:off x="6912000" y="4824000"/>
            <a:ext cx="216000" cy="216000"/>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35289"/>
          </a:xfrm>
        </p:spPr>
        <p:txBody>
          <a:bodyPr/>
          <a:lstStyle>
            <a:lvl1pPr>
              <a:defRPr sz="28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solidFill>
                  <a:schemeClr val="tx1"/>
                </a:solidFill>
              </a:defRPr>
            </a:lvl1pPr>
          </a:lstStyle>
          <a:p>
            <a:pPr>
              <a:defRPr/>
            </a:pPr>
            <a:r>
              <a:rPr lang="de-DE" smtClean="0"/>
              <a:t>02.05.2024</a:t>
            </a:r>
            <a:endParaRPr lang="de-DE" dirty="0"/>
          </a:p>
        </p:txBody>
      </p:sp>
      <p:sp>
        <p:nvSpPr>
          <p:cNvPr id="4"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55E9C4E3-9422-4973-9978-F3058D9C3AF6}" type="slidenum">
              <a:rPr lang="de-DE"/>
              <a:pPr>
                <a:defRPr/>
              </a:pPr>
              <a:t>‹Nr.›</a:t>
            </a:fld>
            <a:endParaRPr lang="de-DE" dirty="0"/>
          </a:p>
        </p:txBody>
      </p:sp>
      <p:sp>
        <p:nvSpPr>
          <p:cNvPr id="6" name="Interaktive Schaltfläche: Anfang 5" hidden="1">
            <a:hlinkClick r:id="rId2" action="ppaction://hlinksldjump" highlightClick="1"/>
          </p:cNvPr>
          <p:cNvSpPr>
            <a:spLocks noChangeAspect="1"/>
          </p:cNvSpPr>
          <p:nvPr userDrawn="1"/>
        </p:nvSpPr>
        <p:spPr>
          <a:xfrm rot="5400000">
            <a:off x="6912000" y="4824000"/>
            <a:ext cx="216000" cy="216000"/>
          </a:xfrm>
          <a:prstGeom prst="actionButtonBeginning">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Interaktive Schaltfläche: Anpassen 7">
            <a:hlinkClick r:id="rId2" action="ppaction://hlinksldjump" highlightClick="1"/>
          </p:cNvPr>
          <p:cNvSpPr/>
          <p:nvPr userDrawn="1"/>
        </p:nvSpPr>
        <p:spPr>
          <a:xfrm>
            <a:off x="7272000" y="4824000"/>
            <a:ext cx="216000" cy="216000"/>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a:t>
            </a:r>
            <a:endParaRPr lang="de-DE" dirty="0">
              <a:solidFill>
                <a:schemeClr val="tx1"/>
              </a:solidFill>
            </a:endParaRPr>
          </a:p>
        </p:txBody>
      </p:sp>
      <p:sp>
        <p:nvSpPr>
          <p:cNvPr id="9" name="Interaktive Schaltfläche: Start 8">
            <a:hlinkClick r:id="rId3" action="ppaction://hlinksldjump" highlightClick="1"/>
          </p:cNvPr>
          <p:cNvSpPr>
            <a:spLocks noChangeAspect="1"/>
          </p:cNvSpPr>
          <p:nvPr userDrawn="1"/>
        </p:nvSpPr>
        <p:spPr>
          <a:xfrm>
            <a:off x="6912000" y="4824000"/>
            <a:ext cx="216000" cy="216000"/>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solidFill>
                  <a:schemeClr val="tx1"/>
                </a:solidFill>
              </a:defRPr>
            </a:lvl1pPr>
          </a:lstStyle>
          <a:p>
            <a:pPr>
              <a:defRPr/>
            </a:pPr>
            <a:r>
              <a:rPr lang="de-DE" smtClean="0"/>
              <a:t>02.05.2024</a:t>
            </a:r>
            <a:endParaRPr lang="de-DE" dirty="0"/>
          </a:p>
        </p:txBody>
      </p:sp>
      <p:sp>
        <p:nvSpPr>
          <p:cNvPr id="3"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4" name="Foliennummernplatzhalter 5"/>
          <p:cNvSpPr>
            <a:spLocks noGrp="1"/>
          </p:cNvSpPr>
          <p:nvPr>
            <p:ph type="sldNum" sz="quarter" idx="12"/>
          </p:nvPr>
        </p:nvSpPr>
        <p:spPr/>
        <p:txBody>
          <a:bodyPr/>
          <a:lstStyle>
            <a:lvl1pPr>
              <a:defRPr>
                <a:solidFill>
                  <a:schemeClr val="tx1"/>
                </a:solidFill>
              </a:defRPr>
            </a:lvl1pPr>
          </a:lstStyle>
          <a:p>
            <a:pPr>
              <a:defRPr/>
            </a:pPr>
            <a:fld id="{D8658B51-9C3F-4DB4-B869-00A41D387FDF}" type="slidenum">
              <a:rPr lang="de-DE"/>
              <a:pPr>
                <a:defRPr/>
              </a:pPr>
              <a:t>‹Nr.›</a:t>
            </a:fld>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de-DE" smtClean="0"/>
              <a:t>02.05.2024</a:t>
            </a:r>
            <a:endParaRPr lang="de-DE" dirty="0"/>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smtClean="0"/>
              <a:t>Gerhard Heder (HeSoWa)</a:t>
            </a:r>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9461906-E2CE-4484-B5AD-CF69FE3715A7}"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4551" r:id="rId1"/>
    <p:sldLayoutId id="2147484552" r:id="rId2"/>
    <p:sldLayoutId id="2147484544" r:id="rId3"/>
    <p:sldLayoutId id="2147484545" r:id="rId4"/>
    <p:sldLayoutId id="2147484546" r:id="rId5"/>
    <p:sldLayoutId id="2147484553" r:id="rId6"/>
    <p:sldLayoutId id="2147484554" r:id="rId7"/>
    <p:sldLayoutId id="2147484559" r:id="rId8"/>
    <p:sldLayoutId id="2147484555" r:id="rId9"/>
    <p:sldLayoutId id="2147484547" r:id="rId10"/>
    <p:sldLayoutId id="2147484548" r:id="rId11"/>
    <p:sldLayoutId id="2147484549" r:id="rId12"/>
    <p:sldLayoutId id="2147484550" r:id="rId13"/>
    <p:sldLayoutId id="2147484556" r:id="rId14"/>
    <p:sldLayoutId id="2147484560" r:id="rId15"/>
    <p:sldLayoutId id="2147484557" r:id="rId16"/>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3" Type="http://schemas.openxmlformats.org/officeDocument/2006/relationships/hyperlink" Target="https://www.bttv.de/fileadmin/bttv/media/000/mannschaft/click-tt/Handbuecher/mini-Meisterschaften_Modul_fuer_Fachwarte_09-2022.pdf" TargetMode="External"/><Relationship Id="rId7" Type="http://schemas.openxmlformats.org/officeDocument/2006/relationships/slide" Target="slide111.xml"/><Relationship Id="rId2" Type="http://schemas.openxmlformats.org/officeDocument/2006/relationships/hyperlink" Target="https://www.bttv.de/fileadmin/bttv/media/000/mannschaft/click-tt/Handbuecher/mini-Meisterschaften_Modul_fuer_Vereine_08-2022.pdf" TargetMode="External"/><Relationship Id="rId1" Type="http://schemas.openxmlformats.org/officeDocument/2006/relationships/slideLayout" Target="../slideLayouts/slideLayout15.xml"/><Relationship Id="rId6" Type="http://schemas.openxmlformats.org/officeDocument/2006/relationships/slide" Target="slide107.xml"/><Relationship Id="rId5" Type="http://schemas.openxmlformats.org/officeDocument/2006/relationships/slide" Target="slide115.xml"/><Relationship Id="rId4" Type="http://schemas.openxmlformats.org/officeDocument/2006/relationships/slide" Target="slide95.xml"/></Relationships>
</file>

<file path=ppt/slides/_rels/slide10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8.xml"/><Relationship Id="rId5" Type="http://schemas.openxmlformats.org/officeDocument/2006/relationships/image" Target="../media/image123.png"/><Relationship Id="rId4" Type="http://schemas.openxmlformats.org/officeDocument/2006/relationships/image" Target="../media/image122.png"/></Relationships>
</file>

<file path=ppt/slides/_rels/slide10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8.xml"/><Relationship Id="rId4" Type="http://schemas.openxmlformats.org/officeDocument/2006/relationships/image" Target="../media/image12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8.xml"/><Relationship Id="rId4" Type="http://schemas.openxmlformats.org/officeDocument/2006/relationships/image" Target="../media/image129.png"/></Relationships>
</file>

<file path=ppt/slides/_rels/slide1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1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8.xml"/><Relationship Id="rId5" Type="http://schemas.openxmlformats.org/officeDocument/2006/relationships/image" Target="../media/image133.png"/><Relationship Id="rId4" Type="http://schemas.openxmlformats.org/officeDocument/2006/relationships/image" Target="../media/image132.png"/></Relationships>
</file>

<file path=ppt/slides/_rels/slide11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0.png"/><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05.png"/><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05.png"/><Relationship Id="rId1" Type="http://schemas.openxmlformats.org/officeDocument/2006/relationships/slideLayout" Target="../slideLayouts/slideLayout8.xml"/><Relationship Id="rId4" Type="http://schemas.openxmlformats.org/officeDocument/2006/relationships/image" Target="../media/image136.png"/></Relationships>
</file>

<file path=ppt/slides/_rels/slide11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05.png"/><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42.png"/><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4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4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88.xml"/><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78.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slide" Target="slide16.xml"/><Relationship Id="rId11" Type="http://schemas.openxmlformats.org/officeDocument/2006/relationships/slide" Target="slide52.xml"/><Relationship Id="rId5" Type="http://schemas.openxmlformats.org/officeDocument/2006/relationships/slide" Target="slide13.xml"/><Relationship Id="rId10" Type="http://schemas.openxmlformats.org/officeDocument/2006/relationships/slide" Target="slide46.xml"/><Relationship Id="rId4" Type="http://schemas.openxmlformats.org/officeDocument/2006/relationships/slide" Target="slide4.xml"/><Relationship Id="rId9" Type="http://schemas.openxmlformats.org/officeDocument/2006/relationships/slide" Target="slide4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4.xml"/><Relationship Id="rId1" Type="http://schemas.openxmlformats.org/officeDocument/2006/relationships/slideLayout" Target="../slideLayouts/slideLayout7.xml"/><Relationship Id="rId4" Type="http://schemas.openxmlformats.org/officeDocument/2006/relationships/slide" Target="slide3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slide" Target="slide125.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bttv.de/fileadmin/bttv/media/000/mannschaft/click-tt/Handbuecher/mini-Meisterschaften_Modul_fuer_Vereine_08-2022.p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hyperlink" Target="https://www.bttv.de/fileadmin/bttv/media/000/mannschaft/click-tt/Handbuecher/mini-Meisterschaften_Modul_fuer_Fachwarte_09-2022.pdf" TargetMode="External"/></Relationships>
</file>

<file path=ppt/slides/_rels/slide4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slide" Target="slide52.xml"/><Relationship Id="rId5" Type="http://schemas.openxmlformats.org/officeDocument/2006/relationships/image" Target="../media/image54.png"/><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1.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0.png"/><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slide" Target="slide52.xml"/><Relationship Id="rId5" Type="http://schemas.openxmlformats.org/officeDocument/2006/relationships/image" Target="../media/image54.png"/><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9.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6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1.png"/><Relationship Id="rId7" Type="http://schemas.openxmlformats.org/officeDocument/2006/relationships/image" Target="../media/image76.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6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6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6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7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7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7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s://www.bttv.de/fileadmin/bttv/media/000/mannschaft/click-tt/Handbuecher/mini-Meisterschaften_Modul_fuer_Fachwarte_09-2022.pdf" TargetMode="External"/><Relationship Id="rId2" Type="http://schemas.openxmlformats.org/officeDocument/2006/relationships/hyperlink" Target="https://www.bttv.de/fileadmin/bttv/media/000/mannschaft/click-tt/Handbuecher/mini-Meisterschaften_Modul_fuer_Vereine_08-2022.pdf" TargetMode="External"/><Relationship Id="rId1" Type="http://schemas.openxmlformats.org/officeDocument/2006/relationships/slideLayout" Target="../slideLayouts/slideLayout14.xml"/><Relationship Id="rId6" Type="http://schemas.openxmlformats.org/officeDocument/2006/relationships/slide" Target="slide16.xml"/><Relationship Id="rId5" Type="http://schemas.openxmlformats.org/officeDocument/2006/relationships/slide" Target="slide26.xml"/><Relationship Id="rId4" Type="http://schemas.openxmlformats.org/officeDocument/2006/relationships/slide" Target="slide79.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8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slide" Target="slide123.xml"/><Relationship Id="rId3" Type="http://schemas.openxmlformats.org/officeDocument/2006/relationships/slide" Target="slide95.xml"/><Relationship Id="rId7" Type="http://schemas.openxmlformats.org/officeDocument/2006/relationships/slide" Target="slide115.xml"/><Relationship Id="rId2" Type="http://schemas.openxmlformats.org/officeDocument/2006/relationships/slide" Target="slide89.xml"/><Relationship Id="rId1" Type="http://schemas.openxmlformats.org/officeDocument/2006/relationships/slideLayout" Target="../slideLayouts/slideLayout14.xml"/><Relationship Id="rId6" Type="http://schemas.openxmlformats.org/officeDocument/2006/relationships/slide" Target="slide111.xml"/><Relationship Id="rId5" Type="http://schemas.openxmlformats.org/officeDocument/2006/relationships/slide" Target="slide107.xml"/><Relationship Id="rId4" Type="http://schemas.openxmlformats.org/officeDocument/2006/relationships/slide" Target="slide106.xml"/><Relationship Id="rId9" Type="http://schemas.openxmlformats.org/officeDocument/2006/relationships/slide" Target="slide130.xml"/></Relationships>
</file>

<file path=ppt/slides/_rels/slide89.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10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89.xml"/></Relationships>
</file>

<file path=ppt/slides/_rels/slide9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04.png"/><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image" Target="../media/image104.png"/><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Untertitel 7"/>
          <p:cNvSpPr>
            <a:spLocks noGrp="1"/>
          </p:cNvSpPr>
          <p:nvPr>
            <p:ph type="subTitle" idx="1"/>
          </p:nvPr>
        </p:nvSpPr>
        <p:spPr>
          <a:xfrm>
            <a:off x="1371600" y="2295526"/>
            <a:ext cx="6400800" cy="2166938"/>
          </a:xfrm>
        </p:spPr>
        <p:txBody>
          <a:bodyPr/>
          <a:lstStyle/>
          <a:p>
            <a:r>
              <a:rPr lang="de-DE" b="1" dirty="0" smtClean="0"/>
              <a:t>mini-Meisterschaften</a:t>
            </a:r>
            <a:endParaRPr lang="de-DE" dirty="0" smtClean="0"/>
          </a:p>
        </p:txBody>
      </p:sp>
      <p:sp>
        <p:nvSpPr>
          <p:cNvPr id="7171" name="Titel 1"/>
          <p:cNvSpPr>
            <a:spLocks noGrp="1"/>
          </p:cNvSpPr>
          <p:nvPr>
            <p:ph type="title"/>
          </p:nvPr>
        </p:nvSpPr>
        <p:spPr>
          <a:xfrm>
            <a:off x="457200" y="540544"/>
            <a:ext cx="8229600" cy="857250"/>
          </a:xfrm>
        </p:spPr>
        <p:txBody>
          <a:bodyPr/>
          <a:lstStyle/>
          <a:p>
            <a:pPr eaLnBrk="1" hangingPunct="1"/>
            <a:r>
              <a:rPr lang="de-DE" b="1" dirty="0" smtClean="0"/>
              <a:t>TTT2020</a:t>
            </a:r>
            <a:endParaRPr lang="de-DE" dirty="0" smtClean="0"/>
          </a:p>
        </p:txBody>
      </p:sp>
      <p:sp>
        <p:nvSpPr>
          <p:cNvPr id="5" name="Datumsplatzhalter 4"/>
          <p:cNvSpPr>
            <a:spLocks noGrp="1"/>
          </p:cNvSpPr>
          <p:nvPr>
            <p:ph type="dt" sz="quarter" idx="10"/>
          </p:nvPr>
        </p:nvSpPr>
        <p:spPr/>
        <p:txBody>
          <a:bodyPr/>
          <a:lstStyle/>
          <a:p>
            <a:pPr>
              <a:defRPr/>
            </a:pPr>
            <a:r>
              <a:rPr lang="de-DE" smtClean="0"/>
              <a:t>02.05.2024</a:t>
            </a:r>
            <a:endParaRPr lang="de-DE" dirty="0"/>
          </a:p>
        </p:txBody>
      </p:sp>
      <p:sp>
        <p:nvSpPr>
          <p:cNvPr id="6" name="Foliennummernplatzhalter 5"/>
          <p:cNvSpPr>
            <a:spLocks noGrp="1"/>
          </p:cNvSpPr>
          <p:nvPr>
            <p:ph type="sldNum" sz="quarter" idx="12"/>
          </p:nvPr>
        </p:nvSpPr>
        <p:spPr/>
        <p:txBody>
          <a:bodyPr/>
          <a:lstStyle/>
          <a:p>
            <a:pPr>
              <a:defRPr/>
            </a:pPr>
            <a:fld id="{93550524-5273-4652-B0A5-98D8063268CA}" type="slidenum">
              <a:rPr lang="de-DE"/>
              <a:pPr>
                <a:defRPr/>
              </a:pPr>
              <a:t>1</a:t>
            </a:fld>
            <a:endParaRPr lang="de-DE" dirty="0"/>
          </a:p>
        </p:txBody>
      </p:sp>
      <p:sp>
        <p:nvSpPr>
          <p:cNvPr id="7" name="Fußzeilenplatzhalter 6"/>
          <p:cNvSpPr txBox="1">
            <a:spLocks/>
          </p:cNvSpPr>
          <p:nvPr/>
        </p:nvSpPr>
        <p:spPr>
          <a:xfrm>
            <a:off x="3124200" y="4767264"/>
            <a:ext cx="2895600" cy="273844"/>
          </a:xfrm>
          <a:prstGeom prst="rect">
            <a:avLst/>
          </a:prstGeom>
        </p:spPr>
        <p:txBody>
          <a:bodyPr anchor="ctr"/>
          <a:lstStyle/>
          <a:p>
            <a:pPr algn="ctr" fontAlgn="auto">
              <a:spcBef>
                <a:spcPts val="0"/>
              </a:spcBef>
              <a:spcAft>
                <a:spcPts val="0"/>
              </a:spcAft>
              <a:defRPr/>
            </a:pPr>
            <a:endParaRPr lang="de-DE" sz="1200" dirty="0">
              <a:latin typeface="+mn-lt"/>
            </a:endParaRPr>
          </a:p>
        </p:txBody>
      </p:sp>
      <p:sp>
        <p:nvSpPr>
          <p:cNvPr id="9" name="Fußzeilenplatzhalter 8"/>
          <p:cNvSpPr>
            <a:spLocks noGrp="1"/>
          </p:cNvSpPr>
          <p:nvPr>
            <p:ph type="ftr" sz="quarter" idx="11"/>
          </p:nvPr>
        </p:nvSpPr>
        <p:spPr/>
        <p:txBody>
          <a:bodyPr/>
          <a:lstStyle/>
          <a:p>
            <a:pPr>
              <a:defRPr/>
            </a:pPr>
            <a:r>
              <a:rPr lang="de-DE" dirty="0" smtClean="0"/>
              <a:t>Gerhard </a:t>
            </a:r>
            <a:r>
              <a:rPr lang="de-DE" dirty="0" err="1" smtClean="0"/>
              <a:t>Heder</a:t>
            </a:r>
            <a:r>
              <a:rPr lang="de-DE" smtClean="0"/>
              <a:t> (HeSoWa)</a:t>
            </a:r>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1055333" y="1386104"/>
            <a:ext cx="7033334" cy="3206667"/>
          </a:xfrm>
          <a:prstGeom prst="rect">
            <a:avLst/>
          </a:prstGeom>
          <a:noFill/>
          <a:ln w="9525">
            <a:noFill/>
            <a:miter lim="800000"/>
            <a:headEnd/>
            <a:tailEnd/>
          </a:ln>
        </p:spPr>
      </p:pic>
      <p:sp>
        <p:nvSpPr>
          <p:cNvPr id="13" name="Titel 12"/>
          <p:cNvSpPr>
            <a:spLocks noGrp="1"/>
          </p:cNvSpPr>
          <p:nvPr>
            <p:ph type="title"/>
          </p:nvPr>
        </p:nvSpPr>
        <p:spPr/>
        <p:txBody>
          <a:bodyPr/>
          <a:lstStyle/>
          <a:p>
            <a:r>
              <a:rPr lang="de-DE" sz="2400" dirty="0" smtClean="0"/>
              <a:t>Turnierdaten downloaden (alle Entscheide)</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a:t>
            </a:fld>
            <a:endParaRPr lang="de-DE" dirty="0"/>
          </a:p>
        </p:txBody>
      </p:sp>
      <p:sp>
        <p:nvSpPr>
          <p:cNvPr id="7" name="Textfeld 6"/>
          <p:cNvSpPr txBox="1"/>
          <p:nvPr/>
        </p:nvSpPr>
        <p:spPr>
          <a:xfrm>
            <a:off x="7313238" y="2483324"/>
            <a:ext cx="1314296"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Rechter Mausklick in neue Karte</a:t>
            </a:r>
            <a:endParaRPr lang="de-DE" sz="1200" dirty="0">
              <a:latin typeface="+mn-lt"/>
            </a:endParaRPr>
          </a:p>
        </p:txBody>
      </p:sp>
      <p:pic>
        <p:nvPicPr>
          <p:cNvPr id="9" name="Picture 3"/>
          <p:cNvPicPr>
            <a:picLocks noChangeAspect="1" noChangeArrowheads="1"/>
          </p:cNvPicPr>
          <p:nvPr/>
        </p:nvPicPr>
        <p:blipFill>
          <a:blip r:embed="rId4" cstate="print"/>
          <a:srcRect/>
          <a:stretch>
            <a:fillRect/>
          </a:stretch>
        </p:blipFill>
        <p:spPr bwMode="auto">
          <a:xfrm>
            <a:off x="3274933" y="2321814"/>
            <a:ext cx="2594134" cy="2389823"/>
          </a:xfrm>
          <a:prstGeom prst="rect">
            <a:avLst/>
          </a:prstGeom>
          <a:noFill/>
          <a:ln w="9525">
            <a:solidFill>
              <a:schemeClr val="tx1"/>
            </a:solidFill>
            <a:miter lim="800000"/>
            <a:headEnd/>
            <a:tailEnd/>
          </a:ln>
        </p:spPr>
      </p:pic>
      <p:sp>
        <p:nvSpPr>
          <p:cNvPr id="14" name="Textfeld 13"/>
          <p:cNvSpPr txBox="1"/>
          <p:nvPr/>
        </p:nvSpPr>
        <p:spPr>
          <a:xfrm>
            <a:off x="1055332" y="832757"/>
            <a:ext cx="6285268" cy="369332"/>
          </a:xfrm>
          <a:prstGeom prst="rect">
            <a:avLst/>
          </a:prstGeom>
          <a:noFill/>
        </p:spPr>
        <p:txBody>
          <a:bodyPr wrap="square" rtlCol="0">
            <a:spAutoFit/>
          </a:bodyPr>
          <a:lstStyle/>
          <a:p>
            <a:r>
              <a:rPr lang="de-DE" dirty="0" smtClean="0"/>
              <a:t>Die </a:t>
            </a:r>
            <a:r>
              <a:rPr lang="de-DE" dirty="0" err="1" smtClean="0"/>
              <a:t>xml</a:t>
            </a:r>
            <a:r>
              <a:rPr lang="de-DE" dirty="0" smtClean="0"/>
              <a:t>-Datei wird in einer neuen Browser-Karte angezeigt.</a:t>
            </a:r>
            <a:endParaRPr lang="de-DE" dirty="0"/>
          </a:p>
        </p:txBody>
      </p:sp>
      <p:cxnSp>
        <p:nvCxnSpPr>
          <p:cNvPr id="17" name="Form 16"/>
          <p:cNvCxnSpPr>
            <a:stCxn id="7" idx="0"/>
            <a:endCxn id="9" idx="0"/>
          </p:cNvCxnSpPr>
          <p:nvPr/>
        </p:nvCxnSpPr>
        <p:spPr>
          <a:xfrm rot="16200000" flipV="1">
            <a:off x="6190438" y="703376"/>
            <a:ext cx="161510" cy="3398386"/>
          </a:xfrm>
          <a:prstGeom prst="bentConnector3">
            <a:avLst>
              <a:gd name="adj1" fmla="val 335899"/>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Turnierdaten interaktiv eingeben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100</a:t>
            </a:fld>
            <a:endParaRPr lang="de-DE" dirty="0"/>
          </a:p>
        </p:txBody>
      </p:sp>
      <p:grpSp>
        <p:nvGrpSpPr>
          <p:cNvPr id="6" name="Gruppieren 10"/>
          <p:cNvGrpSpPr/>
          <p:nvPr/>
        </p:nvGrpSpPr>
        <p:grpSpPr>
          <a:xfrm>
            <a:off x="6358472" y="2204834"/>
            <a:ext cx="2489195" cy="276999"/>
            <a:chOff x="6358472" y="1527474"/>
            <a:chExt cx="2489195" cy="276999"/>
          </a:xfrm>
        </p:grpSpPr>
        <p:sp>
          <p:nvSpPr>
            <p:cNvPr id="12" name="Textfeld 11"/>
            <p:cNvSpPr txBox="1"/>
            <p:nvPr/>
          </p:nvSpPr>
          <p:spPr>
            <a:xfrm>
              <a:off x="6976524" y="1527474"/>
              <a:ext cx="1871143"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Änderungen übernehmen.</a:t>
              </a:r>
              <a:endParaRPr lang="de-DE" sz="1200" dirty="0">
                <a:latin typeface="+mn-lt"/>
              </a:endParaRPr>
            </a:p>
          </p:txBody>
        </p:sp>
        <p:cxnSp>
          <p:nvCxnSpPr>
            <p:cNvPr id="15" name="Gerade Verbindung mit Pfeil 14"/>
            <p:cNvCxnSpPr>
              <a:stCxn id="12" idx="1"/>
            </p:cNvCxnSpPr>
            <p:nvPr/>
          </p:nvCxnSpPr>
          <p:spPr>
            <a:xfrm flipH="1" flipV="1">
              <a:off x="6358472" y="1659471"/>
              <a:ext cx="618052" cy="65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Konfigurations-Assistenten aufrufen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101</a:t>
            </a:fld>
            <a:endParaRPr lang="de-DE" dirty="0"/>
          </a:p>
        </p:txBody>
      </p:sp>
      <p:sp>
        <p:nvSpPr>
          <p:cNvPr id="11" name="Ellipse 10"/>
          <p:cNvSpPr/>
          <p:nvPr/>
        </p:nvSpPr>
        <p:spPr>
          <a:xfrm>
            <a:off x="4572000" y="3991374"/>
            <a:ext cx="1667406" cy="3262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Allgemeine Parameter</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102</a:t>
            </a:fld>
            <a:endParaRPr lang="de-DE" dirty="0"/>
          </a:p>
        </p:txBody>
      </p:sp>
      <p:pic>
        <p:nvPicPr>
          <p:cNvPr id="16386" name="Picture 2"/>
          <p:cNvPicPr>
            <a:picLocks noChangeAspect="1" noChangeArrowheads="1"/>
          </p:cNvPicPr>
          <p:nvPr/>
        </p:nvPicPr>
        <p:blipFill>
          <a:blip r:embed="rId2" cstate="print"/>
          <a:srcRect/>
          <a:stretch>
            <a:fillRect/>
          </a:stretch>
        </p:blipFill>
        <p:spPr bwMode="auto">
          <a:xfrm>
            <a:off x="2349341" y="684000"/>
            <a:ext cx="4445318" cy="3881914"/>
          </a:xfrm>
          <a:prstGeom prst="rect">
            <a:avLst/>
          </a:prstGeom>
          <a:noFill/>
          <a:ln w="9525">
            <a:noFill/>
            <a:miter lim="800000"/>
            <a:headEnd/>
            <a:tailEnd/>
          </a:ln>
        </p:spPr>
      </p:pic>
      <p:sp>
        <p:nvSpPr>
          <p:cNvPr id="7" name="Ellipse 6"/>
          <p:cNvSpPr/>
          <p:nvPr/>
        </p:nvSpPr>
        <p:spPr>
          <a:xfrm>
            <a:off x="2370667" y="1727200"/>
            <a:ext cx="770466" cy="220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Ellipse 7"/>
          <p:cNvSpPr/>
          <p:nvPr/>
        </p:nvSpPr>
        <p:spPr>
          <a:xfrm>
            <a:off x="3276601" y="2218267"/>
            <a:ext cx="770466" cy="355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Ellipse 8"/>
          <p:cNvSpPr/>
          <p:nvPr/>
        </p:nvSpPr>
        <p:spPr>
          <a:xfrm>
            <a:off x="2404533" y="2785533"/>
            <a:ext cx="2065867" cy="4910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Ellipse 9"/>
          <p:cNvSpPr/>
          <p:nvPr/>
        </p:nvSpPr>
        <p:spPr>
          <a:xfrm>
            <a:off x="4402666" y="3403602"/>
            <a:ext cx="1413933" cy="3217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Ellipse 10"/>
          <p:cNvSpPr/>
          <p:nvPr/>
        </p:nvSpPr>
        <p:spPr>
          <a:xfrm>
            <a:off x="4140199" y="4241800"/>
            <a:ext cx="863601" cy="2709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2349341" y="684000"/>
            <a:ext cx="4445318" cy="3881914"/>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Altersklassen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103</a:t>
            </a:fld>
            <a:endParaRPr lang="de-DE" dirty="0"/>
          </a:p>
        </p:txBody>
      </p:sp>
      <p:sp>
        <p:nvSpPr>
          <p:cNvPr id="8" name="Ellipse 7"/>
          <p:cNvSpPr/>
          <p:nvPr/>
        </p:nvSpPr>
        <p:spPr>
          <a:xfrm>
            <a:off x="2429933" y="2252134"/>
            <a:ext cx="2277533" cy="355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Ellipse 10"/>
          <p:cNvSpPr/>
          <p:nvPr/>
        </p:nvSpPr>
        <p:spPr>
          <a:xfrm>
            <a:off x="4140199" y="4241800"/>
            <a:ext cx="863601" cy="2709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349341" y="684000"/>
            <a:ext cx="4445318" cy="3881914"/>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Minis</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104</a:t>
            </a:fld>
            <a:endParaRPr lang="de-DE" dirty="0"/>
          </a:p>
        </p:txBody>
      </p:sp>
      <p:sp>
        <p:nvSpPr>
          <p:cNvPr id="11" name="Ellipse 10"/>
          <p:cNvSpPr/>
          <p:nvPr/>
        </p:nvSpPr>
        <p:spPr>
          <a:xfrm>
            <a:off x="4140199" y="4241800"/>
            <a:ext cx="863601" cy="2709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2349341" y="684000"/>
            <a:ext cx="4445318" cy="3881914"/>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Wettbewerbe</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105</a:t>
            </a:fld>
            <a:endParaRPr lang="de-DE" dirty="0"/>
          </a:p>
        </p:txBody>
      </p:sp>
      <p:sp>
        <p:nvSpPr>
          <p:cNvPr id="11" name="Ellipse 10"/>
          <p:cNvSpPr/>
          <p:nvPr/>
        </p:nvSpPr>
        <p:spPr>
          <a:xfrm>
            <a:off x="4140199" y="4241800"/>
            <a:ext cx="863601" cy="2709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Textfeld 11"/>
          <p:cNvSpPr txBox="1"/>
          <p:nvPr/>
        </p:nvSpPr>
        <p:spPr>
          <a:xfrm>
            <a:off x="2849027" y="3229300"/>
            <a:ext cx="3445947"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Das Austragungssystem und die anderen Parameter können hier individuell angepasst werden.</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Veranstaltungsbericht interaktiv erstellen</a:t>
            </a:r>
            <a:endParaRPr lang="de-DE" sz="28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106</a:t>
            </a:fld>
            <a:endParaRPr lang="de-DE" dirty="0"/>
          </a:p>
        </p:txBody>
      </p:sp>
      <p:sp>
        <p:nvSpPr>
          <p:cNvPr id="6" name="Inhaltsplatzhalter 5"/>
          <p:cNvSpPr>
            <a:spLocks noGrp="1"/>
          </p:cNvSpPr>
          <p:nvPr>
            <p:ph idx="1"/>
          </p:nvPr>
        </p:nvSpPr>
        <p:spPr/>
        <p:txBody>
          <a:bodyPr/>
          <a:lstStyle/>
          <a:p>
            <a:r>
              <a:rPr lang="de-DE" sz="2400" dirty="0" smtClean="0"/>
              <a:t>Nach Abschluss des Turniers muss in </a:t>
            </a:r>
            <a:r>
              <a:rPr lang="de-DE" sz="2400" dirty="0" err="1" smtClean="0"/>
              <a:t>click</a:t>
            </a:r>
            <a:r>
              <a:rPr lang="de-DE" sz="2400" dirty="0" smtClean="0"/>
              <a:t>-TT der Veranstaltungsbericht erstellt werden (siehe Kapitel 4 der Handlungsanleitungen für </a:t>
            </a:r>
            <a:r>
              <a:rPr lang="de-DE" sz="2400" dirty="0" smtClean="0">
                <a:hlinkClick r:id="rId2"/>
              </a:rPr>
              <a:t>Vereine </a:t>
            </a:r>
            <a:r>
              <a:rPr lang="de-DE" sz="2400" dirty="0" smtClean="0"/>
              <a:t>bzw. </a:t>
            </a:r>
            <a:r>
              <a:rPr lang="de-DE" sz="2400" dirty="0" smtClean="0">
                <a:hlinkClick r:id="rId3"/>
              </a:rPr>
              <a:t>Fachwarte</a:t>
            </a:r>
            <a:r>
              <a:rPr lang="de-DE" sz="2400" dirty="0" smtClean="0"/>
              <a:t>)</a:t>
            </a:r>
          </a:p>
          <a:p>
            <a:r>
              <a:rPr lang="de-DE" sz="2400" dirty="0" smtClean="0"/>
              <a:t>Wenn die </a:t>
            </a:r>
            <a:r>
              <a:rPr lang="de-DE" sz="2400" dirty="0" smtClean="0">
                <a:hlinkClick r:id="rId4" action="ppaction://hlinksldjump"/>
              </a:rPr>
              <a:t>Turnierdaten interaktiv eingegeben </a:t>
            </a:r>
            <a:r>
              <a:rPr lang="de-DE" sz="2400" dirty="0" smtClean="0"/>
              <a:t>worden sind, kann ein in TTT2020 erzeugter Veranstaltungsbericht nicht in </a:t>
            </a:r>
            <a:r>
              <a:rPr lang="de-DE" sz="2400" dirty="0" err="1" smtClean="0"/>
              <a:t>click</a:t>
            </a:r>
            <a:r>
              <a:rPr lang="de-DE" sz="2400" dirty="0" smtClean="0"/>
              <a:t>-TT hochgeladen werden, vielmehr muss er in </a:t>
            </a:r>
            <a:r>
              <a:rPr lang="de-DE" sz="2400" dirty="0" err="1" smtClean="0"/>
              <a:t>click</a:t>
            </a:r>
            <a:r>
              <a:rPr lang="de-DE" sz="2400" dirty="0" smtClean="0"/>
              <a:t>-TT </a:t>
            </a:r>
            <a:r>
              <a:rPr lang="de-DE" sz="2400" dirty="0" smtClean="0">
                <a:hlinkClick r:id="rId5" action="ppaction://hlinksldjump"/>
              </a:rPr>
              <a:t>interaktiv eingegeben</a:t>
            </a:r>
            <a:r>
              <a:rPr lang="de-DE" sz="2400" dirty="0" smtClean="0"/>
              <a:t> werden.</a:t>
            </a:r>
          </a:p>
          <a:p>
            <a:r>
              <a:rPr lang="de-DE" sz="2400" dirty="0" smtClean="0"/>
              <a:t>Dazu können Sie sich in TTT2020 eine </a:t>
            </a:r>
            <a:r>
              <a:rPr lang="de-DE" sz="2400" dirty="0" smtClean="0">
                <a:hlinkClick r:id="rId6" action="ppaction://hlinksldjump"/>
              </a:rPr>
              <a:t>Siegerliste</a:t>
            </a:r>
            <a:r>
              <a:rPr lang="de-DE" sz="2400" dirty="0" smtClean="0"/>
              <a:t> und eine </a:t>
            </a:r>
            <a:r>
              <a:rPr lang="de-DE" sz="2400" dirty="0" smtClean="0">
                <a:hlinkClick r:id="rId7" action="ppaction://hlinksldjump"/>
              </a:rPr>
              <a:t>Adressliste</a:t>
            </a:r>
            <a:r>
              <a:rPr lang="de-DE" sz="2400" dirty="0" smtClean="0"/>
              <a:t> erstellen.</a:t>
            </a:r>
          </a:p>
          <a:p>
            <a:endParaRPr lang="de-DE" sz="24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Siegerliste anzeigen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107</a:t>
            </a:fld>
            <a:endParaRPr lang="de-DE" dirty="0"/>
          </a:p>
        </p:txBody>
      </p:sp>
      <p:pic>
        <p:nvPicPr>
          <p:cNvPr id="56322" name="Picture 2"/>
          <p:cNvPicPr>
            <a:picLocks noChangeAspect="1" noChangeArrowheads="1"/>
          </p:cNvPicPr>
          <p:nvPr/>
        </p:nvPicPr>
        <p:blipFill>
          <a:blip r:embed="rId3" cstate="print"/>
          <a:srcRect/>
          <a:stretch>
            <a:fillRect/>
          </a:stretch>
        </p:blipFill>
        <p:spPr bwMode="auto">
          <a:xfrm>
            <a:off x="1230842" y="892705"/>
            <a:ext cx="1413510" cy="1926907"/>
          </a:xfrm>
          <a:prstGeom prst="rect">
            <a:avLst/>
          </a:prstGeom>
          <a:noFill/>
          <a:ln w="9525">
            <a:noFill/>
            <a:miter lim="800000"/>
            <a:headEnd/>
            <a:tailEnd/>
          </a:ln>
        </p:spPr>
      </p:pic>
      <p:sp>
        <p:nvSpPr>
          <p:cNvPr id="9" name="Interaktive Schaltfläche: Zurück oder Vorherige(r) 8">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Siegerliste anzeigen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108</a:t>
            </a:fld>
            <a:endParaRPr lang="de-DE" dirty="0"/>
          </a:p>
        </p:txBody>
      </p:sp>
      <p:pic>
        <p:nvPicPr>
          <p:cNvPr id="5127" name="Picture 7"/>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3198495" y="2337540"/>
            <a:ext cx="2747010" cy="793433"/>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3198495" y="2337540"/>
            <a:ext cx="2747010" cy="793433"/>
          </a:xfrm>
          <a:prstGeom prst="rect">
            <a:avLst/>
          </a:prstGeom>
          <a:noFill/>
          <a:ln w="9525">
            <a:noFill/>
            <a:miter lim="800000"/>
            <a:headEnd/>
            <a:tailEnd/>
          </a:ln>
        </p:spPr>
      </p:pic>
      <p:sp>
        <p:nvSpPr>
          <p:cNvPr id="13" name="Ellipse 12"/>
          <p:cNvSpPr/>
          <p:nvPr/>
        </p:nvSpPr>
        <p:spPr>
          <a:xfrm>
            <a:off x="3155589" y="2542878"/>
            <a:ext cx="1464036" cy="3050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a:off x="5144223" y="2557747"/>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5124" name="Picture 4"/>
          <p:cNvPicPr>
            <a:picLocks noChangeAspect="1" noChangeArrowheads="1"/>
          </p:cNvPicPr>
          <p:nvPr/>
        </p:nvPicPr>
        <p:blipFill>
          <a:blip r:embed="rId5" cstate="print"/>
          <a:srcRect/>
          <a:stretch>
            <a:fillRect/>
          </a:stretch>
        </p:blipFill>
        <p:spPr bwMode="auto">
          <a:xfrm>
            <a:off x="1807369" y="897730"/>
            <a:ext cx="1160145" cy="4800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9"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Siegerliste drucken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109</a:t>
            </a:fld>
            <a:endParaRPr lang="de-DE" dirty="0"/>
          </a:p>
        </p:txBody>
      </p:sp>
      <p:pic>
        <p:nvPicPr>
          <p:cNvPr id="6146"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srcRect/>
          <a:stretch>
            <a:fillRect/>
          </a:stretch>
        </p:blipFill>
        <p:spPr bwMode="auto">
          <a:xfrm>
            <a:off x="949061" y="896144"/>
            <a:ext cx="1700213" cy="1873567"/>
          </a:xfrm>
          <a:prstGeom prst="rect">
            <a:avLst/>
          </a:prstGeom>
          <a:noFill/>
          <a:ln w="9525">
            <a:noFill/>
            <a:miter lim="800000"/>
            <a:headEnd/>
            <a:tailEnd/>
          </a:ln>
        </p:spPr>
      </p:pic>
      <p:pic>
        <p:nvPicPr>
          <p:cNvPr id="57348" name="Picture 4"/>
          <p:cNvPicPr>
            <a:picLocks noChangeAspect="1" noChangeArrowheads="1"/>
          </p:cNvPicPr>
          <p:nvPr/>
        </p:nvPicPr>
        <p:blipFill>
          <a:blip r:embed="rId4" cstate="print"/>
          <a:srcRect/>
          <a:stretch>
            <a:fillRect/>
          </a:stretch>
        </p:blipFill>
        <p:spPr bwMode="auto">
          <a:xfrm>
            <a:off x="3644159" y="1105271"/>
            <a:ext cx="3853815" cy="3407093"/>
          </a:xfrm>
          <a:prstGeom prst="rect">
            <a:avLst/>
          </a:prstGeom>
          <a:noFill/>
          <a:ln w="9525">
            <a:noFill/>
            <a:miter lim="800000"/>
            <a:headEnd/>
            <a:tailEnd/>
          </a:ln>
        </p:spPr>
      </p:pic>
      <p:sp>
        <p:nvSpPr>
          <p:cNvPr id="9" name="Ellipse 8"/>
          <p:cNvSpPr/>
          <p:nvPr/>
        </p:nvSpPr>
        <p:spPr>
          <a:xfrm>
            <a:off x="6002867" y="4174674"/>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734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srcRect/>
          <a:stretch>
            <a:fillRect/>
          </a:stretch>
        </p:blipFill>
        <p:spPr bwMode="auto">
          <a:xfrm>
            <a:off x="1055333" y="1386104"/>
            <a:ext cx="7033334" cy="3206667"/>
          </a:xfrm>
          <a:prstGeom prst="rect">
            <a:avLst/>
          </a:prstGeom>
          <a:noFill/>
          <a:ln w="9525">
            <a:noFill/>
            <a:miter lim="800000"/>
            <a:headEnd/>
            <a:tailEnd/>
          </a:ln>
        </p:spPr>
      </p:pic>
      <p:sp>
        <p:nvSpPr>
          <p:cNvPr id="13" name="Titel 12"/>
          <p:cNvSpPr>
            <a:spLocks noGrp="1"/>
          </p:cNvSpPr>
          <p:nvPr>
            <p:ph type="title"/>
          </p:nvPr>
        </p:nvSpPr>
        <p:spPr/>
        <p:txBody>
          <a:bodyPr/>
          <a:lstStyle/>
          <a:p>
            <a:r>
              <a:rPr lang="de-DE" sz="2400" dirty="0" smtClean="0"/>
              <a:t>Turnierdaten downloaden (alle Entscheide)</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a:t>
            </a:fld>
            <a:endParaRPr lang="de-DE" dirty="0"/>
          </a:p>
        </p:txBody>
      </p:sp>
      <p:sp>
        <p:nvSpPr>
          <p:cNvPr id="14" name="Textfeld 13"/>
          <p:cNvSpPr txBox="1"/>
          <p:nvPr/>
        </p:nvSpPr>
        <p:spPr>
          <a:xfrm>
            <a:off x="2293171" y="832757"/>
            <a:ext cx="4557658" cy="369332"/>
          </a:xfrm>
          <a:prstGeom prst="rect">
            <a:avLst/>
          </a:prstGeom>
          <a:noFill/>
        </p:spPr>
        <p:txBody>
          <a:bodyPr wrap="none" rtlCol="0">
            <a:spAutoFit/>
          </a:bodyPr>
          <a:lstStyle/>
          <a:p>
            <a:r>
              <a:rPr lang="de-DE" dirty="0" smtClean="0"/>
              <a:t>Der Datei-Dialog zum Speichern erscheint.</a:t>
            </a:r>
            <a:endParaRPr lang="de-DE" dirty="0"/>
          </a:p>
        </p:txBody>
      </p:sp>
      <p:pic>
        <p:nvPicPr>
          <p:cNvPr id="2051" name="Picture 3"/>
          <p:cNvPicPr>
            <a:picLocks noChangeAspect="1" noChangeArrowheads="1"/>
          </p:cNvPicPr>
          <p:nvPr/>
        </p:nvPicPr>
        <p:blipFill>
          <a:blip r:embed="rId4" cstate="print"/>
          <a:srcRect/>
          <a:stretch>
            <a:fillRect/>
          </a:stretch>
        </p:blipFill>
        <p:spPr bwMode="auto">
          <a:xfrm>
            <a:off x="2208371" y="1763223"/>
            <a:ext cx="4727258" cy="2633663"/>
          </a:xfrm>
          <a:prstGeom prst="rect">
            <a:avLst/>
          </a:prstGeom>
          <a:noFill/>
          <a:ln w="9525">
            <a:noFill/>
            <a:miter lim="800000"/>
            <a:headEnd/>
            <a:tailEnd/>
          </a:ln>
        </p:spPr>
      </p:pic>
      <p:sp>
        <p:nvSpPr>
          <p:cNvPr id="12" name="Ellipse 11"/>
          <p:cNvSpPr/>
          <p:nvPr/>
        </p:nvSpPr>
        <p:spPr>
          <a:xfrm>
            <a:off x="5428336" y="4082142"/>
            <a:ext cx="862397" cy="2694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Ellipse 10"/>
          <p:cNvSpPr/>
          <p:nvPr/>
        </p:nvSpPr>
        <p:spPr>
          <a:xfrm>
            <a:off x="2769054" y="1981423"/>
            <a:ext cx="2253002" cy="220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5" name="Ellipse 14"/>
          <p:cNvSpPr>
            <a:spLocks noChangeAspect="1"/>
          </p:cNvSpPr>
          <p:nvPr/>
        </p:nvSpPr>
        <p:spPr>
          <a:xfrm>
            <a:off x="2336801" y="3623735"/>
            <a:ext cx="2082800" cy="2488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animBg="1"/>
      <p:bldP spid="15" grpId="1"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Siegerliste drucken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110</a:t>
            </a:fld>
            <a:endParaRPr lang="de-DE" dirty="0"/>
          </a:p>
        </p:txBody>
      </p:sp>
      <p:pic>
        <p:nvPicPr>
          <p:cNvPr id="7175" name="Picture 7"/>
          <p:cNvPicPr>
            <a:picLocks noChangeAspect="1" noChangeArrowheads="1"/>
          </p:cNvPicPr>
          <p:nvPr/>
        </p:nvPicPr>
        <p:blipFill>
          <a:blip r:embed="rId2" cstate="print"/>
          <a:srcRect/>
          <a:stretch>
            <a:fillRect/>
          </a:stretch>
        </p:blipFill>
        <p:spPr bwMode="auto">
          <a:xfrm>
            <a:off x="4593907" y="723583"/>
            <a:ext cx="3407093" cy="3900487"/>
          </a:xfrm>
          <a:prstGeom prst="rect">
            <a:avLst/>
          </a:prstGeom>
          <a:noFill/>
          <a:ln w="9525">
            <a:noFill/>
            <a:miter lim="800000"/>
            <a:headEnd/>
            <a:tailEnd/>
          </a:ln>
        </p:spPr>
      </p:pic>
      <p:pic>
        <p:nvPicPr>
          <p:cNvPr id="7177" name="Picture 9"/>
          <p:cNvPicPr>
            <a:picLocks noChangeAspect="1" noChangeArrowheads="1"/>
          </p:cNvPicPr>
          <p:nvPr/>
        </p:nvPicPr>
        <p:blipFill>
          <a:blip r:embed="rId3" cstate="print"/>
          <a:srcRect/>
          <a:stretch>
            <a:fillRect/>
          </a:stretch>
        </p:blipFill>
        <p:spPr bwMode="auto">
          <a:xfrm>
            <a:off x="596583" y="3423920"/>
            <a:ext cx="3387090" cy="1200150"/>
          </a:xfrm>
          <a:prstGeom prst="rect">
            <a:avLst/>
          </a:prstGeom>
          <a:noFill/>
          <a:ln w="9525">
            <a:noFill/>
            <a:miter lim="800000"/>
            <a:headEnd/>
            <a:tailEnd/>
          </a:ln>
        </p:spPr>
      </p:pic>
      <p:pic>
        <p:nvPicPr>
          <p:cNvPr id="7176" name="Picture 8"/>
          <p:cNvPicPr>
            <a:picLocks noChangeAspect="1" noChangeArrowheads="1"/>
          </p:cNvPicPr>
          <p:nvPr/>
        </p:nvPicPr>
        <p:blipFill>
          <a:blip r:embed="rId4" cstate="print"/>
          <a:srcRect/>
          <a:stretch>
            <a:fillRect/>
          </a:stretch>
        </p:blipFill>
        <p:spPr bwMode="auto">
          <a:xfrm>
            <a:off x="596583" y="690563"/>
            <a:ext cx="3353753" cy="2980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Adressliste drucken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111</a:t>
            </a:fld>
            <a:endParaRPr lang="de-DE" dirty="0"/>
          </a:p>
        </p:txBody>
      </p:sp>
      <p:pic>
        <p:nvPicPr>
          <p:cNvPr id="62466"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1214461" y="891781"/>
            <a:ext cx="1426845" cy="1926907"/>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809625" y="4661298"/>
            <a:ext cx="1893570" cy="113348"/>
          </a:xfrm>
          <a:prstGeom prst="rect">
            <a:avLst/>
          </a:prstGeom>
          <a:noFill/>
          <a:ln w="9525">
            <a:noFill/>
            <a:miter lim="800000"/>
            <a:headEnd/>
            <a:tailEnd/>
          </a:ln>
        </p:spPr>
      </p:pic>
      <p:sp>
        <p:nvSpPr>
          <p:cNvPr id="10" name="Interaktive Schaltfläche: Zurück oder Vorherige(r) 9">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Adressliste drucken</a:t>
            </a:r>
            <a:endParaRPr lang="de-DE" sz="28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112</a:t>
            </a:fld>
            <a:endParaRPr lang="de-DE" dirty="0"/>
          </a:p>
        </p:txBody>
      </p:sp>
      <p:pic>
        <p:nvPicPr>
          <p:cNvPr id="54278" name="Picture 6"/>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111818" y="2050796"/>
            <a:ext cx="2920365" cy="1566863"/>
          </a:xfrm>
          <a:prstGeom prst="rect">
            <a:avLst/>
          </a:prstGeom>
          <a:noFill/>
          <a:ln w="9525">
            <a:noFill/>
            <a:miter lim="800000"/>
            <a:headEnd/>
            <a:tailEnd/>
          </a:ln>
        </p:spPr>
      </p:pic>
      <p:pic>
        <p:nvPicPr>
          <p:cNvPr id="54279" name="Picture 7"/>
          <p:cNvPicPr>
            <a:picLocks noChangeAspect="1" noChangeArrowheads="1"/>
          </p:cNvPicPr>
          <p:nvPr/>
        </p:nvPicPr>
        <p:blipFill>
          <a:blip r:embed="rId4" cstate="print"/>
          <a:srcRect/>
          <a:stretch>
            <a:fillRect/>
          </a:stretch>
        </p:blipFill>
        <p:spPr bwMode="auto">
          <a:xfrm>
            <a:off x="1565276" y="1140883"/>
            <a:ext cx="1566863" cy="773430"/>
          </a:xfrm>
          <a:prstGeom prst="rect">
            <a:avLst/>
          </a:prstGeom>
          <a:noFill/>
          <a:ln w="9525">
            <a:noFill/>
            <a:miter lim="800000"/>
            <a:headEnd/>
            <a:tailEnd/>
          </a:ln>
        </p:spPr>
      </p:pic>
      <p:grpSp>
        <p:nvGrpSpPr>
          <p:cNvPr id="6" name="Gruppieren 16"/>
          <p:cNvGrpSpPr/>
          <p:nvPr/>
        </p:nvGrpSpPr>
        <p:grpSpPr>
          <a:xfrm>
            <a:off x="804335" y="286885"/>
            <a:ext cx="1727197" cy="789440"/>
            <a:chOff x="804335" y="286885"/>
            <a:chExt cx="1727197" cy="789440"/>
          </a:xfrm>
        </p:grpSpPr>
        <p:sp>
          <p:nvSpPr>
            <p:cNvPr id="13" name="Textfeld 12"/>
            <p:cNvSpPr txBox="1"/>
            <p:nvPr/>
          </p:nvSpPr>
          <p:spPr>
            <a:xfrm>
              <a:off x="804335" y="286885"/>
              <a:ext cx="1727197" cy="261610"/>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Auf Druckersymbol klicken</a:t>
              </a:r>
            </a:p>
          </p:txBody>
        </p:sp>
        <p:cxnSp>
          <p:nvCxnSpPr>
            <p:cNvPr id="15" name="Gerade Verbindung mit Pfeil 14"/>
            <p:cNvCxnSpPr>
              <a:stCxn id="13" idx="2"/>
            </p:cNvCxnSpPr>
            <p:nvPr/>
          </p:nvCxnSpPr>
          <p:spPr>
            <a:xfrm flipH="1">
              <a:off x="1528763" y="548495"/>
              <a:ext cx="139171" cy="52783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Ellipse 11"/>
          <p:cNvSpPr/>
          <p:nvPr/>
        </p:nvSpPr>
        <p:spPr>
          <a:xfrm>
            <a:off x="5232400" y="3057073"/>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027" name="Picture 3"/>
          <p:cNvPicPr>
            <a:picLocks noChangeAspect="1" noChangeArrowheads="1"/>
          </p:cNvPicPr>
          <p:nvPr/>
        </p:nvPicPr>
        <p:blipFill>
          <a:blip r:embed="rId5" cstate="print"/>
          <a:srcRect/>
          <a:stretch>
            <a:fillRect/>
          </a:stretch>
        </p:blipFill>
        <p:spPr bwMode="auto">
          <a:xfrm>
            <a:off x="798533" y="4646923"/>
            <a:ext cx="1746885" cy="1266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5427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sz="2800" dirty="0" smtClean="0"/>
              <a:t>Adressliste drucken</a:t>
            </a:r>
            <a:endParaRPr lang="de-DE" sz="28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113</a:t>
            </a:fld>
            <a:endParaRPr lang="de-DE" dirty="0"/>
          </a:p>
        </p:txBody>
      </p:sp>
      <p:pic>
        <p:nvPicPr>
          <p:cNvPr id="58370" name="Picture 2"/>
          <p:cNvPicPr>
            <a:picLocks noChangeAspect="1" noChangeArrowheads="1"/>
          </p:cNvPicPr>
          <p:nvPr/>
        </p:nvPicPr>
        <p:blipFill>
          <a:blip r:embed="rId3" cstate="print"/>
          <a:srcRect/>
          <a:stretch>
            <a:fillRect/>
          </a:stretch>
        </p:blipFill>
        <p:spPr bwMode="auto">
          <a:xfrm>
            <a:off x="2645093" y="868204"/>
            <a:ext cx="3853815" cy="3407093"/>
          </a:xfrm>
          <a:prstGeom prst="rect">
            <a:avLst/>
          </a:prstGeom>
          <a:noFill/>
          <a:ln w="9525">
            <a:noFill/>
            <a:miter lim="800000"/>
            <a:headEnd/>
            <a:tailEnd/>
          </a:ln>
        </p:spPr>
      </p:pic>
      <p:sp>
        <p:nvSpPr>
          <p:cNvPr id="8" name="Ellipse 7"/>
          <p:cNvSpPr/>
          <p:nvPr/>
        </p:nvSpPr>
        <p:spPr>
          <a:xfrm>
            <a:off x="5029200" y="3937607"/>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Adressliste drucken</a:t>
            </a:r>
            <a:endParaRPr lang="de-DE" sz="28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114</a:t>
            </a:fld>
            <a:endParaRPr lang="de-DE" dirty="0"/>
          </a:p>
        </p:txBody>
      </p:sp>
      <p:pic>
        <p:nvPicPr>
          <p:cNvPr id="2053" name="Picture 5"/>
          <p:cNvPicPr>
            <a:picLocks noChangeAspect="1" noChangeArrowheads="1"/>
          </p:cNvPicPr>
          <p:nvPr/>
        </p:nvPicPr>
        <p:blipFill>
          <a:blip r:embed="rId2" cstate="print"/>
          <a:srcRect/>
          <a:stretch>
            <a:fillRect/>
          </a:stretch>
        </p:blipFill>
        <p:spPr bwMode="auto">
          <a:xfrm>
            <a:off x="608380" y="684001"/>
            <a:ext cx="7927240" cy="3938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1110571" y="707810"/>
            <a:ext cx="7033334" cy="4000000"/>
          </a:xfrm>
          <a:prstGeom prst="rect">
            <a:avLst/>
          </a:prstGeom>
          <a:noFill/>
          <a:ln w="9525">
            <a:noFill/>
            <a:miter lim="800000"/>
            <a:headEnd/>
            <a:tailEnd/>
          </a:ln>
        </p:spPr>
      </p:pic>
      <p:sp>
        <p:nvSpPr>
          <p:cNvPr id="2" name="Titel 1"/>
          <p:cNvSpPr>
            <a:spLocks noGrp="1"/>
          </p:cNvSpPr>
          <p:nvPr>
            <p:ph type="title"/>
          </p:nvPr>
        </p:nvSpPr>
        <p:spPr/>
        <p:txBody>
          <a:bodyPr/>
          <a:lstStyle/>
          <a:p>
            <a:r>
              <a:rPr lang="de-DE" sz="2400" dirty="0" smtClean="0"/>
              <a:t>Veranstaltungsbericht in </a:t>
            </a:r>
            <a:r>
              <a:rPr lang="de-DE" sz="2400" dirty="0" err="1" smtClean="0"/>
              <a:t>click</a:t>
            </a:r>
            <a:r>
              <a:rPr lang="de-DE" sz="2400" dirty="0" smtClean="0"/>
              <a:t>-TT eingeben</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115</a:t>
            </a:fld>
            <a:endParaRPr lang="de-DE" dirty="0"/>
          </a:p>
        </p:txBody>
      </p:sp>
      <p:sp>
        <p:nvSpPr>
          <p:cNvPr id="8" name="Textfeld 7"/>
          <p:cNvSpPr txBox="1"/>
          <p:nvPr/>
        </p:nvSpPr>
        <p:spPr>
          <a:xfrm>
            <a:off x="3129031" y="2970751"/>
            <a:ext cx="3839035"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Klicken Sie bei den einzelnen  Konkurrenzen auf „erfassen“.</a:t>
            </a:r>
          </a:p>
        </p:txBody>
      </p:sp>
      <p:cxnSp>
        <p:nvCxnSpPr>
          <p:cNvPr id="17" name="Gerade Verbindung mit Pfeil 16"/>
          <p:cNvCxnSpPr>
            <a:stCxn id="8" idx="2"/>
            <a:endCxn id="22" idx="0"/>
          </p:cNvCxnSpPr>
          <p:nvPr/>
        </p:nvCxnSpPr>
        <p:spPr>
          <a:xfrm>
            <a:off x="5048549" y="3247750"/>
            <a:ext cx="2721" cy="6384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4620071" y="3886199"/>
            <a:ext cx="862397" cy="2204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Interaktive Schaltfläche: Zurück oder Vorherige(r) 9">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64933" y="707810"/>
            <a:ext cx="6414135" cy="3940492"/>
          </a:xfrm>
          <a:prstGeom prst="rect">
            <a:avLst/>
          </a:prstGeom>
          <a:noFill/>
          <a:ln w="9525">
            <a:noFill/>
            <a:miter lim="800000"/>
            <a:headEnd/>
            <a:tailEnd/>
          </a:ln>
        </p:spPr>
      </p:pic>
      <p:sp>
        <p:nvSpPr>
          <p:cNvPr id="2" name="Titel 1"/>
          <p:cNvSpPr>
            <a:spLocks noGrp="1"/>
          </p:cNvSpPr>
          <p:nvPr>
            <p:ph type="title"/>
          </p:nvPr>
        </p:nvSpPr>
        <p:spPr/>
        <p:txBody>
          <a:bodyPr/>
          <a:lstStyle/>
          <a:p>
            <a:r>
              <a:rPr lang="de-DE" sz="2400" dirty="0" smtClean="0"/>
              <a:t>Veranstaltungsbericht in </a:t>
            </a:r>
            <a:r>
              <a:rPr lang="de-DE" sz="2400" dirty="0" err="1" smtClean="0"/>
              <a:t>click</a:t>
            </a:r>
            <a:r>
              <a:rPr lang="de-DE" sz="2400" dirty="0" smtClean="0"/>
              <a:t>-TT eingeben</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116</a:t>
            </a:fld>
            <a:endParaRPr lang="de-DE" dirty="0"/>
          </a:p>
        </p:txBody>
      </p:sp>
      <p:cxnSp>
        <p:nvCxnSpPr>
          <p:cNvPr id="17" name="Gerade Verbindung mit Pfeil 16"/>
          <p:cNvCxnSpPr>
            <a:stCxn id="21" idx="1"/>
            <a:endCxn id="26" idx="6"/>
          </p:cNvCxnSpPr>
          <p:nvPr/>
        </p:nvCxnSpPr>
        <p:spPr>
          <a:xfrm flipH="1">
            <a:off x="3169920" y="3413250"/>
            <a:ext cx="934720" cy="5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4104640" y="3182417"/>
            <a:ext cx="3171616"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Geben Sie zunächst die Gesamtteilnehmerzahl der Konkurrenz ein.</a:t>
            </a:r>
          </a:p>
        </p:txBody>
      </p:sp>
      <p:sp>
        <p:nvSpPr>
          <p:cNvPr id="26" name="Ellipse 25"/>
          <p:cNvSpPr/>
          <p:nvPr/>
        </p:nvSpPr>
        <p:spPr>
          <a:xfrm>
            <a:off x="2549125" y="3261357"/>
            <a:ext cx="620795" cy="3048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8194" name="Picture 2"/>
          <p:cNvPicPr>
            <a:picLocks noChangeAspect="1" noChangeArrowheads="1"/>
          </p:cNvPicPr>
          <p:nvPr/>
        </p:nvPicPr>
        <p:blipFill>
          <a:blip r:embed="rId3" cstate="print"/>
          <a:srcRect/>
          <a:stretch>
            <a:fillRect/>
          </a:stretch>
        </p:blipFill>
        <p:spPr bwMode="auto">
          <a:xfrm>
            <a:off x="2620011" y="3355658"/>
            <a:ext cx="466725" cy="15335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64933" y="707810"/>
            <a:ext cx="6414135" cy="3940492"/>
          </a:xfrm>
          <a:prstGeom prst="rect">
            <a:avLst/>
          </a:prstGeom>
          <a:noFill/>
          <a:ln w="9525">
            <a:noFill/>
            <a:miter lim="800000"/>
            <a:headEnd/>
            <a:tailEnd/>
          </a:ln>
        </p:spPr>
      </p:pic>
      <p:sp>
        <p:nvSpPr>
          <p:cNvPr id="2" name="Titel 1"/>
          <p:cNvSpPr>
            <a:spLocks noGrp="1"/>
          </p:cNvSpPr>
          <p:nvPr>
            <p:ph type="title"/>
          </p:nvPr>
        </p:nvSpPr>
        <p:spPr/>
        <p:txBody>
          <a:bodyPr/>
          <a:lstStyle/>
          <a:p>
            <a:r>
              <a:rPr lang="de-DE" sz="2400" dirty="0" smtClean="0"/>
              <a:t>Veranstaltungsbericht in </a:t>
            </a:r>
            <a:r>
              <a:rPr lang="de-DE" sz="2400" dirty="0" err="1" smtClean="0"/>
              <a:t>click</a:t>
            </a:r>
            <a:r>
              <a:rPr lang="de-DE" sz="2400" dirty="0" smtClean="0"/>
              <a:t>-TT eingeben</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117</a:t>
            </a:fld>
            <a:endParaRPr lang="de-DE" dirty="0"/>
          </a:p>
        </p:txBody>
      </p:sp>
      <p:pic>
        <p:nvPicPr>
          <p:cNvPr id="9218" name="Picture 2"/>
          <p:cNvPicPr>
            <a:picLocks noChangeAspect="1" noChangeArrowheads="1"/>
          </p:cNvPicPr>
          <p:nvPr/>
        </p:nvPicPr>
        <p:blipFill>
          <a:blip r:embed="rId3" cstate="print"/>
          <a:srcRect/>
          <a:stretch>
            <a:fillRect/>
          </a:stretch>
        </p:blipFill>
        <p:spPr bwMode="auto">
          <a:xfrm>
            <a:off x="1549082" y="1568132"/>
            <a:ext cx="2780348" cy="1593533"/>
          </a:xfrm>
          <a:prstGeom prst="rect">
            <a:avLst/>
          </a:prstGeom>
          <a:noFill/>
          <a:ln w="9525">
            <a:noFill/>
            <a:miter lim="800000"/>
            <a:headEnd/>
            <a:tailEnd/>
          </a:ln>
        </p:spPr>
      </p:pic>
      <p:sp>
        <p:nvSpPr>
          <p:cNvPr id="21" name="Textfeld 20"/>
          <p:cNvSpPr txBox="1"/>
          <p:nvPr/>
        </p:nvSpPr>
        <p:spPr>
          <a:xfrm>
            <a:off x="4071983" y="1774168"/>
            <a:ext cx="3171616" cy="646331"/>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Geben Sie als nächstes den Namen und das Geburtsdatum eines qualifizierten Teilnehmers an und klicken Sie auf „Suchen“.</a:t>
            </a:r>
          </a:p>
        </p:txBody>
      </p:sp>
      <p:sp>
        <p:nvSpPr>
          <p:cNvPr id="26" name="Ellipse 25"/>
          <p:cNvSpPr/>
          <p:nvPr/>
        </p:nvSpPr>
        <p:spPr>
          <a:xfrm>
            <a:off x="1330961" y="1595120"/>
            <a:ext cx="2164080" cy="101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8194" name="Picture 2"/>
          <p:cNvPicPr>
            <a:picLocks noChangeAspect="1" noChangeArrowheads="1"/>
          </p:cNvPicPr>
          <p:nvPr/>
        </p:nvPicPr>
        <p:blipFill>
          <a:blip r:embed="rId4" cstate="print"/>
          <a:srcRect/>
          <a:stretch>
            <a:fillRect/>
          </a:stretch>
        </p:blipFill>
        <p:spPr bwMode="auto">
          <a:xfrm>
            <a:off x="2620011" y="3355658"/>
            <a:ext cx="466725" cy="153353"/>
          </a:xfrm>
          <a:prstGeom prst="rect">
            <a:avLst/>
          </a:prstGeom>
          <a:noFill/>
          <a:ln w="9525">
            <a:noFill/>
            <a:miter lim="800000"/>
            <a:headEnd/>
            <a:tailEnd/>
          </a:ln>
        </p:spPr>
      </p:pic>
      <p:cxnSp>
        <p:nvCxnSpPr>
          <p:cNvPr id="17" name="Gerade Verbindung mit Pfeil 16"/>
          <p:cNvCxnSpPr>
            <a:stCxn id="21" idx="1"/>
            <a:endCxn id="26" idx="6"/>
          </p:cNvCxnSpPr>
          <p:nvPr/>
        </p:nvCxnSpPr>
        <p:spPr>
          <a:xfrm flipH="1">
            <a:off x="3495041" y="2097334"/>
            <a:ext cx="576942" cy="578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endCxn id="24" idx="6"/>
          </p:cNvCxnSpPr>
          <p:nvPr/>
        </p:nvCxnSpPr>
        <p:spPr>
          <a:xfrm flipH="1">
            <a:off x="3108960" y="2418080"/>
            <a:ext cx="2306320" cy="5689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2488165" y="2834637"/>
            <a:ext cx="620795" cy="3048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64933" y="707810"/>
            <a:ext cx="6414135" cy="3940492"/>
          </a:xfrm>
          <a:prstGeom prst="rect">
            <a:avLst/>
          </a:prstGeom>
          <a:noFill/>
          <a:ln w="9525">
            <a:noFill/>
            <a:miter lim="800000"/>
            <a:headEnd/>
            <a:tailEnd/>
          </a:ln>
        </p:spPr>
      </p:pic>
      <p:sp>
        <p:nvSpPr>
          <p:cNvPr id="2" name="Titel 1"/>
          <p:cNvSpPr>
            <a:spLocks noGrp="1"/>
          </p:cNvSpPr>
          <p:nvPr>
            <p:ph type="title"/>
          </p:nvPr>
        </p:nvSpPr>
        <p:spPr/>
        <p:txBody>
          <a:bodyPr/>
          <a:lstStyle/>
          <a:p>
            <a:r>
              <a:rPr lang="de-DE" sz="2400" dirty="0" smtClean="0"/>
              <a:t>Veranstaltungsbericht in </a:t>
            </a:r>
            <a:r>
              <a:rPr lang="de-DE" sz="2400" dirty="0" err="1" smtClean="0"/>
              <a:t>click</a:t>
            </a:r>
            <a:r>
              <a:rPr lang="de-DE" sz="2400" dirty="0" smtClean="0"/>
              <a:t>-TT eingeben</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118</a:t>
            </a:fld>
            <a:endParaRPr lang="de-DE" dirty="0"/>
          </a:p>
        </p:txBody>
      </p:sp>
      <p:pic>
        <p:nvPicPr>
          <p:cNvPr id="10242" name="Picture 2"/>
          <p:cNvPicPr>
            <a:picLocks noChangeAspect="1" noChangeArrowheads="1"/>
          </p:cNvPicPr>
          <p:nvPr/>
        </p:nvPicPr>
        <p:blipFill>
          <a:blip r:embed="rId3" cstate="print"/>
          <a:srcRect/>
          <a:stretch>
            <a:fillRect/>
          </a:stretch>
        </p:blipFill>
        <p:spPr bwMode="auto">
          <a:xfrm>
            <a:off x="1543731" y="1569039"/>
            <a:ext cx="5714048" cy="2973705"/>
          </a:xfrm>
          <a:prstGeom prst="rect">
            <a:avLst/>
          </a:prstGeom>
          <a:noFill/>
          <a:ln w="9525">
            <a:noFill/>
            <a:miter lim="800000"/>
            <a:headEnd/>
            <a:tailEnd/>
          </a:ln>
        </p:spPr>
      </p:pic>
      <p:sp>
        <p:nvSpPr>
          <p:cNvPr id="21" name="Textfeld 20"/>
          <p:cNvSpPr txBox="1"/>
          <p:nvPr/>
        </p:nvSpPr>
        <p:spPr>
          <a:xfrm>
            <a:off x="3982720" y="2647928"/>
            <a:ext cx="3067838"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Wenn keine passende Person gefunden wurde, klicken Sie auf „Neue Person anlegen“.</a:t>
            </a:r>
          </a:p>
        </p:txBody>
      </p:sp>
      <p:sp>
        <p:nvSpPr>
          <p:cNvPr id="24" name="Ellipse 23"/>
          <p:cNvSpPr/>
          <p:nvPr/>
        </p:nvSpPr>
        <p:spPr>
          <a:xfrm>
            <a:off x="1472165" y="3383277"/>
            <a:ext cx="1301515" cy="3048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8" name="Gewinkelte Verbindung 17"/>
          <p:cNvCxnSpPr>
            <a:endCxn id="24" idx="0"/>
          </p:cNvCxnSpPr>
          <p:nvPr/>
        </p:nvCxnSpPr>
        <p:spPr>
          <a:xfrm rot="10800000" flipV="1">
            <a:off x="2122923" y="2878759"/>
            <a:ext cx="1855034" cy="504517"/>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Veranstaltungsbericht in </a:t>
            </a:r>
            <a:r>
              <a:rPr lang="de-DE" sz="2400" dirty="0" err="1" smtClean="0"/>
              <a:t>click</a:t>
            </a:r>
            <a:r>
              <a:rPr lang="de-DE" sz="2400" dirty="0" smtClean="0"/>
              <a:t>-TT eingeben</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119</a:t>
            </a:fld>
            <a:endParaRPr lang="de-DE" dirty="0"/>
          </a:p>
        </p:txBody>
      </p:sp>
      <p:pic>
        <p:nvPicPr>
          <p:cNvPr id="11268" name="Picture 4"/>
          <p:cNvPicPr>
            <a:picLocks noChangeAspect="1" noChangeArrowheads="1"/>
          </p:cNvPicPr>
          <p:nvPr/>
        </p:nvPicPr>
        <p:blipFill>
          <a:blip r:embed="rId2" cstate="print"/>
          <a:srcRect/>
          <a:stretch>
            <a:fillRect/>
          </a:stretch>
        </p:blipFill>
        <p:spPr bwMode="auto">
          <a:xfrm>
            <a:off x="1364933" y="709200"/>
            <a:ext cx="6414135" cy="3940492"/>
          </a:xfrm>
          <a:prstGeom prst="rect">
            <a:avLst/>
          </a:prstGeom>
          <a:noFill/>
          <a:ln w="9525">
            <a:noFill/>
            <a:miter lim="800000"/>
            <a:headEnd/>
            <a:tailEnd/>
          </a:ln>
        </p:spPr>
      </p:pic>
      <p:sp>
        <p:nvSpPr>
          <p:cNvPr id="21" name="Textfeld 20"/>
          <p:cNvSpPr txBox="1"/>
          <p:nvPr/>
        </p:nvSpPr>
        <p:spPr>
          <a:xfrm>
            <a:off x="5090160" y="2231368"/>
            <a:ext cx="1980718" cy="646331"/>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Geben Sie hier die Adresse, die Telefonnummer und evtl. den Verein an.</a:t>
            </a:r>
          </a:p>
        </p:txBody>
      </p:sp>
      <p:sp>
        <p:nvSpPr>
          <p:cNvPr id="24" name="Ellipse 23"/>
          <p:cNvSpPr/>
          <p:nvPr/>
        </p:nvSpPr>
        <p:spPr>
          <a:xfrm>
            <a:off x="2164079" y="2143756"/>
            <a:ext cx="2214881" cy="843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7" name="Gerade Verbindung mit Pfeil 16"/>
          <p:cNvCxnSpPr>
            <a:stCxn id="21" idx="1"/>
            <a:endCxn id="24" idx="6"/>
          </p:cNvCxnSpPr>
          <p:nvPr/>
        </p:nvCxnSpPr>
        <p:spPr>
          <a:xfrm flipH="1">
            <a:off x="4378960" y="2554534"/>
            <a:ext cx="711200" cy="108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srcRect/>
          <a:stretch>
            <a:fillRect/>
          </a:stretch>
        </p:blipFill>
        <p:spPr bwMode="auto">
          <a:xfrm>
            <a:off x="1055333" y="1386104"/>
            <a:ext cx="7033334" cy="3206667"/>
          </a:xfrm>
          <a:prstGeom prst="rect">
            <a:avLst/>
          </a:prstGeom>
          <a:noFill/>
          <a:ln w="9525">
            <a:noFill/>
            <a:miter lim="800000"/>
            <a:headEnd/>
            <a:tailEnd/>
          </a:ln>
        </p:spPr>
      </p:pic>
      <p:sp>
        <p:nvSpPr>
          <p:cNvPr id="13" name="Titel 12"/>
          <p:cNvSpPr>
            <a:spLocks noGrp="1"/>
          </p:cNvSpPr>
          <p:nvPr>
            <p:ph type="title"/>
          </p:nvPr>
        </p:nvSpPr>
        <p:spPr/>
        <p:txBody>
          <a:bodyPr/>
          <a:lstStyle/>
          <a:p>
            <a:r>
              <a:rPr lang="de-DE" sz="2400" dirty="0" smtClean="0"/>
              <a:t>Turnierdaten downloaden (alle Entscheide)</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12</a:t>
            </a:fld>
            <a:endParaRPr lang="de-DE" dirty="0"/>
          </a:p>
        </p:txBody>
      </p:sp>
      <p:sp>
        <p:nvSpPr>
          <p:cNvPr id="14" name="Textfeld 13"/>
          <p:cNvSpPr txBox="1"/>
          <p:nvPr/>
        </p:nvSpPr>
        <p:spPr>
          <a:xfrm>
            <a:off x="2293171" y="832757"/>
            <a:ext cx="4249946" cy="369332"/>
          </a:xfrm>
          <a:prstGeom prst="rect">
            <a:avLst/>
          </a:prstGeom>
          <a:noFill/>
        </p:spPr>
        <p:txBody>
          <a:bodyPr wrap="none" rtlCol="0">
            <a:spAutoFit/>
          </a:bodyPr>
          <a:lstStyle/>
          <a:p>
            <a:r>
              <a:rPr lang="de-DE" dirty="0" smtClean="0"/>
              <a:t>Die Turnierdaten sind heruntergeladen.</a:t>
            </a:r>
            <a:endParaRPr lang="de-DE"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Veranstaltungsbericht in </a:t>
            </a:r>
            <a:r>
              <a:rPr lang="de-DE" sz="2400" dirty="0" err="1" smtClean="0"/>
              <a:t>click</a:t>
            </a:r>
            <a:r>
              <a:rPr lang="de-DE" sz="2400" dirty="0" smtClean="0"/>
              <a:t>-TT eingeben</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120</a:t>
            </a:fld>
            <a:endParaRPr lang="de-DE" dirty="0"/>
          </a:p>
        </p:txBody>
      </p:sp>
      <p:pic>
        <p:nvPicPr>
          <p:cNvPr id="11268" name="Picture 4"/>
          <p:cNvPicPr>
            <a:picLocks noChangeAspect="1" noChangeArrowheads="1"/>
          </p:cNvPicPr>
          <p:nvPr/>
        </p:nvPicPr>
        <p:blipFill>
          <a:blip r:embed="rId2" cstate="print"/>
          <a:srcRect/>
          <a:stretch>
            <a:fillRect/>
          </a:stretch>
        </p:blipFill>
        <p:spPr bwMode="auto">
          <a:xfrm>
            <a:off x="1364933" y="709200"/>
            <a:ext cx="6414135" cy="3940492"/>
          </a:xfrm>
          <a:prstGeom prst="rect">
            <a:avLst/>
          </a:prstGeom>
          <a:noFill/>
          <a:ln w="9525">
            <a:noFill/>
            <a:miter lim="800000"/>
            <a:headEnd/>
            <a:tailEnd/>
          </a:ln>
        </p:spPr>
      </p:pic>
      <p:sp>
        <p:nvSpPr>
          <p:cNvPr id="21" name="Textfeld 20"/>
          <p:cNvSpPr txBox="1"/>
          <p:nvPr/>
        </p:nvSpPr>
        <p:spPr>
          <a:xfrm>
            <a:off x="5435600" y="2840968"/>
            <a:ext cx="1533678"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Klicken Sie auf „Spieler hinzufügen“.</a:t>
            </a:r>
          </a:p>
        </p:txBody>
      </p:sp>
      <p:pic>
        <p:nvPicPr>
          <p:cNvPr id="12291" name="Picture 3"/>
          <p:cNvPicPr>
            <a:picLocks noChangeAspect="1" noChangeArrowheads="1"/>
          </p:cNvPicPr>
          <p:nvPr/>
        </p:nvPicPr>
        <p:blipFill>
          <a:blip r:embed="rId3" cstate="print"/>
          <a:srcRect/>
          <a:stretch>
            <a:fillRect/>
          </a:stretch>
        </p:blipFill>
        <p:spPr bwMode="auto">
          <a:xfrm>
            <a:off x="1497807" y="1333501"/>
            <a:ext cx="3440430" cy="1580198"/>
          </a:xfrm>
          <a:prstGeom prst="rect">
            <a:avLst/>
          </a:prstGeom>
          <a:noFill/>
          <a:ln w="9525">
            <a:noFill/>
            <a:miter lim="800000"/>
            <a:headEnd/>
            <a:tailEnd/>
          </a:ln>
        </p:spPr>
      </p:pic>
      <p:sp>
        <p:nvSpPr>
          <p:cNvPr id="24" name="Ellipse 23"/>
          <p:cNvSpPr/>
          <p:nvPr/>
        </p:nvSpPr>
        <p:spPr>
          <a:xfrm>
            <a:off x="2489199" y="2946401"/>
            <a:ext cx="1056641"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7" name="Gerade Verbindung mit Pfeil 16"/>
          <p:cNvCxnSpPr>
            <a:stCxn id="21" idx="1"/>
            <a:endCxn id="24" idx="6"/>
          </p:cNvCxnSpPr>
          <p:nvPr/>
        </p:nvCxnSpPr>
        <p:spPr>
          <a:xfrm flipH="1">
            <a:off x="3545840" y="3071801"/>
            <a:ext cx="1889760" cy="117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Veranstaltungsbericht in </a:t>
            </a:r>
            <a:r>
              <a:rPr lang="de-DE" sz="2400" dirty="0" err="1" smtClean="0"/>
              <a:t>click</a:t>
            </a:r>
            <a:r>
              <a:rPr lang="de-DE" sz="2400" dirty="0" smtClean="0"/>
              <a:t>-TT eingeben</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121</a:t>
            </a:fld>
            <a:endParaRPr lang="de-DE" dirty="0"/>
          </a:p>
        </p:txBody>
      </p:sp>
      <p:pic>
        <p:nvPicPr>
          <p:cNvPr id="13315" name="Picture 3"/>
          <p:cNvPicPr>
            <a:picLocks noChangeAspect="1" noChangeArrowheads="1"/>
          </p:cNvPicPr>
          <p:nvPr/>
        </p:nvPicPr>
        <p:blipFill>
          <a:blip r:embed="rId2" cstate="print"/>
          <a:srcRect/>
          <a:stretch>
            <a:fillRect/>
          </a:stretch>
        </p:blipFill>
        <p:spPr bwMode="auto">
          <a:xfrm>
            <a:off x="1364933" y="709200"/>
            <a:ext cx="6414135" cy="3940492"/>
          </a:xfrm>
          <a:prstGeom prst="rect">
            <a:avLst/>
          </a:prstGeom>
          <a:noFill/>
          <a:ln w="9525">
            <a:noFill/>
            <a:miter lim="800000"/>
            <a:headEnd/>
            <a:tailEnd/>
          </a:ln>
        </p:spPr>
      </p:pic>
      <p:sp>
        <p:nvSpPr>
          <p:cNvPr id="24" name="Ellipse 23"/>
          <p:cNvSpPr/>
          <p:nvPr/>
        </p:nvSpPr>
        <p:spPr>
          <a:xfrm>
            <a:off x="2031999" y="4307841"/>
            <a:ext cx="690881"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Textfeld 13"/>
          <p:cNvSpPr txBox="1"/>
          <p:nvPr/>
        </p:nvSpPr>
        <p:spPr>
          <a:xfrm>
            <a:off x="3474720" y="4192248"/>
            <a:ext cx="2559838"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Wenn alle Spieler eingegeben worden sind, klicken Sie auf „Speichern“.</a:t>
            </a:r>
          </a:p>
        </p:txBody>
      </p:sp>
      <p:cxnSp>
        <p:nvCxnSpPr>
          <p:cNvPr id="15" name="Gerade Verbindung mit Pfeil 14"/>
          <p:cNvCxnSpPr>
            <a:stCxn id="14" idx="1"/>
            <a:endCxn id="24" idx="6"/>
          </p:cNvCxnSpPr>
          <p:nvPr/>
        </p:nvCxnSpPr>
        <p:spPr>
          <a:xfrm flipH="1">
            <a:off x="2722880" y="4423081"/>
            <a:ext cx="751840" cy="219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Veranstaltungsbericht in </a:t>
            </a:r>
            <a:r>
              <a:rPr lang="de-DE" dirty="0" err="1" smtClean="0"/>
              <a:t>click</a:t>
            </a:r>
            <a:r>
              <a:rPr lang="de-DE" dirty="0" smtClean="0"/>
              <a:t>-TT eingegeben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122</a:t>
            </a:fld>
            <a:endParaRPr lang="de-DE" dirty="0"/>
          </a:p>
        </p:txBody>
      </p:sp>
      <p:pic>
        <p:nvPicPr>
          <p:cNvPr id="6" name="Picture 4"/>
          <p:cNvPicPr>
            <a:picLocks noChangeAspect="1" noChangeArrowheads="1"/>
          </p:cNvPicPr>
          <p:nvPr/>
        </p:nvPicPr>
        <p:blipFill>
          <a:blip r:embed="rId2" cstate="print"/>
          <a:srcRect/>
          <a:stretch>
            <a:fillRect/>
          </a:stretch>
        </p:blipFill>
        <p:spPr bwMode="auto">
          <a:xfrm>
            <a:off x="828675" y="684000"/>
            <a:ext cx="7486650" cy="4095750"/>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6038850" y="3633789"/>
            <a:ext cx="895350" cy="20955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6038850" y="3810002"/>
            <a:ext cx="895350" cy="20955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6038850" y="3981451"/>
            <a:ext cx="895350" cy="209550"/>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6038850" y="4152902"/>
            <a:ext cx="895350" cy="209550"/>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6038850" y="4329114"/>
            <a:ext cx="895350" cy="209550"/>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6038850" y="4495801"/>
            <a:ext cx="895350" cy="209550"/>
          </a:xfrm>
          <a:prstGeom prst="rect">
            <a:avLst/>
          </a:prstGeom>
          <a:noFill/>
          <a:ln w="9525">
            <a:noFill/>
            <a:miter lim="800000"/>
            <a:headEnd/>
            <a:tailEnd/>
          </a:ln>
        </p:spPr>
      </p:pic>
      <p:sp>
        <p:nvSpPr>
          <p:cNvPr id="13" name="Ellipse 12"/>
          <p:cNvSpPr/>
          <p:nvPr/>
        </p:nvSpPr>
        <p:spPr>
          <a:xfrm>
            <a:off x="5698067" y="3364784"/>
            <a:ext cx="1693333" cy="14866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Kreisentscheide in Bezirken des </a:t>
            </a:r>
            <a:r>
              <a:rPr lang="de-DE" sz="3000" dirty="0" err="1" smtClean="0"/>
              <a:t>ByTTV</a:t>
            </a:r>
            <a:endParaRPr lang="de-DE" sz="3000" dirty="0" smtClean="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123</a:t>
            </a:fld>
            <a:endParaRPr lang="de-DE" dirty="0"/>
          </a:p>
        </p:txBody>
      </p:sp>
      <p:sp>
        <p:nvSpPr>
          <p:cNvPr id="7" name="Inhaltsplatzhalter 6"/>
          <p:cNvSpPr>
            <a:spLocks noGrp="1"/>
          </p:cNvSpPr>
          <p:nvPr>
            <p:ph idx="1"/>
          </p:nvPr>
        </p:nvSpPr>
        <p:spPr/>
        <p:txBody>
          <a:bodyPr/>
          <a:lstStyle/>
          <a:p>
            <a:r>
              <a:rPr lang="de-DE" sz="2000" dirty="0" smtClean="0"/>
              <a:t>Einige wenige Bezirke führen nach den Ortsentscheiden nicht direkt ihren Bezirksentscheid durch, sondern fügen dazwischen noch Kreisentscheide ein.</a:t>
            </a:r>
          </a:p>
          <a:p>
            <a:r>
              <a:rPr lang="de-DE" sz="2000" dirty="0" smtClean="0"/>
              <a:t>Da es aber im </a:t>
            </a:r>
            <a:r>
              <a:rPr lang="de-DE" sz="2000" dirty="0" err="1" smtClean="0"/>
              <a:t>ByTTV</a:t>
            </a:r>
            <a:r>
              <a:rPr lang="de-DE" sz="2000" dirty="0" smtClean="0"/>
              <a:t> keine Organisationsform „Kreis“ mehr gibt, können die in den Ortsentscheiden für einen bestimmten Kreisentscheid qualifizierten Spieler nicht direkt heruntergeladen werden.</a:t>
            </a:r>
          </a:p>
          <a:p>
            <a:r>
              <a:rPr lang="de-DE" sz="2000" dirty="0" smtClean="0"/>
              <a:t>So bleibt nur die Möglichkeit übrig, alle in den Ortsentscheiden qualifizierten Spieler für sämtliche Kreisentscheide des Bezirks herunterzuladen und dann alle Spieler zu entfernen, die nicht zum betreffenden Kreisentscheid gehören.</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000" dirty="0" smtClean="0"/>
              <a:t>Zunächst alle in den Ortsentscheiden qualifizierten Teilnehmer downloaden</a:t>
            </a:r>
            <a:endParaRPr lang="de-DE" sz="20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124</a:t>
            </a:fld>
            <a:endParaRPr lang="de-DE" dirty="0"/>
          </a:p>
        </p:txBody>
      </p:sp>
      <p:pic>
        <p:nvPicPr>
          <p:cNvPr id="1028" name="Picture 4"/>
          <p:cNvPicPr>
            <a:picLocks noChangeAspect="1" noChangeArrowheads="1"/>
          </p:cNvPicPr>
          <p:nvPr/>
        </p:nvPicPr>
        <p:blipFill>
          <a:blip r:embed="rId2" cstate="print"/>
          <a:srcRect/>
          <a:stretch>
            <a:fillRect/>
          </a:stretch>
        </p:blipFill>
        <p:spPr bwMode="auto">
          <a:xfrm>
            <a:off x="1098233" y="684000"/>
            <a:ext cx="6947535" cy="3893820"/>
          </a:xfrm>
          <a:prstGeom prst="rect">
            <a:avLst/>
          </a:prstGeom>
          <a:noFill/>
          <a:ln w="9525">
            <a:noFill/>
            <a:miter lim="800000"/>
            <a:headEnd/>
            <a:tailEnd/>
          </a:ln>
        </p:spPr>
      </p:pic>
      <p:sp>
        <p:nvSpPr>
          <p:cNvPr id="26" name="Ellipse 25"/>
          <p:cNvSpPr/>
          <p:nvPr/>
        </p:nvSpPr>
        <p:spPr>
          <a:xfrm>
            <a:off x="1147163" y="3412276"/>
            <a:ext cx="910239" cy="2119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8" name="Ellipse 17"/>
          <p:cNvSpPr/>
          <p:nvPr/>
        </p:nvSpPr>
        <p:spPr>
          <a:xfrm>
            <a:off x="2249473" y="2823098"/>
            <a:ext cx="910239" cy="4172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Interaktive Schaltfläche: Anpassen 10">
            <a:hlinkClick r:id="rId3" action="ppaction://hlinksldjump" highlightClick="1"/>
          </p:cNvPr>
          <p:cNvSpPr/>
          <p:nvPr/>
        </p:nvSpPr>
        <p:spPr>
          <a:xfrm>
            <a:off x="5762297" y="3155702"/>
            <a:ext cx="2932242" cy="87238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400" dirty="0" smtClean="0"/>
              <a:t>Der weitere Ablauf ist zunächst einmal identisch mit dem für einen Bezirksentscheid.</a:t>
            </a:r>
            <a:endParaRPr lang="de-DE" sz="1400" dirty="0"/>
          </a:p>
        </p:txBody>
      </p:sp>
      <p:sp>
        <p:nvSpPr>
          <p:cNvPr id="12" name="Interaktive Schaltfläche: Nächste(r) oder Weiter 11">
            <a:hlinkClick r:id="rId3" action="ppaction://hlinksldjump" highlightClick="1"/>
          </p:cNvPr>
          <p:cNvSpPr>
            <a:spLocks noChangeAspect="1"/>
          </p:cNvSpPr>
          <p:nvPr/>
        </p:nvSpPr>
        <p:spPr>
          <a:xfrm>
            <a:off x="76149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p:cNvCxnSpPr/>
          <p:nvPr/>
        </p:nvCxnSpPr>
        <p:spPr>
          <a:xfrm>
            <a:off x="7705397" y="4018565"/>
            <a:ext cx="7882" cy="79591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animBg="1"/>
      <p:bldP spid="11" grpId="0" animBg="1"/>
      <p:bldP spid="12"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Alle in den Ortsentscheiden qualifizierten Teilnehmer sind importiert</a:t>
            </a:r>
            <a:endParaRPr lang="de-DE" sz="20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125</a:t>
            </a:fld>
            <a:endParaRPr lang="de-DE" dirty="0"/>
          </a:p>
        </p:txBody>
      </p:sp>
      <p:pic>
        <p:nvPicPr>
          <p:cNvPr id="2051" name="Picture 3"/>
          <p:cNvPicPr>
            <a:picLocks noChangeAspect="1" noChangeArrowheads="1"/>
          </p:cNvPicPr>
          <p:nvPr/>
        </p:nvPicPr>
        <p:blipFill>
          <a:blip r:embed="rId2" cstate="print"/>
          <a:srcRect/>
          <a:stretch>
            <a:fillRect/>
          </a:stretch>
        </p:blipFill>
        <p:spPr bwMode="auto">
          <a:xfrm>
            <a:off x="811530" y="684000"/>
            <a:ext cx="7520940" cy="4080510"/>
          </a:xfrm>
          <a:prstGeom prst="rect">
            <a:avLst/>
          </a:prstGeom>
          <a:noFill/>
          <a:ln w="9525">
            <a:noFill/>
            <a:miter lim="800000"/>
            <a:headEnd/>
            <a:tailEnd/>
          </a:ln>
        </p:spPr>
      </p:pic>
      <p:sp>
        <p:nvSpPr>
          <p:cNvPr id="8" name="Ellipse 7"/>
          <p:cNvSpPr/>
          <p:nvPr/>
        </p:nvSpPr>
        <p:spPr>
          <a:xfrm>
            <a:off x="6233510" y="1225683"/>
            <a:ext cx="1160518"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Textfeld 8"/>
          <p:cNvSpPr txBox="1"/>
          <p:nvPr/>
        </p:nvSpPr>
        <p:spPr>
          <a:xfrm>
            <a:off x="5997203" y="2410743"/>
            <a:ext cx="2082625"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Spieler nach Veranstalter des Ortsentscheids sortieren</a:t>
            </a:r>
          </a:p>
        </p:txBody>
      </p:sp>
      <p:cxnSp>
        <p:nvCxnSpPr>
          <p:cNvPr id="10" name="Gerade Verbindung mit Pfeil 9"/>
          <p:cNvCxnSpPr/>
          <p:nvPr/>
        </p:nvCxnSpPr>
        <p:spPr>
          <a:xfrm flipV="1">
            <a:off x="6834352" y="1521375"/>
            <a:ext cx="0" cy="8828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Interaktive Schaltfläche: Zurück oder Vorherige(r) 21">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Sortieren der qualifizierten Teilnehmer nach Ortsentscheiden</a:t>
            </a:r>
            <a:endParaRPr lang="de-DE" sz="20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126</a:t>
            </a:fld>
            <a:endParaRPr lang="de-DE" dirty="0"/>
          </a:p>
        </p:txBody>
      </p:sp>
      <p:pic>
        <p:nvPicPr>
          <p:cNvPr id="1028" name="Picture 4"/>
          <p:cNvPicPr>
            <a:picLocks noChangeAspect="1" noChangeArrowheads="1"/>
          </p:cNvPicPr>
          <p:nvPr/>
        </p:nvPicPr>
        <p:blipFill>
          <a:blip r:embed="rId2" cstate="print"/>
          <a:srcRect/>
          <a:stretch>
            <a:fillRect/>
          </a:stretch>
        </p:blipFill>
        <p:spPr bwMode="auto">
          <a:xfrm>
            <a:off x="811530" y="684000"/>
            <a:ext cx="7520940" cy="4080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Löschen der Teilnehmer, die für einen anderen Kreisentscheid qualifiziert sind</a:t>
            </a:r>
            <a:endParaRPr lang="de-DE" sz="20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127</a:t>
            </a:fld>
            <a:endParaRPr lang="de-DE" dirty="0"/>
          </a:p>
        </p:txBody>
      </p:sp>
      <p:pic>
        <p:nvPicPr>
          <p:cNvPr id="3074" name="Picture 2"/>
          <p:cNvPicPr>
            <a:picLocks noChangeAspect="1" noChangeArrowheads="1"/>
          </p:cNvPicPr>
          <p:nvPr/>
        </p:nvPicPr>
        <p:blipFill>
          <a:blip r:embed="rId2" cstate="print"/>
          <a:srcRect/>
          <a:stretch>
            <a:fillRect/>
          </a:stretch>
        </p:blipFill>
        <p:spPr bwMode="auto">
          <a:xfrm>
            <a:off x="811530" y="684000"/>
            <a:ext cx="7520940" cy="4080510"/>
          </a:xfrm>
          <a:prstGeom prst="rect">
            <a:avLst/>
          </a:prstGeom>
          <a:noFill/>
          <a:ln w="9525">
            <a:noFill/>
            <a:miter lim="800000"/>
            <a:headEnd/>
            <a:tailEnd/>
          </a:ln>
        </p:spPr>
      </p:pic>
      <p:sp>
        <p:nvSpPr>
          <p:cNvPr id="7" name="Textfeld 6"/>
          <p:cNvSpPr txBox="1"/>
          <p:nvPr/>
        </p:nvSpPr>
        <p:spPr>
          <a:xfrm>
            <a:off x="7452000" y="1544463"/>
            <a:ext cx="1692000" cy="1015663"/>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Selektieren der Spieler der Ortsentscheide, die sich für einen anderen Kreisentscheid qualifiziert haben.</a:t>
            </a:r>
          </a:p>
        </p:txBody>
      </p:sp>
      <p:cxnSp>
        <p:nvCxnSpPr>
          <p:cNvPr id="8" name="Gerade Verbindung mit Pfeil 7"/>
          <p:cNvCxnSpPr>
            <a:stCxn id="7" idx="1"/>
          </p:cNvCxnSpPr>
          <p:nvPr/>
        </p:nvCxnSpPr>
        <p:spPr>
          <a:xfrm flipH="1" flipV="1">
            <a:off x="6862814" y="2050182"/>
            <a:ext cx="589186" cy="211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7392202" y="2784523"/>
            <a:ext cx="1692000" cy="1015663"/>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Die Spieler dieses Ortsentscheid, haben sich für den  aktuellen Kreisentscheid qualifiziert.</a:t>
            </a:r>
          </a:p>
        </p:txBody>
      </p:sp>
      <p:cxnSp>
        <p:nvCxnSpPr>
          <p:cNvPr id="14" name="Gerade Verbindung mit Pfeil 13"/>
          <p:cNvCxnSpPr/>
          <p:nvPr/>
        </p:nvCxnSpPr>
        <p:spPr>
          <a:xfrm flipH="1" flipV="1">
            <a:off x="6716830" y="3174733"/>
            <a:ext cx="673768"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5763927" y="4006931"/>
            <a:ext cx="2388671"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Klicken Sie auf die Entf-Taste, um die selektierten Spieler zu löschen.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5"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Löschen der Teilnehmer, die für einen anderen Kreisentscheid qualifiziert sind</a:t>
            </a:r>
            <a:endParaRPr lang="de-DE" sz="20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128</a:t>
            </a:fld>
            <a:endParaRPr lang="de-DE" dirty="0"/>
          </a:p>
        </p:txBody>
      </p:sp>
      <p:pic>
        <p:nvPicPr>
          <p:cNvPr id="4098" name="Picture 2"/>
          <p:cNvPicPr>
            <a:picLocks noChangeAspect="1" noChangeArrowheads="1"/>
          </p:cNvPicPr>
          <p:nvPr/>
        </p:nvPicPr>
        <p:blipFill>
          <a:blip r:embed="rId2" cstate="print"/>
          <a:srcRect/>
          <a:stretch>
            <a:fillRect/>
          </a:stretch>
        </p:blipFill>
        <p:spPr bwMode="auto">
          <a:xfrm>
            <a:off x="817673" y="684000"/>
            <a:ext cx="7508654" cy="4061074"/>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cstate="print"/>
          <a:srcRect/>
          <a:stretch>
            <a:fillRect/>
          </a:stretch>
        </p:blipFill>
        <p:spPr bwMode="auto">
          <a:xfrm>
            <a:off x="2310315" y="2092573"/>
            <a:ext cx="4520565" cy="1300163"/>
          </a:xfrm>
          <a:prstGeom prst="rect">
            <a:avLst/>
          </a:prstGeom>
          <a:noFill/>
          <a:ln w="9525">
            <a:noFill/>
            <a:miter lim="800000"/>
            <a:headEnd/>
            <a:tailEnd/>
          </a:ln>
        </p:spPr>
      </p:pic>
      <p:sp>
        <p:nvSpPr>
          <p:cNvPr id="9" name="Ellipse 8"/>
          <p:cNvSpPr/>
          <p:nvPr/>
        </p:nvSpPr>
        <p:spPr>
          <a:xfrm>
            <a:off x="3211178" y="2977481"/>
            <a:ext cx="91806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Ellipse 7"/>
          <p:cNvSpPr/>
          <p:nvPr/>
        </p:nvSpPr>
        <p:spPr>
          <a:xfrm>
            <a:off x="3422933" y="2621346"/>
            <a:ext cx="2044216"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Übrig bleiben die qualifizierten Teilnehmer des aktuellen Kreisentscheids</a:t>
            </a:r>
            <a:endParaRPr lang="de-DE" sz="20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129</a:t>
            </a:fld>
            <a:endParaRPr lang="de-DE" dirty="0"/>
          </a:p>
        </p:txBody>
      </p:sp>
      <p:pic>
        <p:nvPicPr>
          <p:cNvPr id="5123" name="Picture 3"/>
          <p:cNvPicPr>
            <a:picLocks noChangeAspect="1" noChangeArrowheads="1"/>
          </p:cNvPicPr>
          <p:nvPr/>
        </p:nvPicPr>
        <p:blipFill>
          <a:blip r:embed="rId2" cstate="print"/>
          <a:srcRect/>
          <a:stretch>
            <a:fillRect/>
          </a:stretch>
        </p:blipFill>
        <p:spPr bwMode="auto">
          <a:xfrm>
            <a:off x="811530" y="684000"/>
            <a:ext cx="7520940" cy="4080510"/>
          </a:xfrm>
          <a:prstGeom prst="rect">
            <a:avLst/>
          </a:prstGeom>
          <a:noFill/>
          <a:ln w="9525">
            <a:noFill/>
            <a:miter lim="800000"/>
            <a:headEnd/>
            <a:tailEnd/>
          </a:ln>
        </p:spPr>
      </p:pic>
      <p:sp>
        <p:nvSpPr>
          <p:cNvPr id="8" name="Interaktive Schaltfläche: Anpassen 7">
            <a:hlinkClick r:id="rId3" action="ppaction://hlinksldjump" highlightClick="1"/>
          </p:cNvPr>
          <p:cNvSpPr/>
          <p:nvPr/>
        </p:nvSpPr>
        <p:spPr>
          <a:xfrm>
            <a:off x="5762297" y="3438525"/>
            <a:ext cx="2932242" cy="58956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400" dirty="0" smtClean="0"/>
              <a:t>Der weitere Ablauf ist nun identisch mit dem für einen Bezirksentscheid.</a:t>
            </a:r>
            <a:endParaRPr lang="de-DE" sz="1400" dirty="0"/>
          </a:p>
        </p:txBody>
      </p:sp>
      <p:sp>
        <p:nvSpPr>
          <p:cNvPr id="9" name="Interaktive Schaltfläche: Nächste(r) oder Weiter 8">
            <a:hlinkClick r:id="rId3" action="ppaction://hlinksldjump" highlightClick="1"/>
          </p:cNvPr>
          <p:cNvSpPr>
            <a:spLocks noChangeAspect="1"/>
          </p:cNvSpPr>
          <p:nvPr/>
        </p:nvSpPr>
        <p:spPr>
          <a:xfrm>
            <a:off x="76149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mit Pfeil 9"/>
          <p:cNvCxnSpPr/>
          <p:nvPr/>
        </p:nvCxnSpPr>
        <p:spPr>
          <a:xfrm>
            <a:off x="7705397" y="4028090"/>
            <a:ext cx="7882" cy="79591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39941" name="Picture 5"/>
          <p:cNvPicPr>
            <a:picLocks noChangeAspect="1" noChangeArrowheads="1"/>
          </p:cNvPicPr>
          <p:nvPr/>
        </p:nvPicPr>
        <p:blipFill>
          <a:blip r:embed="rId4" cstate="print"/>
          <a:srcRect/>
          <a:stretch>
            <a:fillRect/>
          </a:stretch>
        </p:blipFill>
        <p:spPr bwMode="auto">
          <a:xfrm>
            <a:off x="802748" y="898262"/>
            <a:ext cx="1560195" cy="1293495"/>
          </a:xfrm>
          <a:prstGeom prst="rect">
            <a:avLst/>
          </a:prstGeom>
          <a:noFill/>
          <a:ln w="9525">
            <a:noFill/>
            <a:miter lim="800000"/>
            <a:headEnd/>
            <a:tailEnd/>
          </a:ln>
        </p:spPr>
      </p:pic>
      <p:sp>
        <p:nvSpPr>
          <p:cNvPr id="12292" name="Titel 5"/>
          <p:cNvSpPr>
            <a:spLocks noGrp="1"/>
          </p:cNvSpPr>
          <p:nvPr>
            <p:ph type="title"/>
          </p:nvPr>
        </p:nvSpPr>
        <p:spPr>
          <a:xfrm>
            <a:off x="457200" y="205980"/>
            <a:ext cx="8229600" cy="435769"/>
          </a:xfrm>
        </p:spPr>
        <p:txBody>
          <a:bodyPr/>
          <a:lstStyle/>
          <a:p>
            <a:pPr eaLnBrk="1" hangingPunct="1"/>
            <a:r>
              <a:rPr lang="de-DE" sz="2800" dirty="0" smtClean="0"/>
              <a:t>Neue Turnierdatei anlegen</a:t>
            </a:r>
          </a:p>
        </p:txBody>
      </p:sp>
      <p:sp>
        <p:nvSpPr>
          <p:cNvPr id="2" name="Datumsplatzhalter 1"/>
          <p:cNvSpPr>
            <a:spLocks noGrp="1"/>
          </p:cNvSpPr>
          <p:nvPr>
            <p:ph type="dt" sz="quarter" idx="10"/>
          </p:nvPr>
        </p:nvSpPr>
        <p:spPr/>
        <p:txBody>
          <a:bodyPr/>
          <a:lstStyle/>
          <a:p>
            <a:pPr>
              <a:defRPr/>
            </a:pPr>
            <a:r>
              <a:rPr lang="de-DE" smtClean="0"/>
              <a:t>02.05.2024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F0CBF81E-07F2-4E79-997A-D64A9C532FBD}" type="slidenum">
              <a:rPr lang="de-DE"/>
              <a:pPr>
                <a:defRPr/>
              </a:pPr>
              <a:t>13</a:t>
            </a:fld>
            <a:endParaRPr lang="de-DE" dirty="0"/>
          </a:p>
        </p:txBody>
      </p:sp>
      <p:pic>
        <p:nvPicPr>
          <p:cNvPr id="12296" name="Picture 8"/>
          <p:cNvPicPr>
            <a:picLocks noChangeAspect="1" noChangeArrowheads="1"/>
          </p:cNvPicPr>
          <p:nvPr/>
        </p:nvPicPr>
        <p:blipFill>
          <a:blip r:embed="rId5" cstate="print"/>
          <a:srcRect/>
          <a:stretch>
            <a:fillRect/>
          </a:stretch>
        </p:blipFill>
        <p:spPr bwMode="auto">
          <a:xfrm>
            <a:off x="804865" y="4641058"/>
            <a:ext cx="1666875" cy="12668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Bezirksentscheid nach Kreisentscheiden</a:t>
            </a:r>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130</a:t>
            </a:fld>
            <a:endParaRPr lang="de-DE" dirty="0"/>
          </a:p>
        </p:txBody>
      </p:sp>
      <p:sp>
        <p:nvSpPr>
          <p:cNvPr id="6" name="Inhaltsplatzhalter 5"/>
          <p:cNvSpPr>
            <a:spLocks noGrp="1"/>
          </p:cNvSpPr>
          <p:nvPr>
            <p:ph idx="1"/>
          </p:nvPr>
        </p:nvSpPr>
        <p:spPr/>
        <p:txBody>
          <a:bodyPr/>
          <a:lstStyle/>
          <a:p>
            <a:r>
              <a:rPr lang="de-DE" sz="2000" dirty="0" smtClean="0"/>
              <a:t>Ein Bezirksentscheid nach Kreisentscheiden läuft im Prinzip genauso ab wie ein Bezirksentscheid nach den Ortsentscheiden.</a:t>
            </a:r>
          </a:p>
          <a:p>
            <a:r>
              <a:rPr lang="de-DE" sz="2000" dirty="0" smtClean="0"/>
              <a:t>Beim Exportieren der qualifizierten Teilnehmer wählt man in </a:t>
            </a:r>
            <a:r>
              <a:rPr lang="de-DE" sz="2000" dirty="0" err="1" smtClean="0"/>
              <a:t>click</a:t>
            </a:r>
            <a:r>
              <a:rPr lang="de-DE" sz="2000" dirty="0" smtClean="0"/>
              <a:t>-TT die Veranstaltungsebene „Kreisentscheid“.</a:t>
            </a:r>
          </a:p>
          <a:p>
            <a:endParaRPr lang="de-DE"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000" dirty="0" smtClean="0"/>
              <a:t>In den Kreisentscheiden qualifizierte Teilnehmer downloaden</a:t>
            </a:r>
            <a:endParaRPr lang="de-DE" sz="20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131</a:t>
            </a:fld>
            <a:endParaRPr lang="de-DE" dirty="0"/>
          </a:p>
        </p:txBody>
      </p:sp>
      <p:pic>
        <p:nvPicPr>
          <p:cNvPr id="6146" name="Picture 2"/>
          <p:cNvPicPr>
            <a:picLocks noChangeAspect="1" noChangeArrowheads="1"/>
          </p:cNvPicPr>
          <p:nvPr/>
        </p:nvPicPr>
        <p:blipFill>
          <a:blip r:embed="rId2" cstate="print"/>
          <a:srcRect/>
          <a:stretch>
            <a:fillRect/>
          </a:stretch>
        </p:blipFill>
        <p:spPr bwMode="auto">
          <a:xfrm>
            <a:off x="1081564" y="684000"/>
            <a:ext cx="6980873" cy="4007167"/>
          </a:xfrm>
          <a:prstGeom prst="rect">
            <a:avLst/>
          </a:prstGeom>
          <a:noFill/>
          <a:ln w="9525">
            <a:noFill/>
            <a:miter lim="800000"/>
            <a:headEnd/>
            <a:tailEnd/>
          </a:ln>
        </p:spPr>
      </p:pic>
      <p:sp>
        <p:nvSpPr>
          <p:cNvPr id="26" name="Ellipse 25"/>
          <p:cNvSpPr/>
          <p:nvPr/>
        </p:nvSpPr>
        <p:spPr>
          <a:xfrm>
            <a:off x="1147163" y="3412276"/>
            <a:ext cx="910239" cy="2119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8" name="Ellipse 17"/>
          <p:cNvSpPr/>
          <p:nvPr/>
        </p:nvSpPr>
        <p:spPr>
          <a:xfrm>
            <a:off x="2249473" y="2823098"/>
            <a:ext cx="910239" cy="4172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Interaktive Schaltfläche: Anpassen 10">
            <a:hlinkClick r:id="rId3" action="ppaction://hlinksldjump" highlightClick="1"/>
          </p:cNvPr>
          <p:cNvSpPr/>
          <p:nvPr/>
        </p:nvSpPr>
        <p:spPr>
          <a:xfrm>
            <a:off x="5762297" y="3155702"/>
            <a:ext cx="2932242" cy="87238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400" dirty="0" smtClean="0"/>
              <a:t>Der weitere Ablauf ist identisch mit dem für einen Bezirksentscheid nach Ortsentscheiden.</a:t>
            </a:r>
            <a:endParaRPr lang="de-DE" sz="1400" dirty="0"/>
          </a:p>
        </p:txBody>
      </p:sp>
      <p:sp>
        <p:nvSpPr>
          <p:cNvPr id="12" name="Interaktive Schaltfläche: Nächste(r) oder Weiter 11">
            <a:hlinkClick r:id="rId3" action="ppaction://hlinksldjump" highlightClick="1"/>
          </p:cNvPr>
          <p:cNvSpPr>
            <a:spLocks noChangeAspect="1"/>
          </p:cNvSpPr>
          <p:nvPr/>
        </p:nvSpPr>
        <p:spPr>
          <a:xfrm>
            <a:off x="7624425"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p:cNvCxnSpPr/>
          <p:nvPr/>
        </p:nvCxnSpPr>
        <p:spPr>
          <a:xfrm>
            <a:off x="7714922" y="4028090"/>
            <a:ext cx="7882" cy="79591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3315" name="Titel 5"/>
          <p:cNvSpPr>
            <a:spLocks noGrp="1"/>
          </p:cNvSpPr>
          <p:nvPr>
            <p:ph type="title"/>
          </p:nvPr>
        </p:nvSpPr>
        <p:spPr>
          <a:xfrm>
            <a:off x="457200" y="205980"/>
            <a:ext cx="8229600" cy="435769"/>
          </a:xfrm>
        </p:spPr>
        <p:txBody>
          <a:bodyPr/>
          <a:lstStyle/>
          <a:p>
            <a:pPr eaLnBrk="1" hangingPunct="1"/>
            <a:r>
              <a:rPr lang="de-DE" sz="2800" dirty="0" smtClean="0"/>
              <a:t>Neue Turnierdatei anlegen</a:t>
            </a:r>
          </a:p>
        </p:txBody>
      </p:sp>
      <p:sp>
        <p:nvSpPr>
          <p:cNvPr id="2" name="Datumsplatzhalter 1"/>
          <p:cNvSpPr>
            <a:spLocks noGrp="1"/>
          </p:cNvSpPr>
          <p:nvPr>
            <p:ph type="dt" sz="quarter" idx="10"/>
          </p:nvPr>
        </p:nvSpPr>
        <p:spPr/>
        <p:txBody>
          <a:bodyPr/>
          <a:lstStyle/>
          <a:p>
            <a:pPr>
              <a:defRPr/>
            </a:pPr>
            <a:r>
              <a:rPr lang="de-DE" smtClean="0"/>
              <a:t>02.05.2024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B36E8C00-593E-4976-8842-4219CEBD943D}" type="slidenum">
              <a:rPr lang="de-DE"/>
              <a:pPr>
                <a:defRPr/>
              </a:pPr>
              <a:t>14</a:t>
            </a:fld>
            <a:endParaRPr lang="de-DE" dirty="0"/>
          </a:p>
        </p:txBody>
      </p:sp>
      <p:pic>
        <p:nvPicPr>
          <p:cNvPr id="4098" name="Picture 2"/>
          <p:cNvPicPr>
            <a:picLocks noChangeAspect="1" noChangeArrowheads="1"/>
          </p:cNvPicPr>
          <p:nvPr/>
        </p:nvPicPr>
        <p:blipFill>
          <a:blip r:embed="rId4" cstate="print"/>
          <a:srcRect/>
          <a:stretch>
            <a:fillRect/>
          </a:stretch>
        </p:blipFill>
        <p:spPr bwMode="auto">
          <a:xfrm>
            <a:off x="2158365" y="1406942"/>
            <a:ext cx="4827270" cy="2980373"/>
          </a:xfrm>
          <a:prstGeom prst="rect">
            <a:avLst/>
          </a:prstGeom>
          <a:noFill/>
          <a:ln w="9525">
            <a:noFill/>
            <a:miter lim="800000"/>
            <a:headEnd/>
            <a:tailEnd/>
          </a:ln>
        </p:spPr>
      </p:pic>
      <p:sp>
        <p:nvSpPr>
          <p:cNvPr id="12" name="Ellipse 11"/>
          <p:cNvSpPr/>
          <p:nvPr/>
        </p:nvSpPr>
        <p:spPr>
          <a:xfrm>
            <a:off x="5466596" y="4075011"/>
            <a:ext cx="883404" cy="2607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6" name="Ellipse 15"/>
          <p:cNvSpPr>
            <a:spLocks noChangeAspect="1"/>
          </p:cNvSpPr>
          <p:nvPr/>
        </p:nvSpPr>
        <p:spPr>
          <a:xfrm>
            <a:off x="2404533" y="3615268"/>
            <a:ext cx="1560286" cy="2488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Ellipse 10"/>
          <p:cNvSpPr/>
          <p:nvPr/>
        </p:nvSpPr>
        <p:spPr>
          <a:xfrm>
            <a:off x="2671086" y="1633384"/>
            <a:ext cx="2253002" cy="220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6" grpId="1" animBg="1"/>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4339" name="Titel 5"/>
          <p:cNvSpPr>
            <a:spLocks noGrp="1"/>
          </p:cNvSpPr>
          <p:nvPr>
            <p:ph type="title"/>
          </p:nvPr>
        </p:nvSpPr>
        <p:spPr>
          <a:xfrm>
            <a:off x="457200" y="205980"/>
            <a:ext cx="8229600" cy="435769"/>
          </a:xfrm>
        </p:spPr>
        <p:txBody>
          <a:bodyPr/>
          <a:lstStyle/>
          <a:p>
            <a:pPr eaLnBrk="1" hangingPunct="1"/>
            <a:r>
              <a:rPr lang="de-DE" sz="2800" dirty="0" smtClean="0"/>
              <a:t>Neue Turnierdatei angelegt</a:t>
            </a:r>
          </a:p>
        </p:txBody>
      </p:sp>
      <p:sp>
        <p:nvSpPr>
          <p:cNvPr id="2" name="Datumsplatzhalter 1"/>
          <p:cNvSpPr>
            <a:spLocks noGrp="1"/>
          </p:cNvSpPr>
          <p:nvPr>
            <p:ph type="dt" sz="quarter" idx="10"/>
          </p:nvPr>
        </p:nvSpPr>
        <p:spPr/>
        <p:txBody>
          <a:bodyPr/>
          <a:lstStyle/>
          <a:p>
            <a:pPr>
              <a:defRPr/>
            </a:pPr>
            <a:r>
              <a:rPr lang="de-DE" smtClean="0"/>
              <a:t>02.05.2024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065458E5-6F49-4A3E-B93E-D5C8CEA22FD7}" type="slidenum">
              <a:rPr lang="de-DE"/>
              <a:pPr>
                <a:defRPr/>
              </a:pPr>
              <a:t>15</a:t>
            </a:fld>
            <a:endParaRPr lang="de-DE"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5363" name="Titel 5"/>
          <p:cNvSpPr>
            <a:spLocks noGrp="1"/>
          </p:cNvSpPr>
          <p:nvPr>
            <p:ph type="title"/>
          </p:nvPr>
        </p:nvSpPr>
        <p:spPr>
          <a:xfrm>
            <a:off x="457200" y="205980"/>
            <a:ext cx="8229600" cy="435769"/>
          </a:xfrm>
        </p:spPr>
        <p:txBody>
          <a:bodyPr/>
          <a:lstStyle/>
          <a:p>
            <a:pPr eaLnBrk="1" hangingPunct="1"/>
            <a:r>
              <a:rPr lang="de-DE" sz="2800" dirty="0" smtClean="0"/>
              <a:t>Turnierdaten aus </a:t>
            </a:r>
            <a:r>
              <a:rPr lang="de-DE" sz="2800" dirty="0" err="1" smtClean="0"/>
              <a:t>click</a:t>
            </a:r>
            <a:r>
              <a:rPr lang="de-DE" sz="2800" dirty="0" smtClean="0"/>
              <a:t>-TT importieren</a:t>
            </a:r>
          </a:p>
        </p:txBody>
      </p:sp>
      <p:sp>
        <p:nvSpPr>
          <p:cNvPr id="2" name="Datumsplatzhalter 1"/>
          <p:cNvSpPr>
            <a:spLocks noGrp="1"/>
          </p:cNvSpPr>
          <p:nvPr>
            <p:ph type="dt" sz="quarter" idx="10"/>
          </p:nvPr>
        </p:nvSpPr>
        <p:spPr/>
        <p:txBody>
          <a:bodyPr/>
          <a:lstStyle/>
          <a:p>
            <a:pPr>
              <a:defRPr/>
            </a:pPr>
            <a:r>
              <a:rPr lang="de-DE" smtClean="0"/>
              <a:t>02.05.2024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2A41BC9D-B872-4FC4-908C-134994362AF5}" type="slidenum">
              <a:rPr lang="de-DE"/>
              <a:pPr>
                <a:defRPr/>
              </a:pPr>
              <a:t>16</a:t>
            </a:fld>
            <a:endParaRPr lang="de-DE" dirty="0"/>
          </a:p>
        </p:txBody>
      </p:sp>
      <p:sp>
        <p:nvSpPr>
          <p:cNvPr id="12" name="Ellipse 11"/>
          <p:cNvSpPr/>
          <p:nvPr/>
        </p:nvSpPr>
        <p:spPr>
          <a:xfrm>
            <a:off x="2827867" y="3991374"/>
            <a:ext cx="1667406" cy="3262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Interaktive Schaltfläche: Zurück oder Vorherige(r) 8" descr="Zuletzt angesehene Folie">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6387" name="Titel 5"/>
          <p:cNvSpPr>
            <a:spLocks noGrp="1"/>
          </p:cNvSpPr>
          <p:nvPr>
            <p:ph type="title"/>
          </p:nvPr>
        </p:nvSpPr>
        <p:spPr>
          <a:xfrm>
            <a:off x="457200" y="205980"/>
            <a:ext cx="8229600" cy="435769"/>
          </a:xfrm>
        </p:spPr>
        <p:txBody>
          <a:bodyPr/>
          <a:lstStyle/>
          <a:p>
            <a:pPr eaLnBrk="1" hangingPunct="1"/>
            <a:r>
              <a:rPr lang="de-DE" sz="2800" dirty="0" smtClean="0"/>
              <a:t>Turnierdaten aus </a:t>
            </a:r>
            <a:r>
              <a:rPr lang="de-DE" sz="2800" dirty="0" err="1" smtClean="0"/>
              <a:t>click</a:t>
            </a:r>
            <a:r>
              <a:rPr lang="de-DE" sz="2800" dirty="0" smtClean="0"/>
              <a:t>-TT importieren</a:t>
            </a:r>
          </a:p>
        </p:txBody>
      </p:sp>
      <p:sp>
        <p:nvSpPr>
          <p:cNvPr id="2" name="Datumsplatzhalter 1"/>
          <p:cNvSpPr>
            <a:spLocks noGrp="1"/>
          </p:cNvSpPr>
          <p:nvPr>
            <p:ph type="dt" sz="quarter" idx="10"/>
          </p:nvPr>
        </p:nvSpPr>
        <p:spPr/>
        <p:txBody>
          <a:bodyPr/>
          <a:lstStyle/>
          <a:p>
            <a:pPr>
              <a:defRPr/>
            </a:pPr>
            <a:r>
              <a:rPr lang="de-DE" smtClean="0"/>
              <a:t>02.05.2024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B8879048-F859-46A5-B324-3E0DADCB28FF}" type="slidenum">
              <a:rPr lang="de-DE"/>
              <a:pPr>
                <a:defRPr/>
              </a:pPr>
              <a:t>17</a:t>
            </a:fld>
            <a:endParaRPr lang="de-DE" dirty="0"/>
          </a:p>
        </p:txBody>
      </p:sp>
      <p:pic>
        <p:nvPicPr>
          <p:cNvPr id="5" name="Picture 2"/>
          <p:cNvPicPr>
            <a:picLocks noChangeAspect="1" noChangeArrowheads="1"/>
          </p:cNvPicPr>
          <p:nvPr/>
        </p:nvPicPr>
        <p:blipFill>
          <a:blip r:embed="rId4" cstate="print"/>
          <a:srcRect/>
          <a:stretch>
            <a:fillRect/>
          </a:stretch>
        </p:blipFill>
        <p:spPr bwMode="auto">
          <a:xfrm>
            <a:off x="2158365" y="1432343"/>
            <a:ext cx="4827270" cy="2980373"/>
          </a:xfrm>
          <a:prstGeom prst="rect">
            <a:avLst/>
          </a:prstGeom>
          <a:noFill/>
          <a:ln w="9525">
            <a:noFill/>
            <a:miter lim="800000"/>
            <a:headEnd/>
            <a:tailEnd/>
          </a:ln>
        </p:spPr>
      </p:pic>
      <p:sp>
        <p:nvSpPr>
          <p:cNvPr id="12" name="Ellipse 11"/>
          <p:cNvSpPr/>
          <p:nvPr/>
        </p:nvSpPr>
        <p:spPr>
          <a:xfrm>
            <a:off x="5476256" y="4116057"/>
            <a:ext cx="822941" cy="2445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Ellipse 8"/>
          <p:cNvSpPr>
            <a:spLocks noChangeAspect="1"/>
          </p:cNvSpPr>
          <p:nvPr/>
        </p:nvSpPr>
        <p:spPr>
          <a:xfrm>
            <a:off x="3437466" y="2269068"/>
            <a:ext cx="1560286" cy="2488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Ellipse 10"/>
          <p:cNvSpPr/>
          <p:nvPr/>
        </p:nvSpPr>
        <p:spPr>
          <a:xfrm>
            <a:off x="2671086" y="1650318"/>
            <a:ext cx="2253002" cy="220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1" name="Titel 5"/>
          <p:cNvSpPr>
            <a:spLocks noGrp="1"/>
          </p:cNvSpPr>
          <p:nvPr>
            <p:ph type="title"/>
          </p:nvPr>
        </p:nvSpPr>
        <p:spPr>
          <a:xfrm>
            <a:off x="457200" y="205980"/>
            <a:ext cx="8229600" cy="435769"/>
          </a:xfrm>
        </p:spPr>
        <p:txBody>
          <a:bodyPr/>
          <a:lstStyle/>
          <a:p>
            <a:pPr eaLnBrk="1" hangingPunct="1"/>
            <a:r>
              <a:rPr lang="de-DE" sz="2800" dirty="0" smtClean="0"/>
              <a:t>Turnierdaten aus </a:t>
            </a:r>
            <a:r>
              <a:rPr lang="de-DE" sz="2800" dirty="0" err="1" smtClean="0"/>
              <a:t>click</a:t>
            </a:r>
            <a:r>
              <a:rPr lang="de-DE" sz="2800" dirty="0" smtClean="0"/>
              <a:t>-TT importieren</a:t>
            </a:r>
          </a:p>
        </p:txBody>
      </p:sp>
      <p:sp>
        <p:nvSpPr>
          <p:cNvPr id="2" name="Datumsplatzhalter 1"/>
          <p:cNvSpPr>
            <a:spLocks noGrp="1"/>
          </p:cNvSpPr>
          <p:nvPr>
            <p:ph type="dt" sz="quarter" idx="10"/>
          </p:nvPr>
        </p:nvSpPr>
        <p:spPr/>
        <p:txBody>
          <a:bodyPr/>
          <a:lstStyle/>
          <a:p>
            <a:pPr>
              <a:defRPr/>
            </a:pPr>
            <a:r>
              <a:rPr lang="de-DE" smtClean="0"/>
              <a:t>02.05.2024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DC581392-C606-4C44-B978-F3262994FC9B}" type="slidenum">
              <a:rPr lang="de-DE"/>
              <a:pPr>
                <a:defRPr/>
              </a:pPr>
              <a:t>18</a:t>
            </a:fld>
            <a:endParaRPr lang="de-DE" dirty="0"/>
          </a:p>
        </p:txBody>
      </p:sp>
      <p:pic>
        <p:nvPicPr>
          <p:cNvPr id="17415" name="Picture 2"/>
          <p:cNvPicPr>
            <a:picLocks noChangeAspect="1" noChangeArrowheads="1"/>
          </p:cNvPicPr>
          <p:nvPr/>
        </p:nvPicPr>
        <p:blipFill>
          <a:blip r:embed="rId4" cstate="print"/>
          <a:srcRect/>
          <a:stretch>
            <a:fillRect/>
          </a:stretch>
        </p:blipFill>
        <p:spPr bwMode="auto">
          <a:xfrm>
            <a:off x="3098485" y="1572690"/>
            <a:ext cx="2947035" cy="2193608"/>
          </a:xfrm>
          <a:prstGeom prst="rect">
            <a:avLst/>
          </a:prstGeom>
          <a:noFill/>
          <a:ln w="9525">
            <a:noFill/>
            <a:miter lim="800000"/>
            <a:headEnd/>
            <a:tailEnd/>
          </a:ln>
        </p:spPr>
      </p:pic>
      <p:sp>
        <p:nvSpPr>
          <p:cNvPr id="12" name="Ellipse 11"/>
          <p:cNvSpPr/>
          <p:nvPr/>
        </p:nvSpPr>
        <p:spPr>
          <a:xfrm>
            <a:off x="3597813" y="3461148"/>
            <a:ext cx="1055687" cy="2131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Ellipse 9"/>
          <p:cNvSpPr/>
          <p:nvPr/>
        </p:nvSpPr>
        <p:spPr>
          <a:xfrm>
            <a:off x="3437468" y="2396068"/>
            <a:ext cx="1842564" cy="2353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Textfeld 13"/>
          <p:cNvSpPr txBox="1"/>
          <p:nvPr/>
        </p:nvSpPr>
        <p:spPr>
          <a:xfrm>
            <a:off x="5782736" y="2865208"/>
            <a:ext cx="2074332" cy="461665"/>
          </a:xfrm>
          <a:prstGeom prst="rect">
            <a:avLst/>
          </a:prstGeom>
          <a:solidFill>
            <a:schemeClr val="accent2">
              <a:lumMod val="40000"/>
              <a:lumOff val="60000"/>
            </a:schemeClr>
          </a:solidFill>
        </p:spPr>
        <p:txBody>
          <a:bodyPr wrap="square">
            <a:spAutoFit/>
          </a:bodyPr>
          <a:lstStyle/>
          <a:p>
            <a:pPr>
              <a:defRPr/>
            </a:pPr>
            <a:r>
              <a:rPr lang="de-DE" sz="1200" dirty="0">
                <a:latin typeface="+mn-lt"/>
              </a:rPr>
              <a:t>Bitte nicht vergessen, die Wettspielordnung anzugeben</a:t>
            </a:r>
            <a:r>
              <a:rPr lang="de-DE" sz="1200" dirty="0" smtClean="0">
                <a:latin typeface="+mn-lt"/>
              </a:rPr>
              <a:t>.</a:t>
            </a:r>
            <a:endParaRPr lang="de-DE" sz="1200" dirty="0">
              <a:latin typeface="+mn-lt"/>
            </a:endParaRPr>
          </a:p>
        </p:txBody>
      </p:sp>
      <p:cxnSp>
        <p:nvCxnSpPr>
          <p:cNvPr id="15" name="Gerade Verbindung mit Pfeil 14"/>
          <p:cNvCxnSpPr/>
          <p:nvPr/>
        </p:nvCxnSpPr>
        <p:spPr>
          <a:xfrm flipH="1" flipV="1">
            <a:off x="5139267" y="2599267"/>
            <a:ext cx="651934" cy="2624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0" grpId="1" animBg="1"/>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18435" name="Picture 2"/>
          <p:cNvPicPr>
            <a:picLocks noChangeAspect="1" noChangeArrowheads="1"/>
          </p:cNvPicPr>
          <p:nvPr/>
        </p:nvPicPr>
        <p:blipFill>
          <a:blip r:embed="rId4" cstate="print"/>
          <a:srcRect/>
          <a:stretch>
            <a:fillRect/>
          </a:stretch>
        </p:blipFill>
        <p:spPr bwMode="auto">
          <a:xfrm>
            <a:off x="2311720" y="2105031"/>
            <a:ext cx="4520565" cy="1273493"/>
          </a:xfrm>
          <a:prstGeom prst="rect">
            <a:avLst/>
          </a:prstGeom>
          <a:noFill/>
          <a:ln w="9525">
            <a:noFill/>
            <a:miter lim="800000"/>
            <a:headEnd/>
            <a:tailEnd/>
          </a:ln>
        </p:spPr>
      </p:pic>
      <p:sp>
        <p:nvSpPr>
          <p:cNvPr id="18436" name="Titel 5"/>
          <p:cNvSpPr>
            <a:spLocks noGrp="1"/>
          </p:cNvSpPr>
          <p:nvPr>
            <p:ph type="title"/>
          </p:nvPr>
        </p:nvSpPr>
        <p:spPr>
          <a:xfrm>
            <a:off x="457200" y="205980"/>
            <a:ext cx="8229600" cy="435769"/>
          </a:xfrm>
        </p:spPr>
        <p:txBody>
          <a:bodyPr/>
          <a:lstStyle/>
          <a:p>
            <a:pPr eaLnBrk="1" hangingPunct="1"/>
            <a:r>
              <a:rPr lang="de-DE" sz="2800" dirty="0" smtClean="0"/>
              <a:t>Nach dem Importieren der Turnierdaten</a:t>
            </a:r>
          </a:p>
        </p:txBody>
      </p:sp>
      <p:sp>
        <p:nvSpPr>
          <p:cNvPr id="2" name="Datumsplatzhalter 1"/>
          <p:cNvSpPr>
            <a:spLocks noGrp="1"/>
          </p:cNvSpPr>
          <p:nvPr>
            <p:ph type="dt" sz="quarter" idx="10"/>
          </p:nvPr>
        </p:nvSpPr>
        <p:spPr/>
        <p:txBody>
          <a:bodyPr/>
          <a:lstStyle/>
          <a:p>
            <a:pPr>
              <a:defRPr/>
            </a:pPr>
            <a:r>
              <a:rPr lang="de-DE" smtClean="0"/>
              <a:t>02.05.2024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55A7D27E-7214-48F7-BBB5-DAD0B77E92A2}" type="slidenum">
              <a:rPr lang="de-DE"/>
              <a:pPr>
                <a:defRPr/>
              </a:pPr>
              <a:t>19</a:t>
            </a:fld>
            <a:endParaRPr lang="de-DE" dirty="0"/>
          </a:p>
        </p:txBody>
      </p:sp>
      <p:sp>
        <p:nvSpPr>
          <p:cNvPr id="13" name="Ellipse 12"/>
          <p:cNvSpPr/>
          <p:nvPr/>
        </p:nvSpPr>
        <p:spPr>
          <a:xfrm>
            <a:off x="3544365" y="2988470"/>
            <a:ext cx="1055688" cy="2119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Inhaltsplatzhalter 11"/>
          <p:cNvSpPr txBox="1">
            <a:spLocks/>
          </p:cNvSpPr>
          <p:nvPr/>
        </p:nvSpPr>
        <p:spPr bwMode="auto">
          <a:xfrm>
            <a:off x="1927599" y="3632730"/>
            <a:ext cx="5288807" cy="1040870"/>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100" dirty="0">
                <a:latin typeface="+mn-lt"/>
              </a:rPr>
              <a:t>Falls </a:t>
            </a:r>
            <a:r>
              <a:rPr lang="de-DE" sz="1100" dirty="0" smtClean="0">
                <a:latin typeface="+mn-lt"/>
              </a:rPr>
              <a:t>diese Frage nicht erscheint, ist die Überprüfung der Wettbewerbe abgeschaltet.</a:t>
            </a:r>
          </a:p>
          <a:p>
            <a:pPr eaLnBrk="0" hangingPunct="0">
              <a:spcBef>
                <a:spcPct val="20000"/>
              </a:spcBef>
              <a:defRPr/>
            </a:pPr>
            <a:r>
              <a:rPr lang="de-DE" sz="1100" dirty="0" smtClean="0">
                <a:latin typeface="+mn-lt"/>
              </a:rPr>
              <a:t>In diesem Fall können Sie den Wettbewerb wie folgt überprüfen:</a:t>
            </a:r>
            <a:endParaRPr lang="de-DE" sz="1100" dirty="0">
              <a:latin typeface="+mn-lt"/>
            </a:endParaRPr>
          </a:p>
          <a:p>
            <a:pPr marL="174625" indent="-174625" eaLnBrk="0" hangingPunct="0">
              <a:spcBef>
                <a:spcPct val="20000"/>
              </a:spcBef>
              <a:buFont typeface="Arial" pitchFamily="34" charset="0"/>
              <a:buChar char="•"/>
              <a:defRPr/>
            </a:pPr>
            <a:r>
              <a:rPr lang="de-DE" sz="1100" dirty="0">
                <a:latin typeface="+mn-lt"/>
              </a:rPr>
              <a:t>„Konfiguration/Wettbewerbe“ aufrufen</a:t>
            </a:r>
          </a:p>
          <a:p>
            <a:pPr marL="174625" indent="-174625" eaLnBrk="0" hangingPunct="0">
              <a:spcBef>
                <a:spcPct val="20000"/>
              </a:spcBef>
              <a:buFont typeface="Arial" pitchFamily="34" charset="0"/>
              <a:buChar char="•"/>
              <a:defRPr/>
            </a:pPr>
            <a:r>
              <a:rPr lang="de-DE" sz="1100" dirty="0">
                <a:latin typeface="+mn-lt"/>
              </a:rPr>
              <a:t>Wettbewerb selektieren</a:t>
            </a:r>
          </a:p>
          <a:p>
            <a:pPr marL="174625" indent="-174625" eaLnBrk="0" hangingPunct="0">
              <a:spcBef>
                <a:spcPct val="20000"/>
              </a:spcBef>
              <a:buFont typeface="Arial" pitchFamily="34" charset="0"/>
              <a:buChar char="•"/>
              <a:defRPr/>
            </a:pPr>
            <a:r>
              <a:rPr lang="de-DE" sz="1100" dirty="0">
                <a:latin typeface="+mn-lt"/>
              </a:rPr>
              <a:t>„Bearbeiten/Austragungssystem/Erweitert“ aufrufen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Inhalt</a:t>
            </a:r>
            <a:endParaRPr lang="de-DE" sz="28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2</a:t>
            </a:fld>
            <a:endParaRPr lang="de-DE" dirty="0"/>
          </a:p>
        </p:txBody>
      </p:sp>
      <p:sp>
        <p:nvSpPr>
          <p:cNvPr id="8" name="Inhaltsplatzhalter 7"/>
          <p:cNvSpPr>
            <a:spLocks noGrp="1"/>
          </p:cNvSpPr>
          <p:nvPr>
            <p:ph idx="1"/>
          </p:nvPr>
        </p:nvSpPr>
        <p:spPr/>
        <p:txBody>
          <a:bodyPr/>
          <a:lstStyle/>
          <a:p>
            <a:r>
              <a:rPr lang="de-DE" sz="1800" dirty="0" smtClean="0">
                <a:hlinkClick r:id="rId3" action="ppaction://hlinksldjump"/>
              </a:rPr>
              <a:t>Allgemeine Hinweise</a:t>
            </a:r>
            <a:endParaRPr lang="de-DE" sz="1800" dirty="0" smtClean="0"/>
          </a:p>
          <a:p>
            <a:r>
              <a:rPr lang="de-DE" sz="1800" dirty="0" smtClean="0">
                <a:hlinkClick r:id="rId4" action="ppaction://hlinksldjump"/>
              </a:rPr>
              <a:t>Turnierdaten aus </a:t>
            </a:r>
            <a:r>
              <a:rPr lang="de-DE" sz="1800" dirty="0" err="1" smtClean="0">
                <a:hlinkClick r:id="rId4" action="ppaction://hlinksldjump"/>
              </a:rPr>
              <a:t>click</a:t>
            </a:r>
            <a:r>
              <a:rPr lang="de-DE" sz="1800" dirty="0" smtClean="0">
                <a:hlinkClick r:id="rId4" action="ppaction://hlinksldjump"/>
              </a:rPr>
              <a:t>-TT downloaden </a:t>
            </a:r>
            <a:endParaRPr lang="de-DE" sz="1800" dirty="0" smtClean="0"/>
          </a:p>
          <a:p>
            <a:r>
              <a:rPr lang="de-DE" sz="1800" dirty="0" smtClean="0">
                <a:hlinkClick r:id="rId5" action="ppaction://hlinksldjump"/>
              </a:rPr>
              <a:t>Neue Turnierdatei anlegen</a:t>
            </a:r>
            <a:endParaRPr lang="de-DE" sz="1800" dirty="0" smtClean="0"/>
          </a:p>
          <a:p>
            <a:r>
              <a:rPr lang="de-DE" sz="1800" dirty="0" smtClean="0">
                <a:hlinkClick r:id="rId6" action="ppaction://hlinksldjump"/>
              </a:rPr>
              <a:t>Turnierdaten importieren</a:t>
            </a:r>
            <a:endParaRPr lang="de-DE" sz="1800" dirty="0" smtClean="0"/>
          </a:p>
          <a:p>
            <a:r>
              <a:rPr lang="de-DE" sz="1800" dirty="0" smtClean="0">
                <a:hlinkClick r:id="rId7" action="ppaction://hlinksldjump"/>
              </a:rPr>
              <a:t>Teilnehmer für Ortsentscheid interaktiv eingeben</a:t>
            </a:r>
            <a:endParaRPr lang="de-DE" sz="1800" dirty="0" smtClean="0"/>
          </a:p>
          <a:p>
            <a:r>
              <a:rPr lang="de-DE" sz="1800" dirty="0" smtClean="0">
                <a:hlinkClick r:id="rId8" action="ppaction://hlinksldjump"/>
              </a:rPr>
              <a:t>Teilnehmer für Bezirks- oder Verbandsentscheid importieren</a:t>
            </a:r>
            <a:endParaRPr lang="de-DE" sz="1800" dirty="0" smtClean="0"/>
          </a:p>
          <a:p>
            <a:r>
              <a:rPr lang="de-DE" sz="1800" dirty="0" smtClean="0">
                <a:hlinkClick r:id="rId9" action="ppaction://hlinksldjump"/>
              </a:rPr>
              <a:t>Auslosung für Ortsentscheid</a:t>
            </a:r>
            <a:endParaRPr lang="de-DE" sz="1800" dirty="0" smtClean="0"/>
          </a:p>
          <a:p>
            <a:r>
              <a:rPr lang="de-DE" sz="1800" dirty="0" smtClean="0">
                <a:hlinkClick r:id="rId10" action="ppaction://hlinksldjump"/>
              </a:rPr>
              <a:t>Auslosung für Bezirks- oder Verbandsentscheid</a:t>
            </a:r>
            <a:endParaRPr lang="de-DE" sz="1800" dirty="0" smtClean="0"/>
          </a:p>
          <a:p>
            <a:r>
              <a:rPr lang="de-DE" sz="1800" dirty="0" smtClean="0">
                <a:hlinkClick r:id="rId11" action="ppaction://hlinksldjump"/>
              </a:rPr>
              <a:t>Spielbetrieb durchführen</a:t>
            </a:r>
            <a:endParaRPr lang="de-DE" sz="1800" dirty="0" smtClean="0"/>
          </a:p>
          <a:p>
            <a:r>
              <a:rPr lang="de-DE" sz="1800" dirty="0" smtClean="0">
                <a:hlinkClick r:id="rId12" action="ppaction://hlinksldjump"/>
              </a:rPr>
              <a:t>Veranstaltungsbericht erstellen</a:t>
            </a:r>
            <a:endParaRPr lang="de-DE" sz="1800" dirty="0" smtClean="0"/>
          </a:p>
          <a:p>
            <a:r>
              <a:rPr lang="de-DE" sz="1800" dirty="0" smtClean="0">
                <a:hlinkClick r:id="rId13" action="ppaction://hlinksldjump"/>
              </a:rPr>
              <a:t>Anhang</a:t>
            </a:r>
            <a:endParaRPr lang="de-DE" sz="2400" dirty="0" smtClean="0"/>
          </a:p>
          <a:p>
            <a:endParaRPr lang="de-DE"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9460" name="Titel 5"/>
          <p:cNvSpPr>
            <a:spLocks noGrp="1"/>
          </p:cNvSpPr>
          <p:nvPr>
            <p:ph type="title"/>
          </p:nvPr>
        </p:nvSpPr>
        <p:spPr>
          <a:xfrm>
            <a:off x="457200" y="205980"/>
            <a:ext cx="8229600" cy="435769"/>
          </a:xfrm>
        </p:spPr>
        <p:txBody>
          <a:bodyPr/>
          <a:lstStyle/>
          <a:p>
            <a:pPr marL="0" indent="0"/>
            <a:r>
              <a:rPr lang="de-DE" sz="2800" dirty="0" smtClean="0"/>
              <a:t>Anpassung der Einstellungen für die Wettbewerbe</a:t>
            </a:r>
          </a:p>
        </p:txBody>
      </p:sp>
      <p:sp>
        <p:nvSpPr>
          <p:cNvPr id="2" name="Datumsplatzhalter 1"/>
          <p:cNvSpPr>
            <a:spLocks noGrp="1"/>
          </p:cNvSpPr>
          <p:nvPr>
            <p:ph type="dt" sz="quarter" idx="10"/>
          </p:nvPr>
        </p:nvSpPr>
        <p:spPr/>
        <p:txBody>
          <a:bodyPr/>
          <a:lstStyle/>
          <a:p>
            <a:pPr>
              <a:defRPr/>
            </a:pPr>
            <a:r>
              <a:rPr lang="de-DE" smtClean="0"/>
              <a:t>02.05.2024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4891EC40-9901-4184-AA4B-178BEB746911}" type="slidenum">
              <a:rPr lang="de-DE"/>
              <a:pPr>
                <a:defRPr/>
              </a:pPr>
              <a:t>20</a:t>
            </a:fld>
            <a:endParaRPr lang="de-DE" dirty="0"/>
          </a:p>
        </p:txBody>
      </p:sp>
      <p:pic>
        <p:nvPicPr>
          <p:cNvPr id="21" name="Picture 2"/>
          <p:cNvPicPr>
            <a:picLocks noChangeAspect="1" noChangeArrowheads="1"/>
          </p:cNvPicPr>
          <p:nvPr/>
        </p:nvPicPr>
        <p:blipFill>
          <a:blip r:embed="rId4" cstate="print"/>
          <a:srcRect/>
          <a:stretch>
            <a:fillRect/>
          </a:stretch>
        </p:blipFill>
        <p:spPr bwMode="auto">
          <a:xfrm>
            <a:off x="2238375" y="1805967"/>
            <a:ext cx="4667250" cy="2220278"/>
          </a:xfrm>
          <a:prstGeom prst="rect">
            <a:avLst/>
          </a:prstGeom>
          <a:noFill/>
          <a:ln w="9525">
            <a:noFill/>
            <a:miter lim="800000"/>
            <a:headEnd/>
            <a:tailEnd/>
          </a:ln>
        </p:spPr>
      </p:pic>
      <p:sp>
        <p:nvSpPr>
          <p:cNvPr id="14" name="Textfeld 13"/>
          <p:cNvSpPr txBox="1"/>
          <p:nvPr/>
        </p:nvSpPr>
        <p:spPr>
          <a:xfrm>
            <a:off x="3050114" y="4236834"/>
            <a:ext cx="3043772"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Dieser Dialog erscheint für alle Konkurrenzen.</a:t>
            </a:r>
          </a:p>
        </p:txBody>
      </p:sp>
      <p:cxnSp>
        <p:nvCxnSpPr>
          <p:cNvPr id="16" name="Gerade Verbindung mit Pfeil 15"/>
          <p:cNvCxnSpPr/>
          <p:nvPr/>
        </p:nvCxnSpPr>
        <p:spPr>
          <a:xfrm flipH="1" flipV="1">
            <a:off x="4572000" y="3716867"/>
            <a:ext cx="2" cy="5284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9460" name="Titel 5"/>
          <p:cNvSpPr>
            <a:spLocks noGrp="1"/>
          </p:cNvSpPr>
          <p:nvPr>
            <p:ph type="title"/>
          </p:nvPr>
        </p:nvSpPr>
        <p:spPr>
          <a:xfrm>
            <a:off x="457200" y="205980"/>
            <a:ext cx="8229600" cy="435769"/>
          </a:xfrm>
        </p:spPr>
        <p:txBody>
          <a:bodyPr/>
          <a:lstStyle/>
          <a:p>
            <a:pPr marL="0" indent="0"/>
            <a:r>
              <a:rPr lang="de-DE" sz="2800" dirty="0" smtClean="0"/>
              <a:t>Anpassung der Einstellungen für die Wettbewerbe</a:t>
            </a:r>
          </a:p>
        </p:txBody>
      </p:sp>
      <p:sp>
        <p:nvSpPr>
          <p:cNvPr id="2" name="Datumsplatzhalter 1"/>
          <p:cNvSpPr>
            <a:spLocks noGrp="1"/>
          </p:cNvSpPr>
          <p:nvPr>
            <p:ph type="dt" sz="quarter" idx="10"/>
          </p:nvPr>
        </p:nvSpPr>
        <p:spPr/>
        <p:txBody>
          <a:bodyPr/>
          <a:lstStyle/>
          <a:p>
            <a:pPr>
              <a:defRPr/>
            </a:pPr>
            <a:r>
              <a:rPr lang="de-DE" smtClean="0"/>
              <a:t>02.05.2024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4891EC40-9901-4184-AA4B-178BEB746911}" type="slidenum">
              <a:rPr lang="de-DE"/>
              <a:pPr>
                <a:defRPr/>
              </a:pPr>
              <a:t>21</a:t>
            </a:fld>
            <a:endParaRPr lang="de-DE" dirty="0"/>
          </a:p>
        </p:txBody>
      </p:sp>
      <p:pic>
        <p:nvPicPr>
          <p:cNvPr id="8194" name="Picture 2"/>
          <p:cNvPicPr>
            <a:picLocks noChangeAspect="1" noChangeArrowheads="1"/>
          </p:cNvPicPr>
          <p:nvPr/>
        </p:nvPicPr>
        <p:blipFill>
          <a:blip r:embed="rId4" cstate="print"/>
          <a:srcRect/>
          <a:stretch>
            <a:fillRect/>
          </a:stretch>
        </p:blipFill>
        <p:spPr bwMode="auto">
          <a:xfrm>
            <a:off x="2238375" y="1805967"/>
            <a:ext cx="4667250" cy="2220278"/>
          </a:xfrm>
          <a:prstGeom prst="rect">
            <a:avLst/>
          </a:prstGeom>
          <a:noFill/>
          <a:ln w="9525">
            <a:noFill/>
            <a:miter lim="800000"/>
            <a:headEnd/>
            <a:tailEnd/>
          </a:ln>
        </p:spPr>
      </p:pic>
      <p:sp>
        <p:nvSpPr>
          <p:cNvPr id="15" name="Ellipse 14"/>
          <p:cNvSpPr/>
          <p:nvPr/>
        </p:nvSpPr>
        <p:spPr>
          <a:xfrm>
            <a:off x="2120827" y="3725543"/>
            <a:ext cx="1057275" cy="2119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Ellipse 11"/>
          <p:cNvSpPr/>
          <p:nvPr/>
        </p:nvSpPr>
        <p:spPr>
          <a:xfrm>
            <a:off x="1811867" y="2258482"/>
            <a:ext cx="2717120" cy="7761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Textfeld 13"/>
          <p:cNvSpPr txBox="1"/>
          <p:nvPr/>
        </p:nvSpPr>
        <p:spPr>
          <a:xfrm>
            <a:off x="2849027" y="4245300"/>
            <a:ext cx="3445947"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Das Austragungssystem und die anderen Parameter können hier individuell angepasst werden.</a:t>
            </a:r>
            <a:endParaRPr lang="de-DE" sz="1200" dirty="0">
              <a:latin typeface="+mn-lt"/>
            </a:endParaRPr>
          </a:p>
        </p:txBody>
      </p:sp>
      <p:cxnSp>
        <p:nvCxnSpPr>
          <p:cNvPr id="17" name="Gerade Verbindung mit Pfeil 16"/>
          <p:cNvCxnSpPr>
            <a:stCxn id="14" idx="0"/>
          </p:cNvCxnSpPr>
          <p:nvPr/>
        </p:nvCxnSpPr>
        <p:spPr>
          <a:xfrm flipH="1" flipV="1">
            <a:off x="4241801" y="2887134"/>
            <a:ext cx="330200" cy="13581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Anzahl der Tische eingeben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22</a:t>
            </a:fld>
            <a:endParaRPr lang="de-DE" dirty="0"/>
          </a:p>
        </p:txBody>
      </p:sp>
      <p:pic>
        <p:nvPicPr>
          <p:cNvPr id="23554" name="Picture 2"/>
          <p:cNvPicPr>
            <a:picLocks noChangeAspect="1" noChangeArrowheads="1"/>
          </p:cNvPicPr>
          <p:nvPr/>
        </p:nvPicPr>
        <p:blipFill>
          <a:blip r:embed="rId3" cstate="print"/>
          <a:srcRect/>
          <a:stretch>
            <a:fillRect/>
          </a:stretch>
        </p:blipFill>
        <p:spPr bwMode="auto">
          <a:xfrm>
            <a:off x="3491865" y="1841659"/>
            <a:ext cx="2160270" cy="1460183"/>
          </a:xfrm>
          <a:prstGeom prst="rect">
            <a:avLst/>
          </a:prstGeom>
          <a:noFill/>
          <a:ln w="9525">
            <a:noFill/>
            <a:miter lim="800000"/>
            <a:headEnd/>
            <a:tailEnd/>
          </a:ln>
        </p:spPr>
      </p:pic>
      <p:sp>
        <p:nvSpPr>
          <p:cNvPr id="8" name="Ellipse 7"/>
          <p:cNvSpPr/>
          <p:nvPr/>
        </p:nvSpPr>
        <p:spPr>
          <a:xfrm>
            <a:off x="3678694" y="2988943"/>
            <a:ext cx="1057275" cy="2119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Ellipse 8"/>
          <p:cNvSpPr/>
          <p:nvPr/>
        </p:nvSpPr>
        <p:spPr>
          <a:xfrm>
            <a:off x="4715934" y="2074335"/>
            <a:ext cx="660400" cy="508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hlinkClick r:id="rId2" action="ppaction://hlinksldjump"/>
          </p:cNvPr>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Turnierdaten und Konkurrenzen importiert</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23</a:t>
            </a:fld>
            <a:endParaRPr lang="de-DE" dirty="0"/>
          </a:p>
        </p:txBody>
      </p:sp>
      <p:sp>
        <p:nvSpPr>
          <p:cNvPr id="12" name="Interaktive Schaltfläche: Anpassen 11">
            <a:hlinkClick r:id="rId2" action="ppaction://hlinksldjump" highlightClick="1"/>
          </p:cNvPr>
          <p:cNvSpPr/>
          <p:nvPr/>
        </p:nvSpPr>
        <p:spPr>
          <a:xfrm>
            <a:off x="6934199" y="1659460"/>
            <a:ext cx="2052000" cy="90594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Ortsentscheid:</a:t>
            </a:r>
            <a:br>
              <a:rPr lang="de-DE" sz="1400" dirty="0" smtClean="0"/>
            </a:br>
            <a:r>
              <a:rPr lang="de-DE" sz="1400" dirty="0" smtClean="0"/>
              <a:t>Um mit der Eingabe der Teilnehmer fortzufahren, bitte hier klicken.</a:t>
            </a:r>
            <a:endParaRPr lang="de-DE" sz="1400" dirty="0"/>
          </a:p>
        </p:txBody>
      </p:sp>
      <p:sp>
        <p:nvSpPr>
          <p:cNvPr id="13" name="Interaktive Schaltfläche: Anpassen 12">
            <a:hlinkClick r:id="rId4" action="ppaction://hlinksldjump" highlightClick="1"/>
          </p:cNvPr>
          <p:cNvSpPr/>
          <p:nvPr/>
        </p:nvSpPr>
        <p:spPr>
          <a:xfrm>
            <a:off x="6934200" y="2895571"/>
            <a:ext cx="2052000" cy="133776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Bezirks- oder Verbandsentscheid:</a:t>
            </a:r>
            <a:br>
              <a:rPr lang="de-DE" sz="1400" dirty="0" smtClean="0"/>
            </a:br>
            <a:r>
              <a:rPr lang="de-DE" sz="1400" dirty="0" smtClean="0"/>
              <a:t>Um mit dem Importieren von Teilnehmern aus </a:t>
            </a:r>
            <a:r>
              <a:rPr lang="de-DE" sz="1400" dirty="0" err="1" smtClean="0"/>
              <a:t>click</a:t>
            </a:r>
            <a:r>
              <a:rPr lang="de-DE" sz="1400" dirty="0" smtClean="0"/>
              <a:t>-TT fortzufahren, bitte hier klicken.</a:t>
            </a:r>
            <a:endParaRPr lang="de-DE" sz="1400" dirty="0"/>
          </a:p>
        </p:txBody>
      </p:sp>
      <p:sp>
        <p:nvSpPr>
          <p:cNvPr id="9" name="Interaktive Schaltfläche: Nächste(r) oder Weiter 8">
            <a:hlinkClick r:id="rId4" action="ppaction://hlinksldjump" highlightClick="1"/>
          </p:cNvPr>
          <p:cNvSpPr>
            <a:spLocks noChangeAspect="1"/>
          </p:cNvSpPr>
          <p:nvPr/>
        </p:nvSpPr>
        <p:spPr>
          <a:xfrm>
            <a:off x="72720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mit Pfeil 9"/>
          <p:cNvCxnSpPr/>
          <p:nvPr/>
        </p:nvCxnSpPr>
        <p:spPr>
          <a:xfrm>
            <a:off x="7370379" y="4240924"/>
            <a:ext cx="0" cy="5830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7" name="Titel 5"/>
          <p:cNvSpPr>
            <a:spLocks noGrp="1"/>
          </p:cNvSpPr>
          <p:nvPr>
            <p:ph type="title"/>
          </p:nvPr>
        </p:nvSpPr>
        <p:spPr>
          <a:xfrm>
            <a:off x="457200" y="205980"/>
            <a:ext cx="8229600" cy="435769"/>
          </a:xfrm>
        </p:spPr>
        <p:txBody>
          <a:bodyPr/>
          <a:lstStyle/>
          <a:p>
            <a:pPr eaLnBrk="1" hangingPunct="1"/>
            <a:r>
              <a:rPr lang="de-DE" sz="2800" dirty="0" smtClean="0"/>
              <a:t>Teilnehmer für Ortsentscheid interaktiv eingeben</a:t>
            </a:r>
          </a:p>
        </p:txBody>
      </p:sp>
      <p:sp>
        <p:nvSpPr>
          <p:cNvPr id="2" name="Datumsplatzhalter 1"/>
          <p:cNvSpPr>
            <a:spLocks noGrp="1"/>
          </p:cNvSpPr>
          <p:nvPr>
            <p:ph type="dt" sz="quarter" idx="10"/>
          </p:nvPr>
        </p:nvSpPr>
        <p:spPr/>
        <p:txBody>
          <a:bodyPr/>
          <a:lstStyle/>
          <a:p>
            <a:pPr>
              <a:defRPr/>
            </a:pPr>
            <a:r>
              <a:rPr lang="de-DE" smtClean="0"/>
              <a:t>02.05.2024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10492A2F-E9E0-440D-95C4-356150D8183C}" type="slidenum">
              <a:rPr lang="de-DE"/>
              <a:pPr>
                <a:defRPr/>
              </a:pPr>
              <a:t>24</a:t>
            </a:fld>
            <a:endParaRPr lang="de-DE" dirty="0"/>
          </a:p>
        </p:txBody>
      </p:sp>
      <p:pic>
        <p:nvPicPr>
          <p:cNvPr id="49155" name="Picture 3"/>
          <p:cNvPicPr>
            <a:picLocks noChangeAspect="1" noChangeArrowheads="1"/>
          </p:cNvPicPr>
          <p:nvPr/>
        </p:nvPicPr>
        <p:blipFill>
          <a:blip r:embed="rId4" cstate="print"/>
          <a:srcRect/>
          <a:stretch>
            <a:fillRect/>
          </a:stretch>
        </p:blipFill>
        <p:spPr bwMode="auto">
          <a:xfrm>
            <a:off x="1214461" y="891781"/>
            <a:ext cx="1426845" cy="1926907"/>
          </a:xfrm>
          <a:prstGeom prst="rect">
            <a:avLst/>
          </a:prstGeom>
          <a:noFill/>
          <a:ln w="9525">
            <a:noFill/>
            <a:miter lim="800000"/>
            <a:headEnd/>
            <a:tailEnd/>
          </a:ln>
        </p:spPr>
      </p:pic>
      <p:pic>
        <p:nvPicPr>
          <p:cNvPr id="21512" name="Picture 8"/>
          <p:cNvPicPr>
            <a:picLocks noChangeAspect="1" noChangeArrowheads="1"/>
          </p:cNvPicPr>
          <p:nvPr/>
        </p:nvPicPr>
        <p:blipFill>
          <a:blip r:embed="rId5" cstate="print"/>
          <a:srcRect/>
          <a:stretch>
            <a:fillRect/>
          </a:stretch>
        </p:blipFill>
        <p:spPr bwMode="auto">
          <a:xfrm>
            <a:off x="809625" y="4661298"/>
            <a:ext cx="1893570" cy="113348"/>
          </a:xfrm>
          <a:prstGeom prst="rect">
            <a:avLst/>
          </a:prstGeom>
          <a:noFill/>
          <a:ln w="9525">
            <a:noFill/>
            <a:miter lim="800000"/>
            <a:headEnd/>
            <a:tailEnd/>
          </a:ln>
        </p:spPr>
      </p:pic>
      <p:sp>
        <p:nvSpPr>
          <p:cNvPr id="16" name="Interaktive Schaltfläche: Zurück oder Vorherige(r) 15">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2"/>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2531" name="Titel 5"/>
          <p:cNvSpPr>
            <a:spLocks noGrp="1"/>
          </p:cNvSpPr>
          <p:nvPr>
            <p:ph type="title"/>
          </p:nvPr>
        </p:nvSpPr>
        <p:spPr>
          <a:xfrm>
            <a:off x="457200" y="205980"/>
            <a:ext cx="8229600" cy="435769"/>
          </a:xfrm>
        </p:spPr>
        <p:txBody>
          <a:bodyPr/>
          <a:lstStyle/>
          <a:p>
            <a:pPr eaLnBrk="1" hangingPunct="1"/>
            <a:r>
              <a:rPr lang="de-DE" sz="2800" dirty="0" smtClean="0"/>
              <a:t>Teilnehmer eingeben</a:t>
            </a:r>
          </a:p>
        </p:txBody>
      </p:sp>
      <p:sp>
        <p:nvSpPr>
          <p:cNvPr id="2" name="Datumsplatzhalter 1"/>
          <p:cNvSpPr>
            <a:spLocks noGrp="1"/>
          </p:cNvSpPr>
          <p:nvPr>
            <p:ph type="dt" sz="quarter" idx="10"/>
          </p:nvPr>
        </p:nvSpPr>
        <p:spPr/>
        <p:txBody>
          <a:bodyPr/>
          <a:lstStyle/>
          <a:p>
            <a:pPr>
              <a:defRPr/>
            </a:pPr>
            <a:r>
              <a:rPr lang="de-DE" smtClean="0"/>
              <a:t>02.05.2024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EF8EB3C5-9E4A-42F7-B28E-59319A1A107E}" type="slidenum">
              <a:rPr lang="de-DE"/>
              <a:pPr>
                <a:defRPr/>
              </a:pPr>
              <a:t>25</a:t>
            </a:fld>
            <a:endParaRPr lang="de-DE" dirty="0"/>
          </a:p>
        </p:txBody>
      </p:sp>
      <p:sp>
        <p:nvSpPr>
          <p:cNvPr id="9" name="Textfeld 8"/>
          <p:cNvSpPr txBox="1"/>
          <p:nvPr/>
        </p:nvSpPr>
        <p:spPr>
          <a:xfrm>
            <a:off x="1363134" y="2297980"/>
            <a:ext cx="6485466"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Geben Sie hier den Nachnamen, Vornamen, Ortsnamen, die Spielklasse und das Geburtsdatum der Teilnehmer ein. Kreuzen Sie die Checkboxen „Einzel“ und „Anwesend“ an.</a:t>
            </a:r>
            <a:endParaRPr lang="de-DE" sz="1200" dirty="0">
              <a:latin typeface="+mn-lt"/>
            </a:endParaRPr>
          </a:p>
        </p:txBody>
      </p:sp>
      <p:cxnSp>
        <p:nvCxnSpPr>
          <p:cNvPr id="11" name="Gerade Verbindung mit Pfeil 10"/>
          <p:cNvCxnSpPr/>
          <p:nvPr/>
        </p:nvCxnSpPr>
        <p:spPr>
          <a:xfrm flipV="1">
            <a:off x="2667000" y="1498600"/>
            <a:ext cx="8467" cy="7958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4" cstate="print"/>
          <a:srcRect/>
          <a:stretch>
            <a:fillRect/>
          </a:stretch>
        </p:blipFill>
        <p:spPr bwMode="auto">
          <a:xfrm>
            <a:off x="4505325" y="3806598"/>
            <a:ext cx="560070" cy="10668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2531" name="Titel 5"/>
          <p:cNvSpPr>
            <a:spLocks noGrp="1"/>
          </p:cNvSpPr>
          <p:nvPr>
            <p:ph type="title"/>
          </p:nvPr>
        </p:nvSpPr>
        <p:spPr>
          <a:xfrm>
            <a:off x="457200" y="205980"/>
            <a:ext cx="8229600" cy="435769"/>
          </a:xfrm>
        </p:spPr>
        <p:txBody>
          <a:bodyPr/>
          <a:lstStyle/>
          <a:p>
            <a:pPr eaLnBrk="1" hangingPunct="1"/>
            <a:r>
              <a:rPr lang="de-DE" sz="2800" dirty="0" smtClean="0"/>
              <a:t>Adressdaten der Teilnehmer eingeben</a:t>
            </a:r>
          </a:p>
        </p:txBody>
      </p:sp>
      <p:sp>
        <p:nvSpPr>
          <p:cNvPr id="2" name="Datumsplatzhalter 1"/>
          <p:cNvSpPr>
            <a:spLocks noGrp="1"/>
          </p:cNvSpPr>
          <p:nvPr>
            <p:ph type="dt" sz="quarter" idx="10"/>
          </p:nvPr>
        </p:nvSpPr>
        <p:spPr/>
        <p:txBody>
          <a:bodyPr/>
          <a:lstStyle/>
          <a:p>
            <a:pPr>
              <a:defRPr/>
            </a:pPr>
            <a:r>
              <a:rPr lang="de-DE" smtClean="0"/>
              <a:t>02.05.2024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EF8EB3C5-9E4A-42F7-B28E-59319A1A107E}" type="slidenum">
              <a:rPr lang="de-DE"/>
              <a:pPr>
                <a:defRPr/>
              </a:pPr>
              <a:t>26</a:t>
            </a:fld>
            <a:endParaRPr lang="de-DE" dirty="0"/>
          </a:p>
        </p:txBody>
      </p:sp>
      <p:sp>
        <p:nvSpPr>
          <p:cNvPr id="9" name="Textfeld 8"/>
          <p:cNvSpPr txBox="1"/>
          <p:nvPr/>
        </p:nvSpPr>
        <p:spPr>
          <a:xfrm>
            <a:off x="2929468" y="2484248"/>
            <a:ext cx="4927600" cy="830997"/>
          </a:xfrm>
          <a:prstGeom prst="rect">
            <a:avLst/>
          </a:prstGeom>
          <a:solidFill>
            <a:schemeClr val="accent2">
              <a:lumMod val="40000"/>
              <a:lumOff val="60000"/>
            </a:schemeClr>
          </a:solidFill>
        </p:spPr>
        <p:txBody>
          <a:bodyPr wrap="square">
            <a:spAutoFit/>
          </a:bodyPr>
          <a:lstStyle/>
          <a:p>
            <a:r>
              <a:rPr lang="de-DE" sz="1200" dirty="0" smtClean="0">
                <a:latin typeface="+mn-lt"/>
              </a:rPr>
              <a:t>Im Feld Textfeld geben Sie für jeden Teilnehmer die folgenden Informationen (jeweils in einer neuen Zeile) an (falls bekannt): Straße und Hausnummer, Postleitzahl und Wohnort, Telefonnummer und/oder E-Mail-Adresse, evtl. den Verein. Klicken Sie dazu auf den Button mit den Punkten.</a:t>
            </a:r>
          </a:p>
        </p:txBody>
      </p:sp>
      <p:cxnSp>
        <p:nvCxnSpPr>
          <p:cNvPr id="12" name="Gerade Verbindung mit Pfeil 11"/>
          <p:cNvCxnSpPr/>
          <p:nvPr/>
        </p:nvCxnSpPr>
        <p:spPr>
          <a:xfrm flipH="1">
            <a:off x="4977343" y="3309938"/>
            <a:ext cx="4763" cy="4953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510087" y="3800476"/>
            <a:ext cx="560070" cy="12001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4515909" y="3941763"/>
            <a:ext cx="1726883" cy="560070"/>
          </a:xfrm>
          <a:prstGeom prst="rect">
            <a:avLst/>
          </a:prstGeom>
          <a:noFill/>
          <a:ln w="9525">
            <a:noFill/>
            <a:miter lim="800000"/>
            <a:headEnd/>
            <a:tailEnd/>
          </a:ln>
        </p:spPr>
      </p:pic>
      <p:sp>
        <p:nvSpPr>
          <p:cNvPr id="11" name="Interaktive Schaltfläche: Zurück oder Vorherige(r) 10" descr="Zuletzt angesehene Folie">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2531" name="Titel 5"/>
          <p:cNvSpPr>
            <a:spLocks noGrp="1"/>
          </p:cNvSpPr>
          <p:nvPr>
            <p:ph type="title"/>
          </p:nvPr>
        </p:nvSpPr>
        <p:spPr>
          <a:xfrm>
            <a:off x="457200" y="205980"/>
            <a:ext cx="8229600" cy="435769"/>
          </a:xfrm>
        </p:spPr>
        <p:txBody>
          <a:bodyPr/>
          <a:lstStyle/>
          <a:p>
            <a:pPr eaLnBrk="1" hangingPunct="1"/>
            <a:r>
              <a:rPr lang="de-DE" sz="2800" dirty="0" smtClean="0"/>
              <a:t>Adressdaten der Teilnehmer eingeben</a:t>
            </a:r>
          </a:p>
        </p:txBody>
      </p:sp>
      <p:sp>
        <p:nvSpPr>
          <p:cNvPr id="2" name="Datumsplatzhalter 1"/>
          <p:cNvSpPr>
            <a:spLocks noGrp="1"/>
          </p:cNvSpPr>
          <p:nvPr>
            <p:ph type="dt" sz="quarter" idx="10"/>
          </p:nvPr>
        </p:nvSpPr>
        <p:spPr/>
        <p:txBody>
          <a:bodyPr/>
          <a:lstStyle/>
          <a:p>
            <a:pPr>
              <a:defRPr/>
            </a:pPr>
            <a:r>
              <a:rPr lang="de-DE" smtClean="0"/>
              <a:t>02.05.2024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EF8EB3C5-9E4A-42F7-B28E-59319A1A107E}" type="slidenum">
              <a:rPr lang="de-DE"/>
              <a:pPr>
                <a:defRPr/>
              </a:pPr>
              <a:t>27</a:t>
            </a:fld>
            <a:endParaRPr lang="de-DE" dirty="0"/>
          </a:p>
        </p:txBody>
      </p:sp>
      <p:cxnSp>
        <p:nvCxnSpPr>
          <p:cNvPr id="12" name="Gerade Verbindung mit Pfeil 11"/>
          <p:cNvCxnSpPr/>
          <p:nvPr/>
        </p:nvCxnSpPr>
        <p:spPr>
          <a:xfrm flipH="1">
            <a:off x="4943475" y="3309938"/>
            <a:ext cx="4763" cy="4953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510087" y="3800476"/>
            <a:ext cx="560070" cy="120015"/>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3038475" y="1637452"/>
            <a:ext cx="3067050" cy="2193608"/>
          </a:xfrm>
          <a:prstGeom prst="rect">
            <a:avLst/>
          </a:prstGeom>
          <a:noFill/>
          <a:ln w="9525">
            <a:noFill/>
            <a:miter lim="800000"/>
            <a:headEnd/>
            <a:tailEnd/>
          </a:ln>
        </p:spPr>
      </p:pic>
      <p:pic>
        <p:nvPicPr>
          <p:cNvPr id="11" name="Picture 3"/>
          <p:cNvPicPr>
            <a:picLocks noChangeAspect="1" noChangeArrowheads="1"/>
          </p:cNvPicPr>
          <p:nvPr/>
        </p:nvPicPr>
        <p:blipFill>
          <a:blip r:embed="rId6" cstate="print"/>
          <a:srcRect/>
          <a:stretch>
            <a:fillRect/>
          </a:stretch>
        </p:blipFill>
        <p:spPr bwMode="auto">
          <a:xfrm>
            <a:off x="4515909" y="3941763"/>
            <a:ext cx="1726883" cy="560070"/>
          </a:xfrm>
          <a:prstGeom prst="rect">
            <a:avLst/>
          </a:prstGeom>
          <a:noFill/>
          <a:ln w="9525">
            <a:noFill/>
            <a:miter lim="800000"/>
            <a:headEnd/>
            <a:tailEnd/>
          </a:ln>
        </p:spPr>
      </p:pic>
      <p:sp>
        <p:nvSpPr>
          <p:cNvPr id="13" name="Textfeld 12"/>
          <p:cNvSpPr txBox="1"/>
          <p:nvPr/>
        </p:nvSpPr>
        <p:spPr>
          <a:xfrm>
            <a:off x="6375400" y="2306448"/>
            <a:ext cx="2269067" cy="1015663"/>
          </a:xfrm>
          <a:prstGeom prst="rect">
            <a:avLst/>
          </a:prstGeom>
          <a:solidFill>
            <a:schemeClr val="accent2">
              <a:lumMod val="40000"/>
              <a:lumOff val="60000"/>
            </a:schemeClr>
          </a:solidFill>
        </p:spPr>
        <p:txBody>
          <a:bodyPr wrap="square">
            <a:spAutoFit/>
          </a:bodyPr>
          <a:lstStyle/>
          <a:p>
            <a:r>
              <a:rPr lang="de-DE" sz="1200" dirty="0" smtClean="0">
                <a:latin typeface="+mn-lt"/>
              </a:rPr>
              <a:t>Mindestens eine der folgenden Daten ist Pflichtangabe:</a:t>
            </a:r>
          </a:p>
          <a:p>
            <a:r>
              <a:rPr lang="de-DE" sz="1200" dirty="0" smtClean="0">
                <a:latin typeface="+mn-lt"/>
              </a:rPr>
              <a:t>- Komplette Adresse</a:t>
            </a:r>
          </a:p>
          <a:p>
            <a:r>
              <a:rPr lang="de-DE" sz="1200" dirty="0" smtClean="0">
                <a:latin typeface="+mn-lt"/>
              </a:rPr>
              <a:t>- oder Telefonnummer</a:t>
            </a:r>
          </a:p>
          <a:p>
            <a:r>
              <a:rPr lang="de-DE" sz="1200" dirty="0" smtClean="0">
                <a:latin typeface="+mn-lt"/>
              </a:rPr>
              <a:t>- oder Vereinsname</a:t>
            </a:r>
          </a:p>
        </p:txBody>
      </p:sp>
      <p:sp>
        <p:nvSpPr>
          <p:cNvPr id="14" name="Ellipse 13"/>
          <p:cNvSpPr/>
          <p:nvPr/>
        </p:nvSpPr>
        <p:spPr>
          <a:xfrm>
            <a:off x="3716867" y="3471335"/>
            <a:ext cx="942902" cy="2968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2531" name="Titel 5"/>
          <p:cNvSpPr>
            <a:spLocks noGrp="1"/>
          </p:cNvSpPr>
          <p:nvPr>
            <p:ph type="title"/>
          </p:nvPr>
        </p:nvSpPr>
        <p:spPr>
          <a:xfrm>
            <a:off x="457200" y="205980"/>
            <a:ext cx="8229600" cy="435769"/>
          </a:xfrm>
        </p:spPr>
        <p:txBody>
          <a:bodyPr/>
          <a:lstStyle/>
          <a:p>
            <a:pPr eaLnBrk="1" hangingPunct="1"/>
            <a:r>
              <a:rPr lang="de-DE" sz="2800" dirty="0" smtClean="0"/>
              <a:t>Teilnehmer eingeben</a:t>
            </a:r>
          </a:p>
        </p:txBody>
      </p:sp>
      <p:sp>
        <p:nvSpPr>
          <p:cNvPr id="2" name="Datumsplatzhalter 1"/>
          <p:cNvSpPr>
            <a:spLocks noGrp="1"/>
          </p:cNvSpPr>
          <p:nvPr>
            <p:ph type="dt" sz="quarter" idx="10"/>
          </p:nvPr>
        </p:nvSpPr>
        <p:spPr/>
        <p:txBody>
          <a:bodyPr/>
          <a:lstStyle/>
          <a:p>
            <a:pPr>
              <a:defRPr/>
            </a:pPr>
            <a:r>
              <a:rPr lang="de-DE" smtClean="0"/>
              <a:t>02.05.2024</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EF8EB3C5-9E4A-42F7-B28E-59319A1A107E}" type="slidenum">
              <a:rPr lang="de-DE"/>
              <a:pPr>
                <a:defRPr/>
              </a:pPr>
              <a:t>28</a:t>
            </a:fld>
            <a:endParaRPr lang="de-DE" dirty="0"/>
          </a:p>
        </p:txBody>
      </p:sp>
      <p:pic>
        <p:nvPicPr>
          <p:cNvPr id="2050" name="Picture 2"/>
          <p:cNvPicPr>
            <a:picLocks noChangeAspect="1" noChangeArrowheads="1"/>
          </p:cNvPicPr>
          <p:nvPr/>
        </p:nvPicPr>
        <p:blipFill>
          <a:blip r:embed="rId4" cstate="print"/>
          <a:srcRect/>
          <a:stretch>
            <a:fillRect/>
          </a:stretch>
        </p:blipFill>
        <p:spPr bwMode="auto">
          <a:xfrm>
            <a:off x="4510087" y="3800476"/>
            <a:ext cx="560070" cy="12001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Alle Teilnehmer eingegeben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29</a:t>
            </a:fld>
            <a:endParaRPr lang="de-DE" dirty="0"/>
          </a:p>
        </p:txBody>
      </p:sp>
      <p:pic>
        <p:nvPicPr>
          <p:cNvPr id="25603" name="Picture 3"/>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7" name="Interaktive Schaltfläche: Anpassen 6">
            <a:hlinkClick r:id="rId3" action="ppaction://hlinksldjump" highlightClick="1"/>
          </p:cNvPr>
          <p:cNvSpPr/>
          <p:nvPr/>
        </p:nvSpPr>
        <p:spPr>
          <a:xfrm>
            <a:off x="6429187" y="4027145"/>
            <a:ext cx="1909483" cy="45672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Weiter mit Auslosung für Ortsentscheid</a:t>
            </a:r>
            <a:endParaRPr lang="de-DE" sz="1400" dirty="0"/>
          </a:p>
        </p:txBody>
      </p:sp>
      <p:sp>
        <p:nvSpPr>
          <p:cNvPr id="8" name="Interaktive Schaltfläche: Nächste(r) oder Weiter 7">
            <a:hlinkClick r:id="rId3" action="ppaction://hlinksldjump" highlightClick="1"/>
          </p:cNvPr>
          <p:cNvSpPr>
            <a:spLocks noChangeAspect="1"/>
          </p:cNvSpPr>
          <p:nvPr/>
        </p:nvSpPr>
        <p:spPr>
          <a:xfrm>
            <a:off x="72720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mit Pfeil 8"/>
          <p:cNvCxnSpPr>
            <a:stCxn id="7" idx="1"/>
            <a:endCxn id="8" idx="3"/>
          </p:cNvCxnSpPr>
          <p:nvPr/>
        </p:nvCxnSpPr>
        <p:spPr>
          <a:xfrm flipH="1">
            <a:off x="7380000" y="4483865"/>
            <a:ext cx="3929" cy="34013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4" cstate="print"/>
          <a:srcRect/>
          <a:stretch>
            <a:fillRect/>
          </a:stretch>
        </p:blipFill>
        <p:spPr bwMode="auto">
          <a:xfrm>
            <a:off x="4510087" y="3800476"/>
            <a:ext cx="560070" cy="1200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205980"/>
            <a:ext cx="8229600" cy="435289"/>
          </a:xfrm>
        </p:spPr>
        <p:txBody>
          <a:bodyPr/>
          <a:lstStyle/>
          <a:p>
            <a:pPr lvl="0">
              <a:defRPr/>
            </a:pPr>
            <a:r>
              <a:rPr lang="de-DE" dirty="0" smtClean="0"/>
              <a:t>Allgemeine Hinweise</a:t>
            </a:r>
            <a:endParaRPr lang="de-DE" dirty="0"/>
          </a:p>
        </p:txBody>
      </p:sp>
      <p:sp>
        <p:nvSpPr>
          <p:cNvPr id="4" name="Datumsplatzhalter 3"/>
          <p:cNvSpPr>
            <a:spLocks noGrp="1"/>
          </p:cNvSpPr>
          <p:nvPr>
            <p:ph type="dt" sz="half" idx="10"/>
          </p:nvPr>
        </p:nvSpPr>
        <p:spPr>
          <a:xfrm>
            <a:off x="457200" y="4767264"/>
            <a:ext cx="2133600" cy="273844"/>
          </a:xfrm>
        </p:spPr>
        <p:txBody>
          <a:bodyPr/>
          <a:lstStyle/>
          <a:p>
            <a:pPr>
              <a:defRPr/>
            </a:pPr>
            <a:r>
              <a:rPr lang="de-DE" smtClean="0"/>
              <a:t>02.05.2024</a:t>
            </a:r>
            <a:endParaRPr lang="de-DE" dirty="0"/>
          </a:p>
        </p:txBody>
      </p:sp>
      <p:sp>
        <p:nvSpPr>
          <p:cNvPr id="6" name="Fußzeilenplatzhalter 5"/>
          <p:cNvSpPr>
            <a:spLocks noGrp="1"/>
          </p:cNvSpPr>
          <p:nvPr>
            <p:ph type="ftr" sz="quarter" idx="11"/>
          </p:nvPr>
        </p:nvSpPr>
        <p:spPr>
          <a:xfrm>
            <a:off x="3124200" y="4767264"/>
            <a:ext cx="2895600" cy="273844"/>
          </a:xfrm>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086E6DC5-2A21-4FC0-BAAB-DF274D8E2C78}" type="slidenum">
              <a:rPr lang="de-DE" smtClean="0"/>
              <a:pPr>
                <a:defRPr/>
              </a:pPr>
              <a:t>3</a:t>
            </a:fld>
            <a:endParaRPr lang="de-DE" dirty="0"/>
          </a:p>
        </p:txBody>
      </p:sp>
      <p:sp>
        <p:nvSpPr>
          <p:cNvPr id="8" name="Inhaltsplatzhalter 7"/>
          <p:cNvSpPr>
            <a:spLocks noGrp="1"/>
          </p:cNvSpPr>
          <p:nvPr>
            <p:ph idx="1"/>
          </p:nvPr>
        </p:nvSpPr>
        <p:spPr>
          <a:xfrm>
            <a:off x="457200" y="881743"/>
            <a:ext cx="8229600" cy="3673324"/>
          </a:xfrm>
        </p:spPr>
        <p:txBody>
          <a:bodyPr/>
          <a:lstStyle/>
          <a:p>
            <a:pPr lvl="0">
              <a:defRPr/>
            </a:pPr>
            <a:r>
              <a:rPr lang="de-DE" sz="2000" dirty="0" smtClean="0"/>
              <a:t>Die in dieser Präsentation als Beispiel verwendeten Daten sind teilweise frei erfunden oder stammen aus Turnieren, die tatsächlich stattgefunden haben. </a:t>
            </a:r>
          </a:p>
          <a:p>
            <a:pPr lvl="0">
              <a:defRPr/>
            </a:pPr>
            <a:r>
              <a:rPr lang="de-DE" sz="2000" dirty="0" smtClean="0"/>
              <a:t>Die Auslosungen und Spielergebnisse sind in jedem Fall frei erfunden und haben mit dem tatsächlichen Ablauf der Turniere nichts zu tun.</a:t>
            </a:r>
          </a:p>
          <a:p>
            <a:pPr lvl="0">
              <a:tabLst>
                <a:tab pos="719138" algn="l"/>
              </a:tabLst>
              <a:defRPr/>
            </a:pPr>
            <a:r>
              <a:rPr lang="de-DE" sz="2000" dirty="0" smtClean="0"/>
              <a:t>Symbole:</a:t>
            </a:r>
            <a:br>
              <a:rPr lang="de-DE" sz="2000" dirty="0" smtClean="0"/>
            </a:br>
            <a:r>
              <a:rPr lang="de-DE" sz="2000" dirty="0" smtClean="0"/>
              <a:t>	Zurück zur zuletzt angesehenen Folie (nur bei PowerPoint)</a:t>
            </a:r>
            <a:br>
              <a:rPr lang="de-DE" sz="2000" dirty="0" smtClean="0"/>
            </a:br>
            <a:r>
              <a:rPr lang="de-DE" sz="2000" dirty="0" smtClean="0"/>
              <a:t>	Zum Inhaltsverzeichnis</a:t>
            </a:r>
            <a:br>
              <a:rPr lang="de-DE" sz="2000" dirty="0" smtClean="0"/>
            </a:br>
            <a:r>
              <a:rPr lang="de-DE" sz="2000" dirty="0" smtClean="0"/>
              <a:t>	Weiter zur angezeigten Folie</a:t>
            </a:r>
            <a:br>
              <a:rPr lang="de-DE" sz="2000" dirty="0" smtClean="0"/>
            </a:br>
            <a:r>
              <a:rPr lang="de-DE" sz="2000" dirty="0" smtClean="0"/>
              <a:t>	Zum Beginn des Anhangs</a:t>
            </a:r>
          </a:p>
          <a:p>
            <a:pPr lvl="0">
              <a:defRPr/>
            </a:pPr>
            <a:endParaRPr lang="de-DE" sz="2200" dirty="0" smtClean="0"/>
          </a:p>
        </p:txBody>
      </p:sp>
      <p:pic>
        <p:nvPicPr>
          <p:cNvPr id="10" name="Grafik 9" descr="GotoNext.jpg"/>
          <p:cNvPicPr>
            <a:picLocks noChangeAspect="1"/>
          </p:cNvPicPr>
          <p:nvPr/>
        </p:nvPicPr>
        <p:blipFill>
          <a:blip r:embed="rId3" cstate="print"/>
          <a:stretch>
            <a:fillRect/>
          </a:stretch>
        </p:blipFill>
        <p:spPr>
          <a:xfrm>
            <a:off x="907965" y="3528000"/>
            <a:ext cx="216000" cy="216000"/>
          </a:xfrm>
          <a:prstGeom prst="rect">
            <a:avLst/>
          </a:prstGeom>
        </p:spPr>
      </p:pic>
      <p:pic>
        <p:nvPicPr>
          <p:cNvPr id="11" name="Grafik 10" descr="BackToLastShown.jpg"/>
          <p:cNvPicPr>
            <a:picLocks noChangeAspect="1"/>
          </p:cNvPicPr>
          <p:nvPr/>
        </p:nvPicPr>
        <p:blipFill>
          <a:blip r:embed="rId4" cstate="print"/>
          <a:stretch>
            <a:fillRect/>
          </a:stretch>
        </p:blipFill>
        <p:spPr>
          <a:xfrm>
            <a:off x="907965" y="2917190"/>
            <a:ext cx="216000" cy="216000"/>
          </a:xfrm>
          <a:prstGeom prst="rect">
            <a:avLst/>
          </a:prstGeom>
        </p:spPr>
      </p:pic>
      <p:pic>
        <p:nvPicPr>
          <p:cNvPr id="13" name="Grafik 12" descr="Content.jpg"/>
          <p:cNvPicPr>
            <a:picLocks noChangeAspect="1"/>
          </p:cNvPicPr>
          <p:nvPr/>
        </p:nvPicPr>
        <p:blipFill>
          <a:blip r:embed="rId5" cstate="print"/>
          <a:stretch>
            <a:fillRect/>
          </a:stretch>
        </p:blipFill>
        <p:spPr>
          <a:xfrm>
            <a:off x="907965" y="3222000"/>
            <a:ext cx="216000" cy="216000"/>
          </a:xfrm>
          <a:prstGeom prst="rect">
            <a:avLst/>
          </a:prstGeom>
        </p:spPr>
      </p:pic>
      <p:sp>
        <p:nvSpPr>
          <p:cNvPr id="15" name="Interaktive Schaltfläche: Anpassen 14">
            <a:hlinkClick r:id="" action="ppaction://noaction" highlightClick="1"/>
          </p:cNvPr>
          <p:cNvSpPr>
            <a:spLocks noChangeAspect="1"/>
          </p:cNvSpPr>
          <p:nvPr/>
        </p:nvSpPr>
        <p:spPr>
          <a:xfrm>
            <a:off x="907965" y="3834000"/>
            <a:ext cx="216000" cy="216000"/>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a:t>
            </a:r>
            <a:endParaRPr lang="de-DE"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205980"/>
            <a:ext cx="8229600" cy="435289"/>
          </a:xfrm>
        </p:spPr>
        <p:txBody>
          <a:bodyPr/>
          <a:lstStyle/>
          <a:p>
            <a:r>
              <a:rPr lang="de-DE" sz="2400" dirty="0" smtClean="0"/>
              <a:t>Teilnehmer für Bezirks- oder Verbandsentscheid importieren</a:t>
            </a:r>
            <a:endParaRPr lang="de-DE" sz="2400" dirty="0"/>
          </a:p>
        </p:txBody>
      </p:sp>
      <p:sp>
        <p:nvSpPr>
          <p:cNvPr id="4" name="Datumsplatzhalter 3"/>
          <p:cNvSpPr>
            <a:spLocks noGrp="1"/>
          </p:cNvSpPr>
          <p:nvPr>
            <p:ph type="dt" sz="half" idx="10"/>
          </p:nvPr>
        </p:nvSpPr>
        <p:spPr/>
        <p:txBody>
          <a:bodyPr/>
          <a:lstStyle/>
          <a:p>
            <a:pPr>
              <a:defRPr/>
            </a:pPr>
            <a:r>
              <a:rPr lang="de-DE" smtClean="0"/>
              <a:t>02.05.2024</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086E6DC5-2A21-4FC0-BAAB-DF274D8E2C78}" type="slidenum">
              <a:rPr lang="de-DE" smtClean="0"/>
              <a:pPr>
                <a:defRPr/>
              </a:pPr>
              <a:t>30</a:t>
            </a:fld>
            <a:endParaRPr lang="de-DE" dirty="0"/>
          </a:p>
        </p:txBody>
      </p:sp>
      <p:sp>
        <p:nvSpPr>
          <p:cNvPr id="8" name="Inhaltsplatzhalter 7"/>
          <p:cNvSpPr>
            <a:spLocks noGrp="1"/>
          </p:cNvSpPr>
          <p:nvPr>
            <p:ph idx="1"/>
          </p:nvPr>
        </p:nvSpPr>
        <p:spPr>
          <a:xfrm>
            <a:off x="457200" y="881743"/>
            <a:ext cx="8229600" cy="3503990"/>
          </a:xfrm>
        </p:spPr>
        <p:txBody>
          <a:bodyPr/>
          <a:lstStyle/>
          <a:p>
            <a:r>
              <a:rPr lang="de-DE" sz="2200" dirty="0" smtClean="0"/>
              <a:t>Nur für Bezirks- oder Verbandsentscheid</a:t>
            </a:r>
          </a:p>
          <a:p>
            <a:r>
              <a:rPr lang="de-DE" sz="2200" dirty="0" smtClean="0"/>
              <a:t>Voraussetzung: Alle Ortsentscheide des betreffenden Bezirks bzw. alle Bezirksentscheide des Verbandes sind durchgeführt worden.</a:t>
            </a:r>
          </a:p>
          <a:p>
            <a:r>
              <a:rPr lang="de-DE" sz="2200" dirty="0" smtClean="0"/>
              <a:t>Im Beispiel wird die Verfahrensweise für einen Bezirksentscheid demonstriert.</a:t>
            </a:r>
          </a:p>
        </p:txBody>
      </p:sp>
      <p:sp>
        <p:nvSpPr>
          <p:cNvPr id="15" name="Interaktive Schaltfläche: Zurück oder Vorherige(r) 14">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2" cstate="print"/>
          <a:srcRect/>
          <a:stretch>
            <a:fillRect/>
          </a:stretch>
        </p:blipFill>
        <p:spPr bwMode="auto">
          <a:xfrm>
            <a:off x="1054894" y="684000"/>
            <a:ext cx="7034213" cy="4000500"/>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Qualifizierte Teilnehmer aus </a:t>
            </a:r>
            <a:r>
              <a:rPr lang="de-DE" dirty="0" err="1" smtClean="0"/>
              <a:t>click</a:t>
            </a:r>
            <a:r>
              <a:rPr lang="de-DE" dirty="0" smtClean="0"/>
              <a:t>-TT downloaden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31</a:t>
            </a:fld>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4585230" y="2463833"/>
            <a:ext cx="2020252" cy="926782"/>
          </a:xfrm>
          <a:prstGeom prst="rect">
            <a:avLst/>
          </a:prstGeom>
          <a:noFill/>
          <a:ln w="9525">
            <a:noFill/>
            <a:miter lim="800000"/>
            <a:headEnd/>
            <a:tailEnd/>
          </a:ln>
        </p:spPr>
      </p:pic>
      <p:grpSp>
        <p:nvGrpSpPr>
          <p:cNvPr id="25" name="Gruppieren 24"/>
          <p:cNvGrpSpPr/>
          <p:nvPr/>
        </p:nvGrpSpPr>
        <p:grpSpPr>
          <a:xfrm>
            <a:off x="2302924" y="3183468"/>
            <a:ext cx="1620000" cy="695365"/>
            <a:chOff x="2302924" y="3183468"/>
            <a:chExt cx="1620000" cy="695365"/>
          </a:xfrm>
        </p:grpSpPr>
        <p:sp>
          <p:nvSpPr>
            <p:cNvPr id="9" name="Textfeld 8"/>
            <p:cNvSpPr txBox="1"/>
            <p:nvPr/>
          </p:nvSpPr>
          <p:spPr>
            <a:xfrm>
              <a:off x="2302924" y="3601834"/>
              <a:ext cx="1620000" cy="276999"/>
            </a:xfrm>
            <a:prstGeom prst="rect">
              <a:avLst/>
            </a:prstGeom>
            <a:solidFill>
              <a:schemeClr val="accent2">
                <a:lumMod val="40000"/>
                <a:lumOff val="60000"/>
              </a:schemeClr>
            </a:solidFill>
          </p:spPr>
          <p:txBody>
            <a:bodyPr wrap="square">
              <a:spAutoFit/>
            </a:bodyPr>
            <a:lstStyle/>
            <a:p>
              <a:pPr algn="ctr">
                <a:defRPr/>
              </a:pPr>
              <a:r>
                <a:rPr lang="de-DE" sz="1200" dirty="0" smtClean="0">
                  <a:latin typeface="+mn-lt"/>
                </a:rPr>
                <a:t>Für Bezirksentscheid</a:t>
              </a:r>
              <a:endParaRPr lang="de-DE" sz="1200" dirty="0">
                <a:latin typeface="+mn-lt"/>
              </a:endParaRPr>
            </a:p>
          </p:txBody>
        </p:sp>
        <p:cxnSp>
          <p:nvCxnSpPr>
            <p:cNvPr id="10" name="Gerade Verbindung mit Pfeil 9"/>
            <p:cNvCxnSpPr>
              <a:stCxn id="9" idx="0"/>
            </p:cNvCxnSpPr>
            <p:nvPr/>
          </p:nvCxnSpPr>
          <p:spPr>
            <a:xfrm flipV="1">
              <a:off x="3112924" y="3183468"/>
              <a:ext cx="0" cy="4183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uppieren 23"/>
          <p:cNvGrpSpPr/>
          <p:nvPr/>
        </p:nvGrpSpPr>
        <p:grpSpPr>
          <a:xfrm>
            <a:off x="4715924" y="3158067"/>
            <a:ext cx="1620000" cy="720766"/>
            <a:chOff x="4715924" y="3158067"/>
            <a:chExt cx="1620000" cy="720766"/>
          </a:xfrm>
        </p:grpSpPr>
        <p:sp>
          <p:nvSpPr>
            <p:cNvPr id="13" name="Textfeld 12"/>
            <p:cNvSpPr txBox="1"/>
            <p:nvPr/>
          </p:nvSpPr>
          <p:spPr>
            <a:xfrm>
              <a:off x="4715924" y="3601834"/>
              <a:ext cx="1620000" cy="276999"/>
            </a:xfrm>
            <a:prstGeom prst="rect">
              <a:avLst/>
            </a:prstGeom>
            <a:solidFill>
              <a:schemeClr val="accent2">
                <a:lumMod val="40000"/>
                <a:lumOff val="60000"/>
              </a:schemeClr>
            </a:solidFill>
          </p:spPr>
          <p:txBody>
            <a:bodyPr wrap="square">
              <a:spAutoFit/>
            </a:bodyPr>
            <a:lstStyle/>
            <a:p>
              <a:pPr algn="ctr">
                <a:defRPr/>
              </a:pPr>
              <a:r>
                <a:rPr lang="de-DE" sz="1200" dirty="0" smtClean="0">
                  <a:latin typeface="+mn-lt"/>
                </a:rPr>
                <a:t>Für Verbandsentscheid</a:t>
              </a:r>
              <a:endParaRPr lang="de-DE" sz="1200" dirty="0">
                <a:latin typeface="+mn-lt"/>
              </a:endParaRPr>
            </a:p>
          </p:txBody>
        </p:sp>
        <p:cxnSp>
          <p:nvCxnSpPr>
            <p:cNvPr id="21" name="Gerade Verbindung mit Pfeil 20"/>
            <p:cNvCxnSpPr>
              <a:stCxn id="13" idx="0"/>
            </p:cNvCxnSpPr>
            <p:nvPr/>
          </p:nvCxnSpPr>
          <p:spPr>
            <a:xfrm flipV="1">
              <a:off x="5525924" y="3158067"/>
              <a:ext cx="0" cy="4437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6" name="Ellipse 25"/>
          <p:cNvSpPr/>
          <p:nvPr/>
        </p:nvSpPr>
        <p:spPr>
          <a:xfrm>
            <a:off x="1147163" y="3412276"/>
            <a:ext cx="910239" cy="2119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1054894" y="684000"/>
            <a:ext cx="7034213" cy="4000500"/>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Qualifizierte Teilnehmer aus </a:t>
            </a:r>
            <a:r>
              <a:rPr lang="de-DE" dirty="0" err="1" smtClean="0"/>
              <a:t>click</a:t>
            </a:r>
            <a:r>
              <a:rPr lang="de-DE" dirty="0" smtClean="0"/>
              <a:t>-TT downloaden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32</a:t>
            </a:fld>
            <a:endParaRPr lang="de-DE" dirty="0"/>
          </a:p>
        </p:txBody>
      </p:sp>
      <p:pic>
        <p:nvPicPr>
          <p:cNvPr id="61444" name="Picture 4"/>
          <p:cNvPicPr>
            <a:picLocks noChangeAspect="1" noChangeArrowheads="1"/>
          </p:cNvPicPr>
          <p:nvPr/>
        </p:nvPicPr>
        <p:blipFill>
          <a:blip r:embed="rId3" cstate="print"/>
          <a:srcRect/>
          <a:stretch>
            <a:fillRect/>
          </a:stretch>
        </p:blipFill>
        <p:spPr bwMode="auto">
          <a:xfrm>
            <a:off x="4981576" y="1209676"/>
            <a:ext cx="2413635" cy="1053465"/>
          </a:xfrm>
          <a:prstGeom prst="rect">
            <a:avLst/>
          </a:prstGeom>
          <a:noFill/>
          <a:ln w="9525">
            <a:noFill/>
            <a:miter lim="800000"/>
            <a:headEnd/>
            <a:tailEnd/>
          </a:ln>
        </p:spPr>
      </p:pic>
      <p:sp>
        <p:nvSpPr>
          <p:cNvPr id="9" name="Ellipse 8"/>
          <p:cNvSpPr/>
          <p:nvPr/>
        </p:nvSpPr>
        <p:spPr>
          <a:xfrm>
            <a:off x="1113294" y="2641808"/>
            <a:ext cx="2798306" cy="3045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Ellipse 10"/>
          <p:cNvSpPr/>
          <p:nvPr/>
        </p:nvSpPr>
        <p:spPr>
          <a:xfrm>
            <a:off x="5816600" y="1642742"/>
            <a:ext cx="1447800" cy="3045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Textfeld 11"/>
          <p:cNvSpPr txBox="1"/>
          <p:nvPr/>
        </p:nvSpPr>
        <p:spPr>
          <a:xfrm>
            <a:off x="4571248" y="2650866"/>
            <a:ext cx="1218475"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Linker </a:t>
            </a:r>
            <a:r>
              <a:rPr lang="de-DE" sz="1200" dirty="0">
                <a:latin typeface="+mn-lt"/>
              </a:rPr>
              <a:t>Mausklick</a:t>
            </a:r>
          </a:p>
        </p:txBody>
      </p:sp>
      <p:cxnSp>
        <p:nvCxnSpPr>
          <p:cNvPr id="13" name="Gerade Verbindung mit Pfeil 12"/>
          <p:cNvCxnSpPr>
            <a:stCxn id="12" idx="1"/>
            <a:endCxn id="9" idx="6"/>
          </p:cNvCxnSpPr>
          <p:nvPr/>
        </p:nvCxnSpPr>
        <p:spPr>
          <a:xfrm flipH="1">
            <a:off x="3911600" y="2789366"/>
            <a:ext cx="659648" cy="473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Interaktive Schaltfläche: Zurück oder Vorherige(r) 13">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44"/>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1054894" y="684000"/>
            <a:ext cx="7034213" cy="4000500"/>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Qualifizierte Teilnehmer aus </a:t>
            </a:r>
            <a:r>
              <a:rPr lang="de-DE" dirty="0" err="1" smtClean="0"/>
              <a:t>click</a:t>
            </a:r>
            <a:r>
              <a:rPr lang="de-DE" dirty="0" smtClean="0"/>
              <a:t>-TT downloaden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33</a:t>
            </a:fld>
            <a:endParaRPr lang="de-DE" dirty="0"/>
          </a:p>
        </p:txBody>
      </p:sp>
      <p:pic>
        <p:nvPicPr>
          <p:cNvPr id="61443" name="Picture 3"/>
          <p:cNvPicPr>
            <a:picLocks noChangeAspect="1" noChangeArrowheads="1"/>
          </p:cNvPicPr>
          <p:nvPr/>
        </p:nvPicPr>
        <p:blipFill>
          <a:blip r:embed="rId3" cstate="print"/>
          <a:srcRect/>
          <a:stretch>
            <a:fillRect/>
          </a:stretch>
        </p:blipFill>
        <p:spPr bwMode="auto">
          <a:xfrm>
            <a:off x="2208371" y="1254919"/>
            <a:ext cx="4727258" cy="2633663"/>
          </a:xfrm>
          <a:prstGeom prst="rect">
            <a:avLst/>
          </a:prstGeom>
          <a:noFill/>
          <a:ln w="9525">
            <a:noFill/>
            <a:miter lim="800000"/>
            <a:headEnd/>
            <a:tailEnd/>
          </a:ln>
        </p:spPr>
      </p:pic>
      <p:sp>
        <p:nvSpPr>
          <p:cNvPr id="9" name="Ellipse 8"/>
          <p:cNvSpPr/>
          <p:nvPr/>
        </p:nvSpPr>
        <p:spPr>
          <a:xfrm>
            <a:off x="5428336" y="3574122"/>
            <a:ext cx="862397" cy="2694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2769054" y="1473403"/>
            <a:ext cx="2253002" cy="220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Ellipse 10"/>
          <p:cNvSpPr>
            <a:spLocks noChangeAspect="1"/>
          </p:cNvSpPr>
          <p:nvPr/>
        </p:nvSpPr>
        <p:spPr>
          <a:xfrm>
            <a:off x="2336801" y="3098781"/>
            <a:ext cx="3208866" cy="2963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Qualifizierte Teilnehmer in TTT2020 importieren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34</a:t>
            </a:fld>
            <a:endParaRPr lang="de-DE" dirty="0"/>
          </a:p>
        </p:txBody>
      </p:sp>
      <p:pic>
        <p:nvPicPr>
          <p:cNvPr id="62466"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1214461" y="891781"/>
            <a:ext cx="1426845" cy="1926907"/>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809625" y="4661298"/>
            <a:ext cx="1893570" cy="1133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Qualifizierte Teilnehmer in TTT2020 importieren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35</a:t>
            </a:fld>
            <a:endParaRPr lang="de-DE" dirty="0"/>
          </a:p>
        </p:txBody>
      </p:sp>
      <p:pic>
        <p:nvPicPr>
          <p:cNvPr id="8194" name="Picture 2"/>
          <p:cNvPicPr>
            <a:picLocks noChangeAspect="1" noChangeArrowheads="1"/>
          </p:cNvPicPr>
          <p:nvPr/>
        </p:nvPicPr>
        <p:blipFill>
          <a:blip r:embed="rId2" cstate="print"/>
          <a:srcRect/>
          <a:stretch>
            <a:fillRect/>
          </a:stretch>
        </p:blipFill>
        <p:spPr bwMode="auto">
          <a:xfrm>
            <a:off x="811530" y="684000"/>
            <a:ext cx="7520940" cy="4080510"/>
          </a:xfrm>
          <a:prstGeom prst="rect">
            <a:avLst/>
          </a:prstGeom>
          <a:noFill/>
          <a:ln w="9525">
            <a:noFill/>
            <a:miter lim="800000"/>
            <a:headEnd/>
            <a:tailEnd/>
          </a:ln>
        </p:spPr>
      </p:pic>
      <p:pic>
        <p:nvPicPr>
          <p:cNvPr id="63491" name="Picture 3"/>
          <p:cNvPicPr>
            <a:picLocks noChangeAspect="1" noChangeArrowheads="1"/>
          </p:cNvPicPr>
          <p:nvPr/>
        </p:nvPicPr>
        <p:blipFill>
          <a:blip r:embed="rId3" cstate="print"/>
          <a:srcRect/>
          <a:stretch>
            <a:fillRect/>
          </a:stretch>
        </p:blipFill>
        <p:spPr bwMode="auto">
          <a:xfrm>
            <a:off x="966527" y="890059"/>
            <a:ext cx="1320165" cy="1680210"/>
          </a:xfrm>
          <a:prstGeom prst="rect">
            <a:avLst/>
          </a:prstGeom>
          <a:noFill/>
          <a:ln w="9525">
            <a:noFill/>
            <a:miter lim="800000"/>
            <a:headEnd/>
            <a:tailEnd/>
          </a:ln>
        </p:spPr>
      </p:pic>
      <p:pic>
        <p:nvPicPr>
          <p:cNvPr id="63492" name="Picture 4"/>
          <p:cNvPicPr>
            <a:picLocks noChangeAspect="1" noChangeArrowheads="1"/>
          </p:cNvPicPr>
          <p:nvPr/>
        </p:nvPicPr>
        <p:blipFill>
          <a:blip r:embed="rId4" cstate="print"/>
          <a:srcRect/>
          <a:stretch>
            <a:fillRect/>
          </a:stretch>
        </p:blipFill>
        <p:spPr bwMode="auto">
          <a:xfrm>
            <a:off x="826563" y="4630736"/>
            <a:ext cx="1726883" cy="1266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Qualifizierte Teilnehmer in TTT2020 importieren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36</a:t>
            </a:fld>
            <a:endParaRPr lang="de-DE" dirty="0"/>
          </a:p>
        </p:txBody>
      </p:sp>
      <p:pic>
        <p:nvPicPr>
          <p:cNvPr id="13" name="Picture 2"/>
          <p:cNvPicPr>
            <a:picLocks noChangeAspect="1" noChangeArrowheads="1"/>
          </p:cNvPicPr>
          <p:nvPr/>
        </p:nvPicPr>
        <p:blipFill>
          <a:blip r:embed="rId2" cstate="print"/>
          <a:srcRect/>
          <a:stretch>
            <a:fillRect/>
          </a:stretch>
        </p:blipFill>
        <p:spPr bwMode="auto">
          <a:xfrm>
            <a:off x="811530" y="684000"/>
            <a:ext cx="7520940" cy="4080510"/>
          </a:xfrm>
          <a:prstGeom prst="rect">
            <a:avLst/>
          </a:prstGeom>
          <a:noFill/>
          <a:ln w="9525">
            <a:noFill/>
            <a:miter lim="800000"/>
            <a:headEnd/>
            <a:tailEnd/>
          </a:ln>
        </p:spPr>
      </p:pic>
      <p:grpSp>
        <p:nvGrpSpPr>
          <p:cNvPr id="11" name="Gruppieren 10"/>
          <p:cNvGrpSpPr/>
          <p:nvPr/>
        </p:nvGrpSpPr>
        <p:grpSpPr>
          <a:xfrm>
            <a:off x="2158365" y="1081564"/>
            <a:ext cx="5053912" cy="3113406"/>
            <a:chOff x="2158365" y="1081564"/>
            <a:chExt cx="5053912" cy="3113406"/>
          </a:xfrm>
        </p:grpSpPr>
        <p:pic>
          <p:nvPicPr>
            <p:cNvPr id="64514" name="Picture 2"/>
            <p:cNvPicPr>
              <a:picLocks noChangeAspect="1" noChangeArrowheads="1"/>
            </p:cNvPicPr>
            <p:nvPr/>
          </p:nvPicPr>
          <p:blipFill>
            <a:blip r:embed="rId3" cstate="print"/>
            <a:srcRect/>
            <a:stretch>
              <a:fillRect/>
            </a:stretch>
          </p:blipFill>
          <p:spPr bwMode="auto">
            <a:xfrm>
              <a:off x="2158365" y="1081564"/>
              <a:ext cx="4827270" cy="2980373"/>
            </a:xfrm>
            <a:prstGeom prst="rect">
              <a:avLst/>
            </a:prstGeom>
            <a:noFill/>
            <a:ln w="9525">
              <a:noFill/>
              <a:miter lim="800000"/>
              <a:headEnd/>
              <a:tailEnd/>
            </a:ln>
          </p:spPr>
        </p:pic>
        <p:pic>
          <p:nvPicPr>
            <p:cNvPr id="64515" name="Picture 3"/>
            <p:cNvPicPr>
              <a:picLocks noChangeAspect="1" noChangeArrowheads="1"/>
            </p:cNvPicPr>
            <p:nvPr/>
          </p:nvPicPr>
          <p:blipFill>
            <a:blip r:embed="rId4" cstate="print"/>
            <a:srcRect/>
            <a:stretch>
              <a:fillRect/>
            </a:stretch>
          </p:blipFill>
          <p:spPr bwMode="auto">
            <a:xfrm>
              <a:off x="5612077" y="3761582"/>
              <a:ext cx="1600200" cy="433388"/>
            </a:xfrm>
            <a:prstGeom prst="rect">
              <a:avLst/>
            </a:prstGeom>
            <a:noFill/>
            <a:ln w="9525">
              <a:noFill/>
              <a:miter lim="800000"/>
              <a:headEnd/>
              <a:tailEnd/>
            </a:ln>
          </p:spPr>
        </p:pic>
      </p:grpSp>
      <p:sp>
        <p:nvSpPr>
          <p:cNvPr id="12" name="Ellipse 11"/>
          <p:cNvSpPr/>
          <p:nvPr/>
        </p:nvSpPr>
        <p:spPr>
          <a:xfrm>
            <a:off x="2769054" y="1312530"/>
            <a:ext cx="2253002" cy="220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Ellipse 13"/>
          <p:cNvSpPr>
            <a:spLocks noChangeAspect="1"/>
          </p:cNvSpPr>
          <p:nvPr/>
        </p:nvSpPr>
        <p:spPr>
          <a:xfrm>
            <a:off x="5342466" y="3505199"/>
            <a:ext cx="1981199" cy="8720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Qualifizierte Teilnehmer in TTT2020 importieren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37</a:t>
            </a:fld>
            <a:endParaRPr lang="de-DE" dirty="0"/>
          </a:p>
        </p:txBody>
      </p:sp>
      <p:pic>
        <p:nvPicPr>
          <p:cNvPr id="11" name="Picture 2"/>
          <p:cNvPicPr>
            <a:picLocks noChangeAspect="1" noChangeArrowheads="1"/>
          </p:cNvPicPr>
          <p:nvPr/>
        </p:nvPicPr>
        <p:blipFill>
          <a:blip r:embed="rId2" cstate="print"/>
          <a:srcRect/>
          <a:stretch>
            <a:fillRect/>
          </a:stretch>
        </p:blipFill>
        <p:spPr bwMode="auto">
          <a:xfrm>
            <a:off x="811530" y="684000"/>
            <a:ext cx="7520940" cy="4080510"/>
          </a:xfrm>
          <a:prstGeom prst="rect">
            <a:avLst/>
          </a:prstGeom>
          <a:noFill/>
          <a:ln w="9525">
            <a:noFill/>
            <a:miter lim="800000"/>
            <a:headEnd/>
            <a:tailEnd/>
          </a:ln>
        </p:spPr>
      </p:pic>
      <p:pic>
        <p:nvPicPr>
          <p:cNvPr id="65538" name="Picture 2"/>
          <p:cNvPicPr>
            <a:picLocks noChangeAspect="1" noChangeArrowheads="1"/>
          </p:cNvPicPr>
          <p:nvPr/>
        </p:nvPicPr>
        <p:blipFill>
          <a:blip r:embed="rId3" cstate="print"/>
          <a:srcRect/>
          <a:stretch>
            <a:fillRect/>
          </a:stretch>
        </p:blipFill>
        <p:spPr bwMode="auto">
          <a:xfrm>
            <a:off x="2158365" y="1081564"/>
            <a:ext cx="4827270" cy="2980373"/>
          </a:xfrm>
          <a:prstGeom prst="rect">
            <a:avLst/>
          </a:prstGeom>
          <a:noFill/>
          <a:ln w="9525">
            <a:noFill/>
            <a:miter lim="800000"/>
            <a:headEnd/>
            <a:tailEnd/>
          </a:ln>
        </p:spPr>
      </p:pic>
      <p:sp>
        <p:nvSpPr>
          <p:cNvPr id="8" name="Ellipse 7"/>
          <p:cNvSpPr/>
          <p:nvPr/>
        </p:nvSpPr>
        <p:spPr>
          <a:xfrm>
            <a:off x="5410654" y="3573130"/>
            <a:ext cx="1557413" cy="220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Ellipse 8"/>
          <p:cNvSpPr>
            <a:spLocks noChangeAspect="1"/>
          </p:cNvSpPr>
          <p:nvPr/>
        </p:nvSpPr>
        <p:spPr>
          <a:xfrm>
            <a:off x="3454401" y="2040442"/>
            <a:ext cx="2175932" cy="2963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Ellipse 9"/>
          <p:cNvSpPr/>
          <p:nvPr/>
        </p:nvSpPr>
        <p:spPr>
          <a:xfrm>
            <a:off x="5453737" y="3751929"/>
            <a:ext cx="862397" cy="2694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Qualifizierte Teilnehmer in TTT2020 importieren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38</a:t>
            </a:fld>
            <a:endParaRPr lang="de-DE" dirty="0"/>
          </a:p>
        </p:txBody>
      </p:sp>
      <p:pic>
        <p:nvPicPr>
          <p:cNvPr id="15" name="Picture 2"/>
          <p:cNvPicPr>
            <a:picLocks noChangeAspect="1" noChangeArrowheads="1"/>
          </p:cNvPicPr>
          <p:nvPr/>
        </p:nvPicPr>
        <p:blipFill>
          <a:blip r:embed="rId2" cstate="print"/>
          <a:srcRect/>
          <a:stretch>
            <a:fillRect/>
          </a:stretch>
        </p:blipFill>
        <p:spPr bwMode="auto">
          <a:xfrm>
            <a:off x="811530" y="684000"/>
            <a:ext cx="7520940" cy="4080510"/>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2865120" y="1960888"/>
            <a:ext cx="3413760" cy="1326833"/>
          </a:xfrm>
          <a:prstGeom prst="rect">
            <a:avLst/>
          </a:prstGeom>
          <a:noFill/>
          <a:ln w="9525">
            <a:noFill/>
            <a:miter lim="800000"/>
            <a:headEnd/>
            <a:tailEnd/>
          </a:ln>
        </p:spPr>
      </p:pic>
      <p:sp>
        <p:nvSpPr>
          <p:cNvPr id="9" name="Ellipse 8"/>
          <p:cNvSpPr>
            <a:spLocks noChangeAspect="1"/>
          </p:cNvSpPr>
          <p:nvPr/>
        </p:nvSpPr>
        <p:spPr>
          <a:xfrm>
            <a:off x="3618029" y="2945216"/>
            <a:ext cx="1107975" cy="2963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Interaktive Schaltfläche: Anpassen 11">
            <a:hlinkClick r:id="rId4" action="ppaction://hlinksldjump" highlightClick="1"/>
          </p:cNvPr>
          <p:cNvSpPr/>
          <p:nvPr/>
        </p:nvSpPr>
        <p:spPr>
          <a:xfrm>
            <a:off x="6480700" y="3515557"/>
            <a:ext cx="1819922" cy="51253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400" dirty="0" smtClean="0"/>
              <a:t>Weiter im Falles eines Kreisentscheids.</a:t>
            </a:r>
            <a:endParaRPr lang="de-DE" sz="1400" dirty="0"/>
          </a:p>
        </p:txBody>
      </p:sp>
      <p:sp>
        <p:nvSpPr>
          <p:cNvPr id="13" name="Interaktive Schaltfläche: Nächste(r) oder Weiter 12">
            <a:hlinkClick r:id="rId4" action="ppaction://hlinksldjump" highlightClick="1"/>
          </p:cNvPr>
          <p:cNvSpPr>
            <a:spLocks noChangeAspect="1"/>
          </p:cNvSpPr>
          <p:nvPr/>
        </p:nvSpPr>
        <p:spPr>
          <a:xfrm>
            <a:off x="72720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 Verbindung mit Pfeil 13"/>
          <p:cNvCxnSpPr/>
          <p:nvPr/>
        </p:nvCxnSpPr>
        <p:spPr>
          <a:xfrm>
            <a:off x="7362497" y="4028090"/>
            <a:ext cx="7882" cy="79591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Qualifizierte Teilnehmer in TTT2020 importiert</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39</a:t>
            </a:fld>
            <a:endParaRPr lang="de-DE" dirty="0"/>
          </a:p>
        </p:txBody>
      </p:sp>
      <p:pic>
        <p:nvPicPr>
          <p:cNvPr id="1026" name="Picture 2"/>
          <p:cNvPicPr>
            <a:picLocks noChangeAspect="1" noChangeArrowheads="1"/>
          </p:cNvPicPr>
          <p:nvPr/>
        </p:nvPicPr>
        <p:blipFill>
          <a:blip r:embed="rId2" cstate="print"/>
          <a:srcRect/>
          <a:stretch>
            <a:fillRect/>
          </a:stretch>
        </p:blipFill>
        <p:spPr bwMode="auto">
          <a:xfrm>
            <a:off x="4505325" y="3806598"/>
            <a:ext cx="560070" cy="106680"/>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811530" y="684000"/>
            <a:ext cx="7520940" cy="4080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205980"/>
            <a:ext cx="8229600" cy="435289"/>
          </a:xfrm>
        </p:spPr>
        <p:txBody>
          <a:bodyPr/>
          <a:lstStyle/>
          <a:p>
            <a:r>
              <a:rPr lang="de-DE" sz="2800" dirty="0" smtClean="0"/>
              <a:t>Turnierdaten aus </a:t>
            </a:r>
            <a:r>
              <a:rPr lang="de-DE" sz="2800" dirty="0" err="1" smtClean="0"/>
              <a:t>click</a:t>
            </a:r>
            <a:r>
              <a:rPr lang="de-DE" sz="2800" dirty="0" smtClean="0"/>
              <a:t>-TT downloaden</a:t>
            </a:r>
          </a:p>
        </p:txBody>
      </p:sp>
      <p:sp>
        <p:nvSpPr>
          <p:cNvPr id="4" name="Datumsplatzhalter 3"/>
          <p:cNvSpPr>
            <a:spLocks noGrp="1"/>
          </p:cNvSpPr>
          <p:nvPr>
            <p:ph type="dt" sz="half" idx="10"/>
          </p:nvPr>
        </p:nvSpPr>
        <p:spPr/>
        <p:txBody>
          <a:bodyPr/>
          <a:lstStyle/>
          <a:p>
            <a:pPr>
              <a:defRPr/>
            </a:pPr>
            <a:r>
              <a:rPr lang="de-DE" smtClean="0"/>
              <a:t>02.05.2024</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086E6DC5-2A21-4FC0-BAAB-DF274D8E2C78}" type="slidenum">
              <a:rPr lang="de-DE" smtClean="0"/>
              <a:pPr>
                <a:defRPr/>
              </a:pPr>
              <a:t>4</a:t>
            </a:fld>
            <a:endParaRPr lang="de-DE" dirty="0"/>
          </a:p>
        </p:txBody>
      </p:sp>
      <p:sp>
        <p:nvSpPr>
          <p:cNvPr id="8" name="Inhaltsplatzhalter 7"/>
          <p:cNvSpPr>
            <a:spLocks noGrp="1"/>
          </p:cNvSpPr>
          <p:nvPr>
            <p:ph idx="1"/>
          </p:nvPr>
        </p:nvSpPr>
        <p:spPr>
          <a:xfrm>
            <a:off x="457200" y="881743"/>
            <a:ext cx="8229600" cy="3503990"/>
          </a:xfrm>
        </p:spPr>
        <p:txBody>
          <a:bodyPr/>
          <a:lstStyle/>
          <a:p>
            <a:r>
              <a:rPr lang="de-DE" sz="2200" dirty="0" smtClean="0"/>
              <a:t>Voraussetzungen: Die </a:t>
            </a:r>
            <a:r>
              <a:rPr lang="de-DE" sz="2200" dirty="0" err="1" smtClean="0"/>
              <a:t>Regiebox</a:t>
            </a:r>
            <a:r>
              <a:rPr lang="de-DE" sz="2200" dirty="0" smtClean="0"/>
              <a:t> wurde laut Handlungsanleitung bestellt und versendet.</a:t>
            </a:r>
          </a:p>
          <a:p>
            <a:r>
              <a:rPr lang="de-DE" sz="2200" dirty="0" smtClean="0"/>
              <a:t>Ortsentscheid: Handlungsanleitung für Vereine</a:t>
            </a:r>
            <a:br>
              <a:rPr lang="de-DE" sz="2200" dirty="0" smtClean="0"/>
            </a:br>
            <a:r>
              <a:rPr lang="de-DE" sz="2200" dirty="0" smtClean="0"/>
              <a:t>(</a:t>
            </a:r>
            <a:r>
              <a:rPr lang="de-DE" sz="2200" dirty="0" smtClean="0">
                <a:hlinkClick r:id="rId3"/>
              </a:rPr>
              <a:t>mini-Meisterschaften – Vereine</a:t>
            </a:r>
            <a:r>
              <a:rPr lang="de-DE" sz="2200" dirty="0" smtClean="0"/>
              <a:t>)</a:t>
            </a:r>
          </a:p>
          <a:p>
            <a:r>
              <a:rPr lang="de-DE" sz="2200" dirty="0" smtClean="0"/>
              <a:t>Bezirks- oder Verbandsentscheid: Handlungsanleitung für Fachwarte (</a:t>
            </a:r>
            <a:r>
              <a:rPr lang="de-DE" sz="2200" dirty="0" smtClean="0">
                <a:hlinkClick r:id="rId4"/>
              </a:rPr>
              <a:t>mini-Meisterschaften – Fachwarte</a:t>
            </a:r>
            <a:r>
              <a:rPr lang="de-DE" sz="2200" dirty="0" smtClean="0"/>
              <a:t>)</a:t>
            </a:r>
          </a:p>
          <a:p>
            <a:endParaRPr lang="de-DE" dirty="0"/>
          </a:p>
        </p:txBody>
      </p:sp>
      <p:sp>
        <p:nvSpPr>
          <p:cNvPr id="9" name="Interaktive Schaltfläche: Anpassen 8">
            <a:hlinkClick r:id="rId5" action="ppaction://hlinksldjump" highlightClick="1"/>
          </p:cNvPr>
          <p:cNvSpPr/>
          <p:nvPr/>
        </p:nvSpPr>
        <p:spPr>
          <a:xfrm>
            <a:off x="854636" y="3572933"/>
            <a:ext cx="2981263"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Weiter mit Ortsentscheid</a:t>
            </a:r>
            <a:endParaRPr lang="de-DE" sz="1400" dirty="0"/>
          </a:p>
        </p:txBody>
      </p:sp>
      <p:sp>
        <p:nvSpPr>
          <p:cNvPr id="10" name="Interaktive Schaltfläche: Anpassen 9">
            <a:hlinkClick r:id="rId6" action="ppaction://hlinksldjump" highlightClick="1"/>
          </p:cNvPr>
          <p:cNvSpPr/>
          <p:nvPr/>
        </p:nvSpPr>
        <p:spPr>
          <a:xfrm>
            <a:off x="4190502" y="3572933"/>
            <a:ext cx="3531098"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Weiter mit Bezirks- oder Verbandsentscheid</a:t>
            </a:r>
            <a:endParaRPr lang="de-D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Anwesenheit der qualifizierten Teilnehmer überprüfen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40</a:t>
            </a:fld>
            <a:endParaRPr lang="de-DE" dirty="0"/>
          </a:p>
        </p:txBody>
      </p:sp>
      <p:pic>
        <p:nvPicPr>
          <p:cNvPr id="1026" name="Picture 2"/>
          <p:cNvPicPr>
            <a:picLocks noChangeAspect="1" noChangeArrowheads="1"/>
          </p:cNvPicPr>
          <p:nvPr/>
        </p:nvPicPr>
        <p:blipFill>
          <a:blip r:embed="rId2" cstate="print"/>
          <a:srcRect/>
          <a:stretch>
            <a:fillRect/>
          </a:stretch>
        </p:blipFill>
        <p:spPr bwMode="auto">
          <a:xfrm>
            <a:off x="811530" y="684000"/>
            <a:ext cx="7520940" cy="4080510"/>
          </a:xfrm>
          <a:prstGeom prst="rect">
            <a:avLst/>
          </a:prstGeom>
          <a:noFill/>
          <a:ln w="9525">
            <a:noFill/>
            <a:miter lim="800000"/>
            <a:headEnd/>
            <a:tailEnd/>
          </a:ln>
        </p:spPr>
      </p:pic>
      <p:sp>
        <p:nvSpPr>
          <p:cNvPr id="7" name="Ellipse 6"/>
          <p:cNvSpPr/>
          <p:nvPr/>
        </p:nvSpPr>
        <p:spPr>
          <a:xfrm>
            <a:off x="5229768" y="2869614"/>
            <a:ext cx="519112" cy="1963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Interaktive Schaltfläche: Anpassen 7">
            <a:hlinkClick r:id="rId3" action="ppaction://hlinksldjump" highlightClick="1"/>
          </p:cNvPr>
          <p:cNvSpPr/>
          <p:nvPr/>
        </p:nvSpPr>
        <p:spPr>
          <a:xfrm>
            <a:off x="6429187" y="3886198"/>
            <a:ext cx="1909483" cy="64346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Weiter mit Auslosung für Bezirks- oder Verbandsentscheid</a:t>
            </a:r>
            <a:endParaRPr lang="de-DE" sz="1400" dirty="0"/>
          </a:p>
        </p:txBody>
      </p:sp>
      <p:sp>
        <p:nvSpPr>
          <p:cNvPr id="9" name="Interaktive Schaltfläche: Nächste(r) oder Weiter 8">
            <a:hlinkClick r:id="rId3" action="ppaction://hlinksldjump" highlightClick="1"/>
          </p:cNvPr>
          <p:cNvSpPr>
            <a:spLocks noChangeAspect="1"/>
          </p:cNvSpPr>
          <p:nvPr/>
        </p:nvSpPr>
        <p:spPr>
          <a:xfrm>
            <a:off x="72720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mit Pfeil 9"/>
          <p:cNvCxnSpPr>
            <a:stCxn id="8" idx="1"/>
            <a:endCxn id="9" idx="3"/>
          </p:cNvCxnSpPr>
          <p:nvPr/>
        </p:nvCxnSpPr>
        <p:spPr>
          <a:xfrm flipH="1">
            <a:off x="7380000" y="4529665"/>
            <a:ext cx="3929" cy="29433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4" cstate="print"/>
          <a:srcRect/>
          <a:stretch>
            <a:fillRect/>
          </a:stretch>
        </p:blipFill>
        <p:spPr bwMode="auto">
          <a:xfrm>
            <a:off x="4510087" y="3800476"/>
            <a:ext cx="560070" cy="120015"/>
          </a:xfrm>
          <a:prstGeom prst="rect">
            <a:avLst/>
          </a:prstGeom>
          <a:noFill/>
          <a:ln w="9525">
            <a:noFill/>
            <a:miter lim="800000"/>
            <a:headEnd/>
            <a:tailEnd/>
          </a:ln>
        </p:spPr>
      </p:pic>
      <p:sp>
        <p:nvSpPr>
          <p:cNvPr id="12" name="Interaktive Schaltfläche: Zurück oder Vorherige(r) 11">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Auslosung (Ortsentscheid) durchführen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41</a:t>
            </a:fld>
            <a:endParaRPr lang="de-DE" dirty="0"/>
          </a:p>
        </p:txBody>
      </p:sp>
      <p:pic>
        <p:nvPicPr>
          <p:cNvPr id="30724" name="Picture 4"/>
          <p:cNvPicPr>
            <a:picLocks noChangeAspect="1" noChangeArrowheads="1"/>
          </p:cNvPicPr>
          <p:nvPr/>
        </p:nvPicPr>
        <p:blipFill>
          <a:blip r:embed="rId4" cstate="print"/>
          <a:srcRect/>
          <a:stretch>
            <a:fillRect/>
          </a:stretch>
        </p:blipFill>
        <p:spPr bwMode="auto">
          <a:xfrm>
            <a:off x="4528345" y="1192215"/>
            <a:ext cx="1880235" cy="653415"/>
          </a:xfrm>
          <a:prstGeom prst="rect">
            <a:avLst/>
          </a:prstGeom>
          <a:noFill/>
          <a:ln w="9525">
            <a:noFill/>
            <a:miter lim="800000"/>
            <a:headEnd/>
            <a:tailEnd/>
          </a:ln>
        </p:spPr>
      </p:pic>
      <p:sp>
        <p:nvSpPr>
          <p:cNvPr id="14" name="Interaktive Schaltfläche: Zurück oder Vorherige(r) 13">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Auszulosende Spieler</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42</a:t>
            </a:fld>
            <a:endParaRPr lang="de-DE" dirty="0"/>
          </a:p>
        </p:txBody>
      </p:sp>
      <p:pic>
        <p:nvPicPr>
          <p:cNvPr id="2054" name="Picture 6"/>
          <p:cNvPicPr>
            <a:picLocks noChangeAspect="1" noChangeArrowheads="1"/>
          </p:cNvPicPr>
          <p:nvPr/>
        </p:nvPicPr>
        <p:blipFill>
          <a:blip r:embed="rId3" cstate="print"/>
          <a:srcRect/>
          <a:stretch>
            <a:fillRect/>
          </a:stretch>
        </p:blipFill>
        <p:spPr bwMode="auto">
          <a:xfrm>
            <a:off x="774859" y="670665"/>
            <a:ext cx="7580947" cy="4113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Auslosung starten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43</a:t>
            </a:fld>
            <a:endParaRPr lang="de-DE" dirty="0"/>
          </a:p>
        </p:txBody>
      </p:sp>
      <p:pic>
        <p:nvPicPr>
          <p:cNvPr id="12" name="Picture 6"/>
          <p:cNvPicPr>
            <a:picLocks noChangeAspect="1" noChangeArrowheads="1"/>
          </p:cNvPicPr>
          <p:nvPr/>
        </p:nvPicPr>
        <p:blipFill>
          <a:blip r:embed="rId3" cstate="print"/>
          <a:srcRect/>
          <a:stretch>
            <a:fillRect/>
          </a:stretch>
        </p:blipFill>
        <p:spPr bwMode="auto">
          <a:xfrm>
            <a:off x="774859" y="670665"/>
            <a:ext cx="7580947" cy="4113847"/>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1817491" y="898243"/>
            <a:ext cx="1720215" cy="1620203"/>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804640" y="4661128"/>
            <a:ext cx="1533525" cy="1133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Auslosung starten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44</a:t>
            </a:fld>
            <a:endParaRPr lang="de-DE" dirty="0"/>
          </a:p>
        </p:txBody>
      </p:sp>
      <p:pic>
        <p:nvPicPr>
          <p:cNvPr id="15" name="Picture 6"/>
          <p:cNvPicPr>
            <a:picLocks noChangeAspect="1" noChangeArrowheads="1"/>
          </p:cNvPicPr>
          <p:nvPr/>
        </p:nvPicPr>
        <p:blipFill>
          <a:blip r:embed="rId3" cstate="print"/>
          <a:srcRect/>
          <a:stretch>
            <a:fillRect/>
          </a:stretch>
        </p:blipFill>
        <p:spPr bwMode="auto">
          <a:xfrm>
            <a:off x="774859" y="670665"/>
            <a:ext cx="7580947" cy="4113847"/>
          </a:xfrm>
          <a:prstGeom prst="rect">
            <a:avLst/>
          </a:prstGeom>
          <a:noFill/>
          <a:ln w="9525">
            <a:noFill/>
            <a:miter lim="800000"/>
            <a:headEnd/>
            <a:tailEnd/>
          </a:ln>
        </p:spPr>
      </p:pic>
      <p:pic>
        <p:nvPicPr>
          <p:cNvPr id="32770" name="Picture 2"/>
          <p:cNvPicPr>
            <a:picLocks noChangeAspect="1" noChangeArrowheads="1"/>
          </p:cNvPicPr>
          <p:nvPr/>
        </p:nvPicPr>
        <p:blipFill>
          <a:blip r:embed="rId4" cstate="print"/>
          <a:srcRect/>
          <a:stretch>
            <a:fillRect/>
          </a:stretch>
        </p:blipFill>
        <p:spPr bwMode="auto">
          <a:xfrm>
            <a:off x="3218498" y="2081689"/>
            <a:ext cx="2707005" cy="980122"/>
          </a:xfrm>
          <a:prstGeom prst="rect">
            <a:avLst/>
          </a:prstGeom>
          <a:noFill/>
          <a:ln w="9525">
            <a:noFill/>
            <a:miter lim="800000"/>
            <a:headEnd/>
            <a:tailEnd/>
          </a:ln>
        </p:spPr>
      </p:pic>
      <p:sp>
        <p:nvSpPr>
          <p:cNvPr id="11" name="Ellipse 10"/>
          <p:cNvSpPr/>
          <p:nvPr/>
        </p:nvSpPr>
        <p:spPr>
          <a:xfrm>
            <a:off x="4580466" y="2777067"/>
            <a:ext cx="762001" cy="2709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Textfeld 11"/>
          <p:cNvSpPr txBox="1"/>
          <p:nvPr/>
        </p:nvSpPr>
        <p:spPr>
          <a:xfrm>
            <a:off x="2929467" y="3356315"/>
            <a:ext cx="3285067" cy="461665"/>
          </a:xfrm>
          <a:prstGeom prst="rect">
            <a:avLst/>
          </a:prstGeom>
          <a:solidFill>
            <a:schemeClr val="accent2">
              <a:lumMod val="40000"/>
              <a:lumOff val="60000"/>
            </a:schemeClr>
          </a:solidFill>
        </p:spPr>
        <p:txBody>
          <a:bodyPr wrap="square">
            <a:spAutoFit/>
          </a:bodyPr>
          <a:lstStyle/>
          <a:p>
            <a:r>
              <a:rPr lang="de-DE" sz="1200" dirty="0" smtClean="0">
                <a:latin typeface="+mn-lt"/>
              </a:rPr>
              <a:t>Beim Ortsentscheid wird keine Setzliste erzeugt, da die Spielstärke der Teilnehmer unbekannt ist.</a:t>
            </a:r>
          </a:p>
        </p:txBody>
      </p:sp>
      <p:cxnSp>
        <p:nvCxnSpPr>
          <p:cNvPr id="13" name="Gerade Verbindung mit Pfeil 12"/>
          <p:cNvCxnSpPr>
            <a:endCxn id="11" idx="4"/>
          </p:cNvCxnSpPr>
          <p:nvPr/>
        </p:nvCxnSpPr>
        <p:spPr>
          <a:xfrm flipV="1">
            <a:off x="4953000" y="3048001"/>
            <a:ext cx="0" cy="30479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Auslosung übernehmen (speichern)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45</a:t>
            </a:fld>
            <a:endParaRPr lang="de-DE" dirty="0"/>
          </a:p>
        </p:txBody>
      </p:sp>
      <p:pic>
        <p:nvPicPr>
          <p:cNvPr id="4098" name="Picture 2"/>
          <p:cNvPicPr>
            <a:picLocks noChangeAspect="1" noChangeArrowheads="1"/>
          </p:cNvPicPr>
          <p:nvPr/>
        </p:nvPicPr>
        <p:blipFill>
          <a:blip r:embed="rId3" cstate="print"/>
          <a:srcRect/>
          <a:stretch>
            <a:fillRect/>
          </a:stretch>
        </p:blipFill>
        <p:spPr bwMode="auto">
          <a:xfrm>
            <a:off x="774859" y="670665"/>
            <a:ext cx="7580947" cy="411384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1816809" y="903006"/>
            <a:ext cx="1726883" cy="1633538"/>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795337" y="4645476"/>
            <a:ext cx="1626870" cy="126682"/>
          </a:xfrm>
          <a:prstGeom prst="rect">
            <a:avLst/>
          </a:prstGeom>
          <a:noFill/>
          <a:ln w="9525">
            <a:noFill/>
            <a:miter lim="800000"/>
            <a:headEnd/>
            <a:tailEnd/>
          </a:ln>
        </p:spPr>
      </p:pic>
      <p:sp>
        <p:nvSpPr>
          <p:cNvPr id="10" name="Interaktive Schaltfläche: Anpassen 9">
            <a:hlinkClick r:id="rId6" action="ppaction://hlinksldjump" highlightClick="1"/>
          </p:cNvPr>
          <p:cNvSpPr/>
          <p:nvPr/>
        </p:nvSpPr>
        <p:spPr>
          <a:xfrm>
            <a:off x="6366937" y="4114801"/>
            <a:ext cx="2023533" cy="34713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Weiter mit Spielbetrieb</a:t>
            </a:r>
            <a:endParaRPr lang="de-DE" sz="1400" dirty="0"/>
          </a:p>
        </p:txBody>
      </p:sp>
      <p:sp>
        <p:nvSpPr>
          <p:cNvPr id="11" name="Interaktive Schaltfläche: Nächste(r) oder Weiter 10">
            <a:hlinkClick r:id="rId6" action="ppaction://hlinksldjump" highlightClick="1"/>
          </p:cNvPr>
          <p:cNvSpPr>
            <a:spLocks noChangeAspect="1"/>
          </p:cNvSpPr>
          <p:nvPr/>
        </p:nvSpPr>
        <p:spPr>
          <a:xfrm>
            <a:off x="72720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mit Pfeil 11"/>
          <p:cNvCxnSpPr>
            <a:stCxn id="10" idx="1"/>
            <a:endCxn id="11" idx="3"/>
          </p:cNvCxnSpPr>
          <p:nvPr/>
        </p:nvCxnSpPr>
        <p:spPr>
          <a:xfrm>
            <a:off x="7378704" y="4461934"/>
            <a:ext cx="1296" cy="3620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7" name="Titel 6"/>
          <p:cNvSpPr>
            <a:spLocks noGrp="1"/>
          </p:cNvSpPr>
          <p:nvPr>
            <p:ph type="title"/>
          </p:nvPr>
        </p:nvSpPr>
        <p:spPr/>
        <p:txBody>
          <a:bodyPr/>
          <a:lstStyle/>
          <a:p>
            <a:r>
              <a:rPr lang="de-DE" sz="2600" dirty="0" smtClean="0"/>
              <a:t>Auslosung (Bezirks- oder Verbandsentscheid) durchführen</a:t>
            </a:r>
            <a:endParaRPr lang="de-DE" sz="26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46</a:t>
            </a:fld>
            <a:endParaRPr lang="de-DE" dirty="0"/>
          </a:p>
        </p:txBody>
      </p:sp>
      <p:pic>
        <p:nvPicPr>
          <p:cNvPr id="30724" name="Picture 4"/>
          <p:cNvPicPr>
            <a:picLocks noChangeAspect="1" noChangeArrowheads="1"/>
          </p:cNvPicPr>
          <p:nvPr/>
        </p:nvPicPr>
        <p:blipFill>
          <a:blip r:embed="rId4" cstate="print"/>
          <a:srcRect/>
          <a:stretch>
            <a:fillRect/>
          </a:stretch>
        </p:blipFill>
        <p:spPr bwMode="auto">
          <a:xfrm>
            <a:off x="4528345" y="1192215"/>
            <a:ext cx="1880235" cy="653415"/>
          </a:xfrm>
          <a:prstGeom prst="rect">
            <a:avLst/>
          </a:prstGeom>
          <a:noFill/>
          <a:ln w="9525">
            <a:noFill/>
            <a:miter lim="800000"/>
            <a:headEnd/>
            <a:tailEnd/>
          </a:ln>
        </p:spPr>
      </p:pic>
      <p:sp>
        <p:nvSpPr>
          <p:cNvPr id="15" name="Interaktive Schaltfläche: Zurück oder Vorherige(r) 14">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Auszulosende Spieler</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47</a:t>
            </a:fld>
            <a:endParaRPr lang="de-DE" dirty="0"/>
          </a:p>
        </p:txBody>
      </p:sp>
      <p:sp>
        <p:nvSpPr>
          <p:cNvPr id="15" name="Textfeld 14"/>
          <p:cNvSpPr txBox="1"/>
          <p:nvPr/>
        </p:nvSpPr>
        <p:spPr>
          <a:xfrm>
            <a:off x="2124635" y="2954942"/>
            <a:ext cx="1897535" cy="600164"/>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100" dirty="0" smtClean="0">
                <a:latin typeface="+mn-lt"/>
              </a:rPr>
              <a:t>Platzierung im vorhergehenden Entscheid (Orts- bzw. Bezirksentscheid)</a:t>
            </a:r>
          </a:p>
        </p:txBody>
      </p:sp>
      <p:cxnSp>
        <p:nvCxnSpPr>
          <p:cNvPr id="16" name="Gewinkelte Verbindung 15"/>
          <p:cNvCxnSpPr/>
          <p:nvPr/>
        </p:nvCxnSpPr>
        <p:spPr>
          <a:xfrm rot="5400000" flipH="1" flipV="1">
            <a:off x="3037300" y="2047695"/>
            <a:ext cx="1592233" cy="222115"/>
          </a:xfrm>
          <a:prstGeom prst="bentConnector3">
            <a:avLst>
              <a:gd name="adj1" fmla="val 99994"/>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cstate="print"/>
          <a:srcRect/>
          <a:stretch>
            <a:fillRect/>
          </a:stretch>
        </p:blipFill>
        <p:spPr bwMode="auto">
          <a:xfrm>
            <a:off x="3912734" y="1294379"/>
            <a:ext cx="206693" cy="140018"/>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7740083" y="1300843"/>
            <a:ext cx="206693" cy="1400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Setzliste erstellen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48</a:t>
            </a:fld>
            <a:endParaRPr lang="de-DE" dirty="0"/>
          </a:p>
        </p:txBody>
      </p:sp>
      <p:pic>
        <p:nvPicPr>
          <p:cNvPr id="1026" name="Picture 2" hidden="1"/>
          <p:cNvPicPr>
            <a:picLocks noChangeAspect="1" noChangeArrowheads="1"/>
          </p:cNvPicPr>
          <p:nvPr/>
        </p:nvPicPr>
        <p:blipFill>
          <a:blip r:embed="rId4" cstate="print"/>
          <a:srcRect/>
          <a:stretch>
            <a:fillRect/>
          </a:stretch>
        </p:blipFill>
        <p:spPr bwMode="auto">
          <a:xfrm>
            <a:off x="3218498" y="2081689"/>
            <a:ext cx="2707005" cy="980122"/>
          </a:xfrm>
          <a:prstGeom prst="rect">
            <a:avLst/>
          </a:prstGeom>
          <a:noFill/>
          <a:ln w="9525">
            <a:noFill/>
            <a:miter lim="800000"/>
            <a:headEnd/>
            <a:tailEnd/>
          </a:ln>
        </p:spPr>
      </p:pic>
      <p:sp>
        <p:nvSpPr>
          <p:cNvPr id="10" name="Textfeld 9"/>
          <p:cNvSpPr txBox="1"/>
          <p:nvPr/>
        </p:nvSpPr>
        <p:spPr>
          <a:xfrm>
            <a:off x="2124635" y="2954942"/>
            <a:ext cx="1897535" cy="600164"/>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100" dirty="0" smtClean="0">
                <a:latin typeface="+mn-lt"/>
              </a:rPr>
              <a:t>Platzierung im vorhergehenden Entscheid (Orts- bzw. Bezirksentscheid)</a:t>
            </a:r>
          </a:p>
        </p:txBody>
      </p:sp>
      <p:cxnSp>
        <p:nvCxnSpPr>
          <p:cNvPr id="12" name="Gewinkelte Verbindung 11"/>
          <p:cNvCxnSpPr/>
          <p:nvPr/>
        </p:nvCxnSpPr>
        <p:spPr>
          <a:xfrm rot="5400000" flipH="1" flipV="1">
            <a:off x="3037300" y="2047695"/>
            <a:ext cx="1592233" cy="222115"/>
          </a:xfrm>
          <a:prstGeom prst="bentConnector3">
            <a:avLst>
              <a:gd name="adj1" fmla="val 99994"/>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8"/>
          <p:cNvPicPr>
            <a:picLocks noChangeAspect="1" noChangeArrowheads="1"/>
          </p:cNvPicPr>
          <p:nvPr/>
        </p:nvPicPr>
        <p:blipFill>
          <a:blip r:embed="rId5" cstate="print"/>
          <a:srcRect/>
          <a:stretch>
            <a:fillRect/>
          </a:stretch>
        </p:blipFill>
        <p:spPr bwMode="auto">
          <a:xfrm>
            <a:off x="804182" y="4656704"/>
            <a:ext cx="2080260" cy="120015"/>
          </a:xfrm>
          <a:prstGeom prst="rect">
            <a:avLst/>
          </a:prstGeom>
          <a:noFill/>
          <a:ln w="9525">
            <a:noFill/>
            <a:miter lim="800000"/>
            <a:headEnd/>
            <a:tailEnd/>
          </a:ln>
        </p:spPr>
      </p:pic>
      <p:pic>
        <p:nvPicPr>
          <p:cNvPr id="13" name="Picture 2"/>
          <p:cNvPicPr>
            <a:picLocks noChangeAspect="1" noChangeArrowheads="1"/>
          </p:cNvPicPr>
          <p:nvPr/>
        </p:nvPicPr>
        <p:blipFill>
          <a:blip r:embed="rId6" cstate="print"/>
          <a:srcRect/>
          <a:stretch>
            <a:fillRect/>
          </a:stretch>
        </p:blipFill>
        <p:spPr bwMode="auto">
          <a:xfrm>
            <a:off x="1819272" y="897213"/>
            <a:ext cx="1726883" cy="1633538"/>
          </a:xfrm>
          <a:prstGeom prst="rect">
            <a:avLst/>
          </a:prstGeom>
          <a:noFill/>
          <a:ln w="9525">
            <a:noFill/>
            <a:miter lim="800000"/>
            <a:headEnd/>
            <a:tailEnd/>
          </a:ln>
        </p:spPr>
      </p:pic>
      <p:pic>
        <p:nvPicPr>
          <p:cNvPr id="14" name="Picture 2"/>
          <p:cNvPicPr>
            <a:picLocks noChangeAspect="1" noChangeArrowheads="1"/>
          </p:cNvPicPr>
          <p:nvPr/>
        </p:nvPicPr>
        <p:blipFill>
          <a:blip r:embed="rId7" cstate="print"/>
          <a:srcRect/>
          <a:stretch>
            <a:fillRect/>
          </a:stretch>
        </p:blipFill>
        <p:spPr bwMode="auto">
          <a:xfrm>
            <a:off x="3912734" y="1294379"/>
            <a:ext cx="206693" cy="140018"/>
          </a:xfrm>
          <a:prstGeom prst="rect">
            <a:avLst/>
          </a:prstGeom>
          <a:noFill/>
          <a:ln w="9525">
            <a:noFill/>
            <a:miter lim="800000"/>
            <a:headEnd/>
            <a:tailEnd/>
          </a:ln>
        </p:spPr>
      </p:pic>
      <p:pic>
        <p:nvPicPr>
          <p:cNvPr id="15" name="Picture 2"/>
          <p:cNvPicPr>
            <a:picLocks noChangeAspect="1" noChangeArrowheads="1"/>
          </p:cNvPicPr>
          <p:nvPr/>
        </p:nvPicPr>
        <p:blipFill>
          <a:blip r:embed="rId7" cstate="print"/>
          <a:srcRect/>
          <a:stretch>
            <a:fillRect/>
          </a:stretch>
        </p:blipFill>
        <p:spPr bwMode="auto">
          <a:xfrm>
            <a:off x="7740083" y="1300843"/>
            <a:ext cx="206693" cy="1400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Setzliste erstellen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49</a:t>
            </a:fld>
            <a:endParaRPr lang="de-DE" dirty="0"/>
          </a:p>
        </p:txBody>
      </p:sp>
      <p:sp>
        <p:nvSpPr>
          <p:cNvPr id="12" name="Inhaltsplatzhalter 11"/>
          <p:cNvSpPr txBox="1">
            <a:spLocks/>
          </p:cNvSpPr>
          <p:nvPr/>
        </p:nvSpPr>
        <p:spPr bwMode="auto">
          <a:xfrm>
            <a:off x="2742738" y="4003222"/>
            <a:ext cx="3658525" cy="441779"/>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Die Erstplatzierten aus dem vorhergehenden Entscheid (Orts- bzw. Bezirksentscheid) werden gesetzt. </a:t>
            </a:r>
          </a:p>
        </p:txBody>
      </p:sp>
      <p:pic>
        <p:nvPicPr>
          <p:cNvPr id="2052" name="Picture 4"/>
          <p:cNvPicPr>
            <a:picLocks noChangeAspect="1" noChangeArrowheads="1"/>
          </p:cNvPicPr>
          <p:nvPr/>
        </p:nvPicPr>
        <p:blipFill>
          <a:blip r:embed="rId4" cstate="print"/>
          <a:srcRect/>
          <a:stretch>
            <a:fillRect/>
          </a:stretch>
        </p:blipFill>
        <p:spPr bwMode="auto">
          <a:xfrm>
            <a:off x="2631758" y="1141571"/>
            <a:ext cx="3880485" cy="2860358"/>
          </a:xfrm>
          <a:prstGeom prst="rect">
            <a:avLst/>
          </a:prstGeom>
          <a:noFill/>
          <a:ln w="9525">
            <a:noFill/>
            <a:miter lim="800000"/>
            <a:headEnd/>
            <a:tailEnd/>
          </a:ln>
        </p:spPr>
      </p:pic>
      <p:pic>
        <p:nvPicPr>
          <p:cNvPr id="16388" name="Picture 4"/>
          <p:cNvPicPr>
            <a:picLocks noChangeAspect="1" noChangeArrowheads="1"/>
          </p:cNvPicPr>
          <p:nvPr/>
        </p:nvPicPr>
        <p:blipFill>
          <a:blip r:embed="rId5" cstate="print"/>
          <a:srcRect/>
          <a:stretch>
            <a:fillRect/>
          </a:stretch>
        </p:blipFill>
        <p:spPr bwMode="auto">
          <a:xfrm>
            <a:off x="6012312" y="2174421"/>
            <a:ext cx="373380" cy="106680"/>
          </a:xfrm>
          <a:prstGeom prst="rect">
            <a:avLst/>
          </a:prstGeom>
          <a:noFill/>
          <a:ln w="9525">
            <a:noFill/>
            <a:miter lim="800000"/>
            <a:headEnd/>
            <a:tailEnd/>
          </a:ln>
        </p:spPr>
      </p:pic>
      <p:sp>
        <p:nvSpPr>
          <p:cNvPr id="13" name="Ellipse 12"/>
          <p:cNvSpPr/>
          <p:nvPr/>
        </p:nvSpPr>
        <p:spPr>
          <a:xfrm>
            <a:off x="2658533" y="3669166"/>
            <a:ext cx="812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Ellipse 13"/>
          <p:cNvSpPr/>
          <p:nvPr/>
        </p:nvSpPr>
        <p:spPr>
          <a:xfrm>
            <a:off x="4013200" y="1776614"/>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1" name="Picture 2"/>
          <p:cNvPicPr>
            <a:picLocks noChangeAspect="1" noChangeArrowheads="1"/>
          </p:cNvPicPr>
          <p:nvPr/>
        </p:nvPicPr>
        <p:blipFill>
          <a:blip r:embed="rId6" cstate="print"/>
          <a:srcRect/>
          <a:stretch>
            <a:fillRect/>
          </a:stretch>
        </p:blipFill>
        <p:spPr bwMode="auto">
          <a:xfrm>
            <a:off x="7740083" y="1300843"/>
            <a:ext cx="206693" cy="140018"/>
          </a:xfrm>
          <a:prstGeom prst="rect">
            <a:avLst/>
          </a:prstGeom>
          <a:noFill/>
          <a:ln w="9525">
            <a:noFill/>
            <a:miter lim="800000"/>
            <a:headEnd/>
            <a:tailEnd/>
          </a:ln>
        </p:spPr>
      </p:pic>
      <p:sp>
        <p:nvSpPr>
          <p:cNvPr id="15" name="Textfeld 14"/>
          <p:cNvSpPr txBox="1"/>
          <p:nvPr/>
        </p:nvSpPr>
        <p:spPr>
          <a:xfrm>
            <a:off x="6688470" y="2116189"/>
            <a:ext cx="1982001" cy="230832"/>
          </a:xfrm>
          <a:prstGeom prst="rect">
            <a:avLst/>
          </a:prstGeom>
          <a:solidFill>
            <a:schemeClr val="accent2">
              <a:lumMod val="20000"/>
              <a:lumOff val="80000"/>
            </a:schemeClr>
          </a:solidFill>
          <a:ln w="12700">
            <a:noFill/>
          </a:ln>
        </p:spPr>
        <p:txBody>
          <a:bodyPr wrap="square" anchor="ctr" anchorCtr="1">
            <a:spAutoFit/>
          </a:bodyPr>
          <a:lstStyle/>
          <a:p>
            <a:pPr algn="ctr">
              <a:defRPr/>
            </a:pPr>
            <a:r>
              <a:rPr lang="de-DE" sz="900" dirty="0" smtClean="0">
                <a:latin typeface="+mn-lt"/>
              </a:rPr>
              <a:t>Platzierung in vorherigem Entscheid</a:t>
            </a:r>
          </a:p>
        </p:txBody>
      </p:sp>
      <p:cxnSp>
        <p:nvCxnSpPr>
          <p:cNvPr id="17" name="Gerade Verbindung mit Pfeil 16"/>
          <p:cNvCxnSpPr>
            <a:stCxn id="15" idx="1"/>
            <a:endCxn id="16388" idx="3"/>
          </p:cNvCxnSpPr>
          <p:nvPr/>
        </p:nvCxnSpPr>
        <p:spPr>
          <a:xfrm flipH="1" flipV="1">
            <a:off x="6385692" y="2227761"/>
            <a:ext cx="302778" cy="384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Turnierdaten downloaden (Ortsentscheid)</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a:t>
            </a:fld>
            <a:endParaRPr lang="de-DE" dirty="0"/>
          </a:p>
        </p:txBody>
      </p:sp>
      <p:pic>
        <p:nvPicPr>
          <p:cNvPr id="1028" name="Picture 4"/>
          <p:cNvPicPr>
            <a:picLocks noChangeAspect="1" noChangeArrowheads="1"/>
          </p:cNvPicPr>
          <p:nvPr/>
        </p:nvPicPr>
        <p:blipFill>
          <a:blip r:embed="rId2" cstate="print"/>
          <a:srcRect/>
          <a:stretch>
            <a:fillRect/>
          </a:stretch>
        </p:blipFill>
        <p:spPr bwMode="auto">
          <a:xfrm>
            <a:off x="1055333" y="684000"/>
            <a:ext cx="7033334" cy="4000000"/>
          </a:xfrm>
          <a:prstGeom prst="rect">
            <a:avLst/>
          </a:prstGeom>
          <a:noFill/>
          <a:ln w="9525">
            <a:noFill/>
            <a:miter lim="800000"/>
            <a:headEnd/>
            <a:tailEnd/>
          </a:ln>
        </p:spPr>
      </p:pic>
      <p:sp>
        <p:nvSpPr>
          <p:cNvPr id="9" name="Ellipse 8"/>
          <p:cNvSpPr/>
          <p:nvPr/>
        </p:nvSpPr>
        <p:spPr>
          <a:xfrm>
            <a:off x="1120704" y="3948170"/>
            <a:ext cx="902830"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Textfeld 9"/>
          <p:cNvSpPr txBox="1"/>
          <p:nvPr/>
        </p:nvSpPr>
        <p:spPr>
          <a:xfrm>
            <a:off x="2361454" y="3929331"/>
            <a:ext cx="1218475" cy="276999"/>
          </a:xfrm>
          <a:prstGeom prst="rect">
            <a:avLst/>
          </a:prstGeom>
          <a:solidFill>
            <a:schemeClr val="accent2">
              <a:lumMod val="40000"/>
              <a:lumOff val="60000"/>
            </a:schemeClr>
          </a:solidFill>
        </p:spPr>
        <p:txBody>
          <a:bodyPr wrap="none">
            <a:spAutoFit/>
          </a:bodyPr>
          <a:lstStyle/>
          <a:p>
            <a:pPr>
              <a:defRPr/>
            </a:pPr>
            <a:r>
              <a:rPr lang="de-DE" sz="1200" dirty="0" smtClean="0">
                <a:latin typeface="+mn-lt"/>
              </a:rPr>
              <a:t>Linker </a:t>
            </a:r>
            <a:r>
              <a:rPr lang="de-DE" sz="1200" dirty="0">
                <a:latin typeface="+mn-lt"/>
              </a:rPr>
              <a:t>Mausklick</a:t>
            </a:r>
          </a:p>
        </p:txBody>
      </p:sp>
      <p:sp>
        <p:nvSpPr>
          <p:cNvPr id="11" name="Ellipse 10"/>
          <p:cNvSpPr/>
          <p:nvPr/>
        </p:nvSpPr>
        <p:spPr>
          <a:xfrm>
            <a:off x="4973036" y="3965103"/>
            <a:ext cx="1199163"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cxnSp>
        <p:nvCxnSpPr>
          <p:cNvPr id="12" name="Gerade Verbindung mit Pfeil 11"/>
          <p:cNvCxnSpPr>
            <a:stCxn id="10" idx="1"/>
            <a:endCxn id="9" idx="6"/>
          </p:cNvCxnSpPr>
          <p:nvPr/>
        </p:nvCxnSpPr>
        <p:spPr>
          <a:xfrm flipH="1">
            <a:off x="2023534" y="4067831"/>
            <a:ext cx="337920" cy="184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Interaktive Schaltfläche: Zurück oder Vorherige(r) 13" descr="Zuletzt angesehene Folie">
            <a:hlinkClick r:id="" action="ppaction://hlinkshowjump?jump=previousslide"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starten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50</a:t>
            </a:fld>
            <a:endParaRPr lang="de-DE" dirty="0"/>
          </a:p>
        </p:txBody>
      </p:sp>
      <p:pic>
        <p:nvPicPr>
          <p:cNvPr id="7" name="Picture 3"/>
          <p:cNvPicPr>
            <a:picLocks noChangeAspect="1" noChangeArrowheads="1"/>
          </p:cNvPicPr>
          <p:nvPr/>
        </p:nvPicPr>
        <p:blipFill>
          <a:blip r:embed="rId4" cstate="print"/>
          <a:srcRect/>
          <a:stretch>
            <a:fillRect/>
          </a:stretch>
        </p:blipFill>
        <p:spPr bwMode="auto">
          <a:xfrm>
            <a:off x="1817491" y="898243"/>
            <a:ext cx="1720215" cy="1620203"/>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804640" y="4661128"/>
            <a:ext cx="1533525" cy="113348"/>
          </a:xfrm>
          <a:prstGeom prst="rect">
            <a:avLst/>
          </a:prstGeom>
          <a:noFill/>
          <a:ln w="9525">
            <a:noFill/>
            <a:miter lim="800000"/>
            <a:headEnd/>
            <a:tailEnd/>
          </a:ln>
        </p:spPr>
      </p:pic>
      <p:grpSp>
        <p:nvGrpSpPr>
          <p:cNvPr id="16" name="Gruppieren 15"/>
          <p:cNvGrpSpPr/>
          <p:nvPr/>
        </p:nvGrpSpPr>
        <p:grpSpPr>
          <a:xfrm>
            <a:off x="3528000" y="1371600"/>
            <a:ext cx="1049867" cy="2250295"/>
            <a:chOff x="7332139" y="1371600"/>
            <a:chExt cx="1049867" cy="2250295"/>
          </a:xfrm>
        </p:grpSpPr>
        <p:sp>
          <p:nvSpPr>
            <p:cNvPr id="14" name="Textfeld 13"/>
            <p:cNvSpPr txBox="1"/>
            <p:nvPr/>
          </p:nvSpPr>
          <p:spPr>
            <a:xfrm>
              <a:off x="7332139" y="3360285"/>
              <a:ext cx="1049867" cy="261610"/>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Setzpositionen</a:t>
              </a:r>
            </a:p>
          </p:txBody>
        </p:sp>
        <p:cxnSp>
          <p:nvCxnSpPr>
            <p:cNvPr id="15" name="Gewinkelte Verbindung 14"/>
            <p:cNvCxnSpPr/>
            <p:nvPr/>
          </p:nvCxnSpPr>
          <p:spPr>
            <a:xfrm rot="16200000" flipV="1">
              <a:off x="7179741" y="2286002"/>
              <a:ext cx="1964270" cy="135466"/>
            </a:xfrm>
            <a:prstGeom prst="bentConnector3">
              <a:avLst>
                <a:gd name="adj1" fmla="val 100027"/>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2" name="Picture 2"/>
          <p:cNvPicPr>
            <a:picLocks noChangeAspect="1" noChangeArrowheads="1"/>
          </p:cNvPicPr>
          <p:nvPr/>
        </p:nvPicPr>
        <p:blipFill>
          <a:blip r:embed="rId6" cstate="print"/>
          <a:srcRect/>
          <a:stretch>
            <a:fillRect/>
          </a:stretch>
        </p:blipFill>
        <p:spPr bwMode="auto">
          <a:xfrm>
            <a:off x="3912734" y="1294379"/>
            <a:ext cx="206693" cy="140018"/>
          </a:xfrm>
          <a:prstGeom prst="rect">
            <a:avLst/>
          </a:prstGeom>
          <a:noFill/>
          <a:ln w="9525">
            <a:noFill/>
            <a:miter lim="800000"/>
            <a:headEnd/>
            <a:tailEnd/>
          </a:ln>
        </p:spPr>
      </p:pic>
      <p:pic>
        <p:nvPicPr>
          <p:cNvPr id="13" name="Picture 2"/>
          <p:cNvPicPr>
            <a:picLocks noChangeAspect="1" noChangeArrowheads="1"/>
          </p:cNvPicPr>
          <p:nvPr/>
        </p:nvPicPr>
        <p:blipFill>
          <a:blip r:embed="rId6" cstate="print"/>
          <a:srcRect/>
          <a:stretch>
            <a:fillRect/>
          </a:stretch>
        </p:blipFill>
        <p:spPr bwMode="auto">
          <a:xfrm>
            <a:off x="7740083" y="1300843"/>
            <a:ext cx="206693" cy="1400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übernehmen (speichern)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51</a:t>
            </a:fld>
            <a:endParaRPr lang="de-DE" dirty="0"/>
          </a:p>
        </p:txBody>
      </p:sp>
      <p:pic>
        <p:nvPicPr>
          <p:cNvPr id="7" name="Picture 2"/>
          <p:cNvPicPr>
            <a:picLocks noChangeAspect="1" noChangeArrowheads="1"/>
          </p:cNvPicPr>
          <p:nvPr/>
        </p:nvPicPr>
        <p:blipFill>
          <a:blip r:embed="rId4" cstate="print"/>
          <a:srcRect/>
          <a:stretch>
            <a:fillRect/>
          </a:stretch>
        </p:blipFill>
        <p:spPr bwMode="auto">
          <a:xfrm>
            <a:off x="1816809" y="903006"/>
            <a:ext cx="1726883" cy="1633538"/>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795337" y="4645476"/>
            <a:ext cx="1626870" cy="126682"/>
          </a:xfrm>
          <a:prstGeom prst="rect">
            <a:avLst/>
          </a:prstGeom>
          <a:noFill/>
          <a:ln w="9525">
            <a:noFill/>
            <a:miter lim="800000"/>
            <a:headEnd/>
            <a:tailEnd/>
          </a:ln>
        </p:spPr>
      </p:pic>
      <p:grpSp>
        <p:nvGrpSpPr>
          <p:cNvPr id="13" name="Gruppieren 12"/>
          <p:cNvGrpSpPr/>
          <p:nvPr/>
        </p:nvGrpSpPr>
        <p:grpSpPr>
          <a:xfrm>
            <a:off x="7332139" y="1371600"/>
            <a:ext cx="1049867" cy="2250295"/>
            <a:chOff x="7332139" y="1371600"/>
            <a:chExt cx="1049867" cy="2250295"/>
          </a:xfrm>
        </p:grpSpPr>
        <p:sp>
          <p:nvSpPr>
            <p:cNvPr id="11" name="Textfeld 10"/>
            <p:cNvSpPr txBox="1"/>
            <p:nvPr/>
          </p:nvSpPr>
          <p:spPr>
            <a:xfrm>
              <a:off x="7332139" y="3360285"/>
              <a:ext cx="1049867" cy="261610"/>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Setzpositionen</a:t>
              </a:r>
            </a:p>
          </p:txBody>
        </p:sp>
        <p:cxnSp>
          <p:nvCxnSpPr>
            <p:cNvPr id="12" name="Gewinkelte Verbindung 11"/>
            <p:cNvCxnSpPr/>
            <p:nvPr/>
          </p:nvCxnSpPr>
          <p:spPr>
            <a:xfrm rot="16200000" flipV="1">
              <a:off x="7179741" y="2286002"/>
              <a:ext cx="1964270" cy="135466"/>
            </a:xfrm>
            <a:prstGeom prst="bentConnector3">
              <a:avLst>
                <a:gd name="adj1" fmla="val 100027"/>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Interaktive Schaltfläche: Anpassen 13">
            <a:hlinkClick r:id="rId6" action="ppaction://hlinksldjump" highlightClick="1"/>
          </p:cNvPr>
          <p:cNvSpPr/>
          <p:nvPr/>
        </p:nvSpPr>
        <p:spPr>
          <a:xfrm>
            <a:off x="6366937" y="4114801"/>
            <a:ext cx="2023533" cy="34713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Weiter mit Spielbetrieb</a:t>
            </a:r>
            <a:endParaRPr lang="de-DE" sz="1400" dirty="0"/>
          </a:p>
        </p:txBody>
      </p:sp>
      <p:sp>
        <p:nvSpPr>
          <p:cNvPr id="15" name="Interaktive Schaltfläche: Nächste(r) oder Weiter 14">
            <a:hlinkClick r:id="rId6" action="ppaction://hlinksldjump" highlightClick="1"/>
          </p:cNvPr>
          <p:cNvSpPr>
            <a:spLocks noChangeAspect="1"/>
          </p:cNvSpPr>
          <p:nvPr/>
        </p:nvSpPr>
        <p:spPr>
          <a:xfrm>
            <a:off x="72720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 Verbindung mit Pfeil 15"/>
          <p:cNvCxnSpPr>
            <a:stCxn id="14" idx="1"/>
            <a:endCxn id="15" idx="3"/>
          </p:cNvCxnSpPr>
          <p:nvPr/>
        </p:nvCxnSpPr>
        <p:spPr>
          <a:xfrm>
            <a:off x="7378704" y="4461934"/>
            <a:ext cx="1296" cy="3620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7" cstate="print"/>
          <a:srcRect/>
          <a:stretch>
            <a:fillRect/>
          </a:stretch>
        </p:blipFill>
        <p:spPr bwMode="auto">
          <a:xfrm>
            <a:off x="3912734" y="1294379"/>
            <a:ext cx="206693" cy="140018"/>
          </a:xfrm>
          <a:prstGeom prst="rect">
            <a:avLst/>
          </a:prstGeom>
          <a:noFill/>
          <a:ln w="9525">
            <a:noFill/>
            <a:miter lim="800000"/>
            <a:headEnd/>
            <a:tailEnd/>
          </a:ln>
        </p:spPr>
      </p:pic>
      <p:pic>
        <p:nvPicPr>
          <p:cNvPr id="18" name="Picture 2"/>
          <p:cNvPicPr>
            <a:picLocks noChangeAspect="1" noChangeArrowheads="1"/>
          </p:cNvPicPr>
          <p:nvPr/>
        </p:nvPicPr>
        <p:blipFill>
          <a:blip r:embed="rId7" cstate="print"/>
          <a:srcRect/>
          <a:stretch>
            <a:fillRect/>
          </a:stretch>
        </p:blipFill>
        <p:spPr bwMode="auto">
          <a:xfrm>
            <a:off x="7740083" y="1300843"/>
            <a:ext cx="206693" cy="1400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Spielbetrieb durchführen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52</a:t>
            </a:fld>
            <a:endParaRPr lang="de-DE" dirty="0"/>
          </a:p>
        </p:txBody>
      </p:sp>
      <p:sp>
        <p:nvSpPr>
          <p:cNvPr id="13" name="Interaktive Schaltfläche: Zurück oder Vorherige(r) 12">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35842" name="Picture 2"/>
          <p:cNvPicPr>
            <a:picLocks noChangeAspect="1" noChangeArrowheads="1"/>
          </p:cNvPicPr>
          <p:nvPr/>
        </p:nvPicPr>
        <p:blipFill>
          <a:blip r:embed="rId4"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Spiele der 1. Runde aufrufen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53</a:t>
            </a:fld>
            <a:endParaRPr lang="de-DE" dirty="0"/>
          </a:p>
        </p:txBody>
      </p:sp>
      <p:sp>
        <p:nvSpPr>
          <p:cNvPr id="8" name="Inhaltsplatzhalter 11"/>
          <p:cNvSpPr txBox="1">
            <a:spLocks/>
          </p:cNvSpPr>
          <p:nvPr/>
        </p:nvSpPr>
        <p:spPr bwMode="auto">
          <a:xfrm>
            <a:off x="2869404" y="2757641"/>
            <a:ext cx="3405192" cy="629025"/>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Sortieren Sie die aufzurufenden Spiele nach Runden (auf Spalte „Runde“ klicken) und selektieren Sie mehrere Spiele der 1. Runde.</a:t>
            </a:r>
            <a:endParaRPr lang="de-DE" sz="1200" dirty="0">
              <a:latin typeface="+mn-lt"/>
            </a:endParaRPr>
          </a:p>
        </p:txBody>
      </p:sp>
      <p:cxnSp>
        <p:nvCxnSpPr>
          <p:cNvPr id="16" name="Form 15"/>
          <p:cNvCxnSpPr>
            <a:stCxn id="8" idx="1"/>
          </p:cNvCxnSpPr>
          <p:nvPr/>
        </p:nvCxnSpPr>
        <p:spPr>
          <a:xfrm rot="10800000">
            <a:off x="2641600" y="1388532"/>
            <a:ext cx="227804" cy="1683622"/>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Spiele der 1. Runde aufrufen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54</a:t>
            </a:fld>
            <a:endParaRPr lang="de-DE" dirty="0"/>
          </a:p>
        </p:txBody>
      </p:sp>
      <p:sp>
        <p:nvSpPr>
          <p:cNvPr id="10" name="Inhaltsplatzhalter 11"/>
          <p:cNvSpPr txBox="1">
            <a:spLocks/>
          </p:cNvSpPr>
          <p:nvPr/>
        </p:nvSpPr>
        <p:spPr bwMode="auto">
          <a:xfrm>
            <a:off x="2648472" y="2816904"/>
            <a:ext cx="3847056" cy="476628"/>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Ziehen Sie die selektierten Spiele per </a:t>
            </a:r>
            <a:r>
              <a:rPr lang="de-DE" sz="1200" dirty="0" err="1" smtClean="0">
                <a:latin typeface="+mn-lt"/>
              </a:rPr>
              <a:t>Drag&amp;Drop</a:t>
            </a:r>
            <a:r>
              <a:rPr lang="de-DE" sz="1200" dirty="0" smtClean="0">
                <a:latin typeface="+mn-lt"/>
              </a:rPr>
              <a:t> in den weißen Bereich unterhalb von „Aktuell laufende Spiele“.</a:t>
            </a:r>
            <a:endParaRPr lang="de-DE" sz="1200" dirty="0">
              <a:latin typeface="+mn-lt"/>
            </a:endParaRPr>
          </a:p>
        </p:txBody>
      </p:sp>
      <p:cxnSp>
        <p:nvCxnSpPr>
          <p:cNvPr id="11" name="Gerade Verbindung mit Pfeil 10"/>
          <p:cNvCxnSpPr/>
          <p:nvPr/>
        </p:nvCxnSpPr>
        <p:spPr>
          <a:xfrm>
            <a:off x="1811867" y="2125134"/>
            <a:ext cx="0" cy="9228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Spiele der 1. Runde aufgerufen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55</a:t>
            </a:fld>
            <a:endParaRPr lang="de-DE"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Schiedsrichterzettel drucken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56</a:t>
            </a:fld>
            <a:endParaRPr lang="de-DE" dirty="0"/>
          </a:p>
        </p:txBody>
      </p:sp>
      <p:pic>
        <p:nvPicPr>
          <p:cNvPr id="24579" name="Picture 3"/>
          <p:cNvPicPr>
            <a:picLocks noChangeAspect="1" noChangeArrowheads="1"/>
          </p:cNvPicPr>
          <p:nvPr/>
        </p:nvPicPr>
        <p:blipFill>
          <a:blip r:embed="rId4" cstate="print"/>
          <a:srcRect/>
          <a:stretch>
            <a:fillRect/>
          </a:stretch>
        </p:blipFill>
        <p:spPr bwMode="auto">
          <a:xfrm>
            <a:off x="4419600" y="2829986"/>
            <a:ext cx="2020252" cy="1406843"/>
          </a:xfrm>
          <a:prstGeom prst="rect">
            <a:avLst/>
          </a:prstGeom>
          <a:noFill/>
          <a:ln w="9525">
            <a:noFill/>
            <a:miter lim="800000"/>
            <a:headEnd/>
            <a:tailEnd/>
          </a:ln>
        </p:spPr>
      </p:pic>
      <p:sp>
        <p:nvSpPr>
          <p:cNvPr id="10" name="Textfeld 9"/>
          <p:cNvSpPr txBox="1"/>
          <p:nvPr/>
        </p:nvSpPr>
        <p:spPr>
          <a:xfrm>
            <a:off x="4435708" y="1907591"/>
            <a:ext cx="3570849" cy="276999"/>
          </a:xfrm>
          <a:prstGeom prst="rect">
            <a:avLst/>
          </a:prstGeom>
          <a:solidFill>
            <a:schemeClr val="accent2">
              <a:lumMod val="40000"/>
              <a:lumOff val="60000"/>
            </a:schemeClr>
          </a:solidFill>
        </p:spPr>
        <p:txBody>
          <a:bodyPr wrap="none">
            <a:spAutoFit/>
          </a:bodyPr>
          <a:lstStyle/>
          <a:p>
            <a:pPr>
              <a:defRPr/>
            </a:pPr>
            <a:r>
              <a:rPr lang="de-DE" sz="1200" dirty="0" smtClean="0">
                <a:latin typeface="+mn-lt"/>
              </a:rPr>
              <a:t>Rechter Mausklick in Liste der aktuell laufenden Spiele</a:t>
            </a:r>
            <a:endParaRPr lang="de-DE" sz="1200" dirty="0">
              <a:latin typeface="+mn-lt"/>
            </a:endParaRPr>
          </a:p>
        </p:txBody>
      </p:sp>
      <p:cxnSp>
        <p:nvCxnSpPr>
          <p:cNvPr id="11" name="Gerade Verbindung mit Pfeil 10"/>
          <p:cNvCxnSpPr/>
          <p:nvPr/>
        </p:nvCxnSpPr>
        <p:spPr>
          <a:xfrm flipH="1">
            <a:off x="4385735" y="2184401"/>
            <a:ext cx="414867" cy="6265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Schiedsrichterzettel drucken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57</a:t>
            </a:fld>
            <a:endParaRPr lang="de-DE" dirty="0"/>
          </a:p>
        </p:txBody>
      </p:sp>
      <p:pic>
        <p:nvPicPr>
          <p:cNvPr id="25602" name="Picture 2"/>
          <p:cNvPicPr>
            <a:picLocks noChangeAspect="1" noChangeArrowheads="1"/>
          </p:cNvPicPr>
          <p:nvPr/>
        </p:nvPicPr>
        <p:blipFill>
          <a:blip r:embed="rId3" cstate="print"/>
          <a:srcRect/>
          <a:stretch>
            <a:fillRect/>
          </a:stretch>
        </p:blipFill>
        <p:spPr bwMode="auto">
          <a:xfrm>
            <a:off x="2645095" y="868205"/>
            <a:ext cx="3853815" cy="3407093"/>
          </a:xfrm>
          <a:prstGeom prst="rect">
            <a:avLst/>
          </a:prstGeom>
          <a:noFill/>
          <a:ln w="9525">
            <a:noFill/>
            <a:miter lim="800000"/>
            <a:headEnd/>
            <a:tailEnd/>
          </a:ln>
        </p:spPr>
      </p:pic>
      <p:sp>
        <p:nvSpPr>
          <p:cNvPr id="8" name="Ellipse 7"/>
          <p:cNvSpPr/>
          <p:nvPr/>
        </p:nvSpPr>
        <p:spPr>
          <a:xfrm>
            <a:off x="5029200" y="3937607"/>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Schiedsrichterzettel drucken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58</a:t>
            </a:fld>
            <a:endParaRPr lang="de-DE" dirty="0"/>
          </a:p>
        </p:txBody>
      </p:sp>
      <p:pic>
        <p:nvPicPr>
          <p:cNvPr id="38914" name="Picture 2"/>
          <p:cNvPicPr>
            <a:picLocks noChangeAspect="1" noChangeArrowheads="1"/>
          </p:cNvPicPr>
          <p:nvPr/>
        </p:nvPicPr>
        <p:blipFill>
          <a:blip r:embed="rId3" cstate="print"/>
          <a:srcRect/>
          <a:stretch>
            <a:fillRect/>
          </a:stretch>
        </p:blipFill>
        <p:spPr bwMode="auto">
          <a:xfrm>
            <a:off x="1620203" y="684000"/>
            <a:ext cx="5903595" cy="41319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 eines Spiels eingeben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59</a:t>
            </a:fld>
            <a:endParaRPr lang="de-DE" dirty="0"/>
          </a:p>
        </p:txBody>
      </p:sp>
      <p:pic>
        <p:nvPicPr>
          <p:cNvPr id="27653" name="Picture 5"/>
          <p:cNvPicPr>
            <a:picLocks noChangeAspect="1" noChangeArrowheads="1"/>
          </p:cNvPicPr>
          <p:nvPr/>
        </p:nvPicPr>
        <p:blipFill>
          <a:blip r:embed="rId4" cstate="print"/>
          <a:srcRect/>
          <a:stretch>
            <a:fillRect/>
          </a:stretch>
        </p:blipFill>
        <p:spPr bwMode="auto">
          <a:xfrm>
            <a:off x="6439432" y="2989794"/>
            <a:ext cx="233362" cy="113348"/>
          </a:xfrm>
          <a:prstGeom prst="rect">
            <a:avLst/>
          </a:prstGeom>
          <a:noFill/>
          <a:ln w="9525">
            <a:noFill/>
            <a:miter lim="800000"/>
            <a:headEnd/>
            <a:tailEnd/>
          </a:ln>
        </p:spPr>
      </p:pic>
      <p:cxnSp>
        <p:nvCxnSpPr>
          <p:cNvPr id="17" name="Gerade Verbindung mit Pfeil 16"/>
          <p:cNvCxnSpPr/>
          <p:nvPr/>
        </p:nvCxnSpPr>
        <p:spPr>
          <a:xfrm flipH="1">
            <a:off x="6567489" y="2166938"/>
            <a:ext cx="4761" cy="8048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369733" y="1548000"/>
            <a:ext cx="4758267" cy="646331"/>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Ergebnis des Spiels: Es braucht nur die Anzahl der Sätze des Verlierers angegeben zu werden: Ohne Vorzeichen, wenn der 1. Spieler gewonnen hat, mit Minuszeichen, wenn der 2. Spieler gewonnen hat.</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Turnierdaten downloaden (Ortsentscheid)</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a:t>
            </a:fld>
            <a:endParaRPr lang="de-DE" dirty="0"/>
          </a:p>
        </p:txBody>
      </p:sp>
      <p:pic>
        <p:nvPicPr>
          <p:cNvPr id="15362" name="Picture 2"/>
          <p:cNvPicPr>
            <a:picLocks noChangeAspect="1" noChangeArrowheads="1"/>
          </p:cNvPicPr>
          <p:nvPr/>
        </p:nvPicPr>
        <p:blipFill>
          <a:blip r:embed="rId3" cstate="print"/>
          <a:srcRect/>
          <a:stretch>
            <a:fillRect/>
          </a:stretch>
        </p:blipFill>
        <p:spPr bwMode="auto">
          <a:xfrm>
            <a:off x="981105" y="669210"/>
            <a:ext cx="7162800" cy="4038600"/>
          </a:xfrm>
          <a:prstGeom prst="rect">
            <a:avLst/>
          </a:prstGeom>
          <a:noFill/>
          <a:ln w="9525">
            <a:noFill/>
            <a:miter lim="800000"/>
            <a:headEnd/>
            <a:tailEnd/>
          </a:ln>
        </p:spPr>
      </p:pic>
      <p:sp>
        <p:nvSpPr>
          <p:cNvPr id="7" name="Ellipse 6"/>
          <p:cNvSpPr/>
          <p:nvPr/>
        </p:nvSpPr>
        <p:spPr>
          <a:xfrm>
            <a:off x="1239237" y="2864437"/>
            <a:ext cx="1762805"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Textfeld 7"/>
          <p:cNvSpPr txBox="1"/>
          <p:nvPr/>
        </p:nvSpPr>
        <p:spPr>
          <a:xfrm>
            <a:off x="3817715" y="2862532"/>
            <a:ext cx="1218475" cy="276999"/>
          </a:xfrm>
          <a:prstGeom prst="rect">
            <a:avLst/>
          </a:prstGeom>
          <a:solidFill>
            <a:schemeClr val="accent2">
              <a:lumMod val="40000"/>
              <a:lumOff val="60000"/>
            </a:schemeClr>
          </a:solidFill>
        </p:spPr>
        <p:txBody>
          <a:bodyPr wrap="none">
            <a:spAutoFit/>
          </a:bodyPr>
          <a:lstStyle/>
          <a:p>
            <a:pPr>
              <a:defRPr/>
            </a:pPr>
            <a:r>
              <a:rPr lang="de-DE" sz="1200" dirty="0" smtClean="0">
                <a:latin typeface="+mn-lt"/>
              </a:rPr>
              <a:t>Linker </a:t>
            </a:r>
            <a:r>
              <a:rPr lang="de-DE" sz="1200" dirty="0">
                <a:latin typeface="+mn-lt"/>
              </a:rPr>
              <a:t>Mausklick</a:t>
            </a:r>
          </a:p>
        </p:txBody>
      </p:sp>
      <p:cxnSp>
        <p:nvCxnSpPr>
          <p:cNvPr id="9" name="Gerade Verbindung mit Pfeil 8"/>
          <p:cNvCxnSpPr>
            <a:stCxn id="8" idx="1"/>
            <a:endCxn id="7" idx="6"/>
          </p:cNvCxnSpPr>
          <p:nvPr/>
        </p:nvCxnSpPr>
        <p:spPr>
          <a:xfrm flipH="1">
            <a:off x="3002042" y="3001032"/>
            <a:ext cx="815673" cy="151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4110286" y="1806874"/>
            <a:ext cx="4033619"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Hinweis: Die Teilnehmerdatei enthält noch keine Teilnehmer, sondern nur die Turnierdaten und evtl. die Konkurrenzen.</a:t>
            </a:r>
            <a:endParaRPr lang="de-DE" sz="1200" dirty="0">
              <a:latin typeface="+mn-lt"/>
            </a:endParaRPr>
          </a:p>
        </p:txBody>
      </p:sp>
      <p:sp>
        <p:nvSpPr>
          <p:cNvPr id="16" name="Interaktive Schaltfläche: Anpassen 15">
            <a:hlinkClick r:id="rId4" action="ppaction://hlinksldjump" highlightClick="1"/>
          </p:cNvPr>
          <p:cNvSpPr/>
          <p:nvPr/>
        </p:nvSpPr>
        <p:spPr>
          <a:xfrm>
            <a:off x="5722969" y="2768600"/>
            <a:ext cx="3071407" cy="38697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Weiter mit „Turnierdaten downloaden“</a:t>
            </a:r>
            <a:endParaRPr lang="de-DE" sz="1400" dirty="0"/>
          </a:p>
        </p:txBody>
      </p:sp>
      <p:sp>
        <p:nvSpPr>
          <p:cNvPr id="14" name="Interaktive Schaltfläche: Nächste(r) oder Weiter 13">
            <a:hlinkClick r:id="rId4" action="ppaction://hlinksldjump" highlightClick="1"/>
          </p:cNvPr>
          <p:cNvSpPr>
            <a:spLocks noChangeAspect="1"/>
          </p:cNvSpPr>
          <p:nvPr/>
        </p:nvSpPr>
        <p:spPr>
          <a:xfrm>
            <a:off x="72720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mit Pfeil 17"/>
          <p:cNvCxnSpPr>
            <a:stCxn id="16" idx="1"/>
            <a:endCxn id="14" idx="3"/>
          </p:cNvCxnSpPr>
          <p:nvPr/>
        </p:nvCxnSpPr>
        <p:spPr>
          <a:xfrm>
            <a:off x="7258673" y="3155576"/>
            <a:ext cx="121327" cy="16684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 eines Spiels eingeben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60</a:t>
            </a:fld>
            <a:endParaRPr lang="de-DE" dirty="0"/>
          </a:p>
        </p:txBody>
      </p:sp>
      <p:pic>
        <p:nvPicPr>
          <p:cNvPr id="27654" name="Picture 6"/>
          <p:cNvPicPr>
            <a:picLocks noChangeAspect="1" noChangeArrowheads="1"/>
          </p:cNvPicPr>
          <p:nvPr/>
        </p:nvPicPr>
        <p:blipFill>
          <a:blip r:embed="rId4" cstate="print"/>
          <a:srcRect/>
          <a:stretch>
            <a:fillRect/>
          </a:stretch>
        </p:blipFill>
        <p:spPr bwMode="auto">
          <a:xfrm>
            <a:off x="6438901" y="2989263"/>
            <a:ext cx="533400" cy="113348"/>
          </a:xfrm>
          <a:prstGeom prst="rect">
            <a:avLst/>
          </a:prstGeom>
          <a:noFill/>
          <a:ln w="9525">
            <a:noFill/>
            <a:miter lim="800000"/>
            <a:headEnd/>
            <a:tailEnd/>
          </a:ln>
        </p:spPr>
      </p:pic>
      <p:cxnSp>
        <p:nvCxnSpPr>
          <p:cNvPr id="20" name="Gerade Verbindung mit Pfeil 19"/>
          <p:cNvCxnSpPr/>
          <p:nvPr/>
        </p:nvCxnSpPr>
        <p:spPr>
          <a:xfrm>
            <a:off x="6829335" y="2157165"/>
            <a:ext cx="8467" cy="81279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369733" y="1548000"/>
            <a:ext cx="4758267" cy="646331"/>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Ergebnis des 1. Satzes: Es braucht nur die Anzahl der Punkte des Verlierers angegeben zu werden: Ohne Vorzeichen, wenn der 1. Spieler gewonnen hat, mit Minuszeichen, wenn der 2. Spieler gewonnen hat.</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 eines Spiels eingeben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61</a:t>
            </a:fld>
            <a:endParaRPr lang="de-DE" dirty="0"/>
          </a:p>
        </p:txBody>
      </p:sp>
      <p:pic>
        <p:nvPicPr>
          <p:cNvPr id="27654" name="Picture 6"/>
          <p:cNvPicPr>
            <a:picLocks noChangeAspect="1" noChangeArrowheads="1"/>
          </p:cNvPicPr>
          <p:nvPr/>
        </p:nvPicPr>
        <p:blipFill>
          <a:blip r:embed="rId4" cstate="print"/>
          <a:srcRect/>
          <a:stretch>
            <a:fillRect/>
          </a:stretch>
        </p:blipFill>
        <p:spPr bwMode="auto">
          <a:xfrm>
            <a:off x="6441282" y="2989263"/>
            <a:ext cx="533400" cy="113348"/>
          </a:xfrm>
          <a:prstGeom prst="rect">
            <a:avLst/>
          </a:prstGeom>
          <a:noFill/>
          <a:ln w="9525">
            <a:noFill/>
            <a:miter lim="800000"/>
            <a:headEnd/>
            <a:tailEnd/>
          </a:ln>
        </p:spPr>
      </p:pic>
      <p:pic>
        <p:nvPicPr>
          <p:cNvPr id="27655" name="Picture 7"/>
          <p:cNvPicPr>
            <a:picLocks noChangeAspect="1" noChangeArrowheads="1"/>
          </p:cNvPicPr>
          <p:nvPr/>
        </p:nvPicPr>
        <p:blipFill>
          <a:blip r:embed="rId5" cstate="print"/>
          <a:srcRect/>
          <a:stretch>
            <a:fillRect/>
          </a:stretch>
        </p:blipFill>
        <p:spPr bwMode="auto">
          <a:xfrm>
            <a:off x="6673855" y="2986881"/>
            <a:ext cx="600075" cy="113348"/>
          </a:xfrm>
          <a:prstGeom prst="rect">
            <a:avLst/>
          </a:prstGeom>
          <a:noFill/>
          <a:ln w="9525">
            <a:noFill/>
            <a:miter lim="800000"/>
            <a:headEnd/>
            <a:tailEnd/>
          </a:ln>
        </p:spPr>
      </p:pic>
      <p:cxnSp>
        <p:nvCxnSpPr>
          <p:cNvPr id="21" name="Gerade Verbindung mit Pfeil 20"/>
          <p:cNvCxnSpPr/>
          <p:nvPr/>
        </p:nvCxnSpPr>
        <p:spPr>
          <a:xfrm>
            <a:off x="7113937" y="2144312"/>
            <a:ext cx="8467" cy="81279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3369733" y="1548000"/>
            <a:ext cx="4758267" cy="646331"/>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Ergebnis des 2. Satzes: Es braucht nur die Anzahl der Punkte des Verlierers angegeben zu werden: Ohne Vorzeichen, wenn der 1. Spieler gewonnen hat, mit Minuszeichen, wenn der 2. Spieler gewonnen hat.</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 eines Spiels eingeben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62</a:t>
            </a:fld>
            <a:endParaRPr lang="de-DE" dirty="0"/>
          </a:p>
        </p:txBody>
      </p:sp>
      <p:pic>
        <p:nvPicPr>
          <p:cNvPr id="27654" name="Picture 6"/>
          <p:cNvPicPr>
            <a:picLocks noChangeAspect="1" noChangeArrowheads="1"/>
          </p:cNvPicPr>
          <p:nvPr/>
        </p:nvPicPr>
        <p:blipFill>
          <a:blip r:embed="rId4" cstate="print"/>
          <a:srcRect/>
          <a:stretch>
            <a:fillRect/>
          </a:stretch>
        </p:blipFill>
        <p:spPr bwMode="auto">
          <a:xfrm>
            <a:off x="6441282" y="2989263"/>
            <a:ext cx="533400" cy="113348"/>
          </a:xfrm>
          <a:prstGeom prst="rect">
            <a:avLst/>
          </a:prstGeom>
          <a:noFill/>
          <a:ln w="9525">
            <a:noFill/>
            <a:miter lim="800000"/>
            <a:headEnd/>
            <a:tailEnd/>
          </a:ln>
        </p:spPr>
      </p:pic>
      <p:pic>
        <p:nvPicPr>
          <p:cNvPr id="27655" name="Picture 7"/>
          <p:cNvPicPr>
            <a:picLocks noChangeAspect="1" noChangeArrowheads="1"/>
          </p:cNvPicPr>
          <p:nvPr/>
        </p:nvPicPr>
        <p:blipFill>
          <a:blip r:embed="rId5" cstate="print"/>
          <a:srcRect/>
          <a:stretch>
            <a:fillRect/>
          </a:stretch>
        </p:blipFill>
        <p:spPr bwMode="auto">
          <a:xfrm>
            <a:off x="6673855" y="2986881"/>
            <a:ext cx="600075" cy="113348"/>
          </a:xfrm>
          <a:prstGeom prst="rect">
            <a:avLst/>
          </a:prstGeom>
          <a:noFill/>
          <a:ln w="9525">
            <a:noFill/>
            <a:miter lim="800000"/>
            <a:headEnd/>
            <a:tailEnd/>
          </a:ln>
        </p:spPr>
      </p:pic>
      <p:pic>
        <p:nvPicPr>
          <p:cNvPr id="27656" name="Picture 8"/>
          <p:cNvPicPr>
            <a:picLocks noChangeAspect="1" noChangeArrowheads="1"/>
          </p:cNvPicPr>
          <p:nvPr/>
        </p:nvPicPr>
        <p:blipFill>
          <a:blip r:embed="rId6" cstate="print"/>
          <a:srcRect/>
          <a:stretch>
            <a:fillRect/>
          </a:stretch>
        </p:blipFill>
        <p:spPr bwMode="auto">
          <a:xfrm>
            <a:off x="6973893" y="2986882"/>
            <a:ext cx="600075" cy="113348"/>
          </a:xfrm>
          <a:prstGeom prst="rect">
            <a:avLst/>
          </a:prstGeom>
          <a:noFill/>
          <a:ln w="9525">
            <a:noFill/>
            <a:miter lim="800000"/>
            <a:headEnd/>
            <a:tailEnd/>
          </a:ln>
        </p:spPr>
      </p:pic>
      <p:pic>
        <p:nvPicPr>
          <p:cNvPr id="27657" name="Picture 9"/>
          <p:cNvPicPr>
            <a:picLocks noChangeAspect="1" noChangeArrowheads="1"/>
          </p:cNvPicPr>
          <p:nvPr/>
        </p:nvPicPr>
        <p:blipFill>
          <a:blip r:embed="rId7" cstate="print"/>
          <a:srcRect/>
          <a:stretch>
            <a:fillRect/>
          </a:stretch>
        </p:blipFill>
        <p:spPr bwMode="auto">
          <a:xfrm>
            <a:off x="7273928" y="2986881"/>
            <a:ext cx="600075" cy="113348"/>
          </a:xfrm>
          <a:prstGeom prst="rect">
            <a:avLst/>
          </a:prstGeom>
          <a:noFill/>
          <a:ln w="9525">
            <a:noFill/>
            <a:miter lim="800000"/>
            <a:headEnd/>
            <a:tailEnd/>
          </a:ln>
        </p:spPr>
      </p:pic>
      <p:pic>
        <p:nvPicPr>
          <p:cNvPr id="2050" name="Picture 2"/>
          <p:cNvPicPr>
            <a:picLocks noChangeAspect="1" noChangeArrowheads="1"/>
          </p:cNvPicPr>
          <p:nvPr/>
        </p:nvPicPr>
        <p:blipFill>
          <a:blip r:embed="rId8" cstate="print"/>
          <a:srcRect/>
          <a:stretch>
            <a:fillRect/>
          </a:stretch>
        </p:blipFill>
        <p:spPr bwMode="auto">
          <a:xfrm>
            <a:off x="7574055" y="2987487"/>
            <a:ext cx="600075" cy="113348"/>
          </a:xfrm>
          <a:prstGeom prst="rect">
            <a:avLst/>
          </a:prstGeom>
          <a:noFill/>
          <a:ln w="9525">
            <a:noFill/>
            <a:miter lim="800000"/>
            <a:headEnd/>
            <a:tailEnd/>
          </a:ln>
        </p:spPr>
      </p:pic>
      <p:cxnSp>
        <p:nvCxnSpPr>
          <p:cNvPr id="26" name="Gerade Verbindung mit Pfeil 25"/>
          <p:cNvCxnSpPr/>
          <p:nvPr/>
        </p:nvCxnSpPr>
        <p:spPr>
          <a:xfrm flipV="1">
            <a:off x="7747000" y="3081867"/>
            <a:ext cx="0"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927600" y="3924000"/>
            <a:ext cx="3200400"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Die Eingabe des kompletten Ergebnisses wird durch Drücken der Eingabe-Taste abgeschlossen.</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 eines Spiels eingegeben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63</a:t>
            </a:fld>
            <a:endParaRPr lang="de-DE" dirty="0"/>
          </a:p>
        </p:txBody>
      </p:sp>
      <p:sp>
        <p:nvSpPr>
          <p:cNvPr id="8" name="Textfeld 7"/>
          <p:cNvSpPr txBox="1"/>
          <p:nvPr/>
        </p:nvSpPr>
        <p:spPr>
          <a:xfrm>
            <a:off x="2628693" y="4168194"/>
            <a:ext cx="3886615"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Das Ergebnis erscheint im Bereich „Abgeschlossene Spiele“.</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Alle Spiele der Vorrunde abgeschlossen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64</a:t>
            </a:fld>
            <a:endParaRPr lang="de-DE"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Spielplan (Vorrunde) aufrufen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65</a:t>
            </a:fld>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44034" name="Picture 2"/>
          <p:cNvPicPr>
            <a:picLocks noChangeAspect="1" noChangeArrowheads="1"/>
          </p:cNvPicPr>
          <p:nvPr/>
        </p:nvPicPr>
        <p:blipFill>
          <a:blip r:embed="rId4" cstate="print"/>
          <a:srcRect/>
          <a:stretch>
            <a:fillRect/>
          </a:stretch>
        </p:blipFill>
        <p:spPr bwMode="auto">
          <a:xfrm>
            <a:off x="3572146" y="1199624"/>
            <a:ext cx="1880235" cy="86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Spielplan (Vorrunde)</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66</a:t>
            </a:fld>
            <a:endParaRPr lang="de-DE" dirty="0"/>
          </a:p>
        </p:txBody>
      </p:sp>
      <p:pic>
        <p:nvPicPr>
          <p:cNvPr id="43010"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grpSp>
        <p:nvGrpSpPr>
          <p:cNvPr id="14" name="Gruppieren 13"/>
          <p:cNvGrpSpPr/>
          <p:nvPr/>
        </p:nvGrpSpPr>
        <p:grpSpPr>
          <a:xfrm>
            <a:off x="888994" y="2862700"/>
            <a:ext cx="3685604" cy="553998"/>
            <a:chOff x="660394" y="2291201"/>
            <a:chExt cx="3685604" cy="553998"/>
          </a:xfrm>
        </p:grpSpPr>
        <p:sp>
          <p:nvSpPr>
            <p:cNvPr id="7" name="Textfeld 6"/>
            <p:cNvSpPr txBox="1"/>
            <p:nvPr/>
          </p:nvSpPr>
          <p:spPr>
            <a:xfrm>
              <a:off x="660394" y="2291201"/>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Satzdifferenz: Die höhere Differenz der Bälle entscheidet über die Platzierung. </a:t>
              </a:r>
            </a:p>
          </p:txBody>
        </p:sp>
        <p:sp>
          <p:nvSpPr>
            <p:cNvPr id="8" name="Ellipse 7"/>
            <p:cNvSpPr/>
            <p:nvPr/>
          </p:nvSpPr>
          <p:spPr>
            <a:xfrm>
              <a:off x="3301998" y="2319851"/>
              <a:ext cx="1044000"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9" name="Gerade Verbindung mit Pfeil 8"/>
            <p:cNvCxnSpPr>
              <a:stCxn id="7" idx="3"/>
              <a:endCxn id="8" idx="2"/>
            </p:cNvCxnSpPr>
            <p:nvPr/>
          </p:nvCxnSpPr>
          <p:spPr>
            <a:xfrm>
              <a:off x="2748394" y="2568200"/>
              <a:ext cx="553604" cy="10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uppieren 12"/>
          <p:cNvGrpSpPr/>
          <p:nvPr/>
        </p:nvGrpSpPr>
        <p:grpSpPr>
          <a:xfrm>
            <a:off x="888994" y="3760096"/>
            <a:ext cx="3685604" cy="553998"/>
            <a:chOff x="660394" y="1531249"/>
            <a:chExt cx="3685604" cy="553998"/>
          </a:xfrm>
        </p:grpSpPr>
        <p:sp>
          <p:nvSpPr>
            <p:cNvPr id="10" name="Textfeld 9"/>
            <p:cNvSpPr txBox="1"/>
            <p:nvPr/>
          </p:nvSpPr>
          <p:spPr>
            <a:xfrm>
              <a:off x="660394" y="1531249"/>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Anzahl von Siegen: Die höhere Differenz der Sätze entscheidet über die Platzierung.</a:t>
              </a:r>
            </a:p>
          </p:txBody>
        </p:sp>
        <p:sp>
          <p:nvSpPr>
            <p:cNvPr id="11" name="Ellipse 10"/>
            <p:cNvSpPr/>
            <p:nvPr/>
          </p:nvSpPr>
          <p:spPr>
            <a:xfrm>
              <a:off x="3301998" y="1566326"/>
              <a:ext cx="1044000"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2" name="Gerade Verbindung mit Pfeil 11"/>
            <p:cNvCxnSpPr/>
            <p:nvPr/>
          </p:nvCxnSpPr>
          <p:spPr>
            <a:xfrm flipV="1">
              <a:off x="2765328" y="1832670"/>
              <a:ext cx="621337" cy="97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(Vorrunde) ansehen</a:t>
            </a:r>
          </a:p>
        </p:txBody>
      </p:sp>
      <p:sp>
        <p:nvSpPr>
          <p:cNvPr id="3" name="Datumsplatzhalter 2"/>
          <p:cNvSpPr>
            <a:spLocks noGrp="1"/>
          </p:cNvSpPr>
          <p:nvPr>
            <p:ph type="dt" sz="quarter"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67</a:t>
            </a:fld>
            <a:endParaRPr lang="de-DE" dirty="0"/>
          </a:p>
        </p:txBody>
      </p:sp>
      <p:pic>
        <p:nvPicPr>
          <p:cNvPr id="8" name="Picture 2"/>
          <p:cNvPicPr>
            <a:picLocks noChangeAspect="1" noChangeArrowheads="1"/>
          </p:cNvPicPr>
          <p:nvPr/>
        </p:nvPicPr>
        <p:blipFill>
          <a:blip r:embed="rId4" cstate="print"/>
          <a:srcRect/>
          <a:stretch>
            <a:fillRect/>
          </a:stretch>
        </p:blipFill>
        <p:spPr bwMode="auto">
          <a:xfrm>
            <a:off x="3612623" y="1199624"/>
            <a:ext cx="1880235" cy="86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(Vorrunde) ansehen</a:t>
            </a:r>
          </a:p>
        </p:txBody>
      </p:sp>
      <p:sp>
        <p:nvSpPr>
          <p:cNvPr id="3" name="Datumsplatzhalter 2"/>
          <p:cNvSpPr>
            <a:spLocks noGrp="1"/>
          </p:cNvSpPr>
          <p:nvPr>
            <p:ph type="dt" sz="quarter"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68</a:t>
            </a:fld>
            <a:endParaRPr lang="de-DE" dirty="0"/>
          </a:p>
        </p:txBody>
      </p:sp>
      <p:grpSp>
        <p:nvGrpSpPr>
          <p:cNvPr id="16" name="Gruppieren 15"/>
          <p:cNvGrpSpPr/>
          <p:nvPr/>
        </p:nvGrpSpPr>
        <p:grpSpPr>
          <a:xfrm>
            <a:off x="5454425" y="2688147"/>
            <a:ext cx="1650760" cy="1493520"/>
            <a:chOff x="2177825" y="893213"/>
            <a:chExt cx="1650760" cy="1493520"/>
          </a:xfrm>
        </p:grpSpPr>
        <p:pic>
          <p:nvPicPr>
            <p:cNvPr id="5123" name="Picture 3"/>
            <p:cNvPicPr>
              <a:picLocks noChangeAspect="1" noChangeArrowheads="1"/>
            </p:cNvPicPr>
            <p:nvPr/>
          </p:nvPicPr>
          <p:blipFill>
            <a:blip r:embed="rId4" cstate="print"/>
            <a:srcRect/>
            <a:stretch>
              <a:fillRect/>
            </a:stretch>
          </p:blipFill>
          <p:spPr bwMode="auto">
            <a:xfrm>
              <a:off x="2281725" y="893213"/>
              <a:ext cx="1546860" cy="1493520"/>
            </a:xfrm>
            <a:prstGeom prst="rect">
              <a:avLst/>
            </a:prstGeom>
            <a:noFill/>
            <a:ln w="9525">
              <a:noFill/>
              <a:miter lim="800000"/>
              <a:headEnd/>
              <a:tailEnd/>
            </a:ln>
          </p:spPr>
        </p:pic>
        <p:sp>
          <p:nvSpPr>
            <p:cNvPr id="9" name="Ellipse 8"/>
            <p:cNvSpPr/>
            <p:nvPr/>
          </p:nvSpPr>
          <p:spPr>
            <a:xfrm>
              <a:off x="2177825" y="1616363"/>
              <a:ext cx="1403576" cy="253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2177825" y="1956348"/>
              <a:ext cx="1404000" cy="253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14" name="Textfeld 13"/>
          <p:cNvSpPr txBox="1"/>
          <p:nvPr/>
        </p:nvSpPr>
        <p:spPr>
          <a:xfrm>
            <a:off x="5139269" y="2149582"/>
            <a:ext cx="2340000" cy="430887"/>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Im Menü Ansicht müssen dazu die folgenden Einträge markiert sein:</a:t>
            </a:r>
          </a:p>
        </p:txBody>
      </p:sp>
      <p:sp>
        <p:nvSpPr>
          <p:cNvPr id="15" name="Textfeld 14"/>
          <p:cNvSpPr txBox="1"/>
          <p:nvPr/>
        </p:nvSpPr>
        <p:spPr>
          <a:xfrm>
            <a:off x="5147735" y="1599248"/>
            <a:ext cx="2340000" cy="430887"/>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Hier werden nur die notwendigen und relevanten Parameter angezeigt.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Auslosung (Endrunde) durchführen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69</a:t>
            </a:fld>
            <a:endParaRPr lang="de-DE" dirty="0"/>
          </a:p>
        </p:txBody>
      </p:sp>
      <p:pic>
        <p:nvPicPr>
          <p:cNvPr id="46082" name="Picture 2"/>
          <p:cNvPicPr>
            <a:picLocks noChangeAspect="1" noChangeArrowheads="1"/>
          </p:cNvPicPr>
          <p:nvPr/>
        </p:nvPicPr>
        <p:blipFill>
          <a:blip r:embed="rId4" cstate="print"/>
          <a:srcRect/>
          <a:stretch>
            <a:fillRect/>
          </a:stretch>
        </p:blipFill>
        <p:spPr bwMode="auto">
          <a:xfrm>
            <a:off x="4528345" y="1192215"/>
            <a:ext cx="1880235" cy="86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srcRect/>
          <a:stretch>
            <a:fillRect/>
          </a:stretch>
        </p:blipFill>
        <p:spPr bwMode="auto">
          <a:xfrm>
            <a:off x="1055333" y="684000"/>
            <a:ext cx="7033334" cy="4000000"/>
          </a:xfrm>
          <a:prstGeom prst="rect">
            <a:avLst/>
          </a:prstGeom>
          <a:noFill/>
          <a:ln w="9525">
            <a:noFill/>
            <a:miter lim="800000"/>
            <a:headEnd/>
            <a:tailEnd/>
          </a:ln>
        </p:spPr>
      </p:pic>
      <p:sp>
        <p:nvSpPr>
          <p:cNvPr id="2" name="Titel 1"/>
          <p:cNvSpPr>
            <a:spLocks noGrp="1"/>
          </p:cNvSpPr>
          <p:nvPr>
            <p:ph type="title"/>
          </p:nvPr>
        </p:nvSpPr>
        <p:spPr/>
        <p:txBody>
          <a:bodyPr/>
          <a:lstStyle/>
          <a:p>
            <a:r>
              <a:rPr lang="de-DE" sz="2400" dirty="0" smtClean="0"/>
              <a:t>Turnierdaten downloaden (Bezirks- oder Verbandsentscheid)</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a:t>
            </a:fld>
            <a:endParaRPr lang="de-DE" dirty="0"/>
          </a:p>
        </p:txBody>
      </p:sp>
      <p:sp>
        <p:nvSpPr>
          <p:cNvPr id="9" name="Ellipse 8"/>
          <p:cNvSpPr/>
          <p:nvPr/>
        </p:nvSpPr>
        <p:spPr>
          <a:xfrm>
            <a:off x="1425504" y="4092103"/>
            <a:ext cx="902830"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Textfeld 9"/>
          <p:cNvSpPr txBox="1"/>
          <p:nvPr/>
        </p:nvSpPr>
        <p:spPr>
          <a:xfrm>
            <a:off x="3555254" y="3582198"/>
            <a:ext cx="1218475" cy="276999"/>
          </a:xfrm>
          <a:prstGeom prst="rect">
            <a:avLst/>
          </a:prstGeom>
          <a:solidFill>
            <a:schemeClr val="accent2">
              <a:lumMod val="40000"/>
              <a:lumOff val="60000"/>
            </a:schemeClr>
          </a:solidFill>
        </p:spPr>
        <p:txBody>
          <a:bodyPr wrap="none">
            <a:spAutoFit/>
          </a:bodyPr>
          <a:lstStyle/>
          <a:p>
            <a:pPr>
              <a:defRPr/>
            </a:pPr>
            <a:r>
              <a:rPr lang="de-DE" sz="1200" dirty="0" smtClean="0">
                <a:latin typeface="+mn-lt"/>
              </a:rPr>
              <a:t>Linker </a:t>
            </a:r>
            <a:r>
              <a:rPr lang="de-DE" sz="1200" dirty="0">
                <a:latin typeface="+mn-lt"/>
              </a:rPr>
              <a:t>Mausklick</a:t>
            </a:r>
          </a:p>
        </p:txBody>
      </p:sp>
      <p:sp>
        <p:nvSpPr>
          <p:cNvPr id="11" name="Ellipse 10"/>
          <p:cNvSpPr/>
          <p:nvPr/>
        </p:nvSpPr>
        <p:spPr>
          <a:xfrm>
            <a:off x="5853569" y="4092103"/>
            <a:ext cx="1199163"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cxnSp>
        <p:nvCxnSpPr>
          <p:cNvPr id="12" name="Gerade Verbindung mit Pfeil 11"/>
          <p:cNvCxnSpPr>
            <a:stCxn id="10" idx="1"/>
            <a:endCxn id="9" idx="6"/>
          </p:cNvCxnSpPr>
          <p:nvPr/>
        </p:nvCxnSpPr>
        <p:spPr>
          <a:xfrm flipH="1">
            <a:off x="2328334" y="3720698"/>
            <a:ext cx="1226920" cy="50951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2212904" y="2652770"/>
            <a:ext cx="902830"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7" name="Ellipse 16"/>
          <p:cNvSpPr/>
          <p:nvPr/>
        </p:nvSpPr>
        <p:spPr>
          <a:xfrm>
            <a:off x="2068970" y="3533304"/>
            <a:ext cx="902830"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9" name="Interaktive Schaltfläche: Zurück oder Vorherige(r) 18" descr="Zuletzt angesehene Folie">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 grpId="0" animBg="1"/>
      <p:bldP spid="17" grpId="0" animBg="1"/>
      <p:bldP spid="1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Auszulosende Spieler</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70</a:t>
            </a:fld>
            <a:endParaRPr lang="de-DE" dirty="0"/>
          </a:p>
        </p:txBody>
      </p:sp>
      <p:sp>
        <p:nvSpPr>
          <p:cNvPr id="9" name="Textfeld 8"/>
          <p:cNvSpPr txBox="1"/>
          <p:nvPr/>
        </p:nvSpPr>
        <p:spPr>
          <a:xfrm>
            <a:off x="2184402" y="2953885"/>
            <a:ext cx="1676398" cy="261610"/>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Rang in Vorrundengruppe</a:t>
            </a:r>
          </a:p>
        </p:txBody>
      </p:sp>
      <p:sp>
        <p:nvSpPr>
          <p:cNvPr id="10" name="Textfeld 9"/>
          <p:cNvSpPr txBox="1"/>
          <p:nvPr/>
        </p:nvSpPr>
        <p:spPr>
          <a:xfrm>
            <a:off x="2904069" y="3360285"/>
            <a:ext cx="1447798" cy="261610"/>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Gruppe in Vorrunde</a:t>
            </a:r>
          </a:p>
        </p:txBody>
      </p:sp>
      <p:cxnSp>
        <p:nvCxnSpPr>
          <p:cNvPr id="12" name="Gewinkelte Verbindung 11"/>
          <p:cNvCxnSpPr/>
          <p:nvPr/>
        </p:nvCxnSpPr>
        <p:spPr>
          <a:xfrm rot="5400000" flipH="1" flipV="1">
            <a:off x="2726267" y="1964267"/>
            <a:ext cx="1583267" cy="397934"/>
          </a:xfrm>
          <a:prstGeom prst="bentConnector3">
            <a:avLst>
              <a:gd name="adj1" fmla="val 100167"/>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Gewinkelte Verbindung 13"/>
          <p:cNvCxnSpPr/>
          <p:nvPr/>
        </p:nvCxnSpPr>
        <p:spPr>
          <a:xfrm rot="16200000" flipV="1">
            <a:off x="3149601" y="2286002"/>
            <a:ext cx="1964270" cy="135466"/>
          </a:xfrm>
          <a:prstGeom prst="bentConnector3">
            <a:avLst>
              <a:gd name="adj1" fmla="val 100027"/>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starten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71</a:t>
            </a:fld>
            <a:endParaRPr lang="de-DE" dirty="0"/>
          </a:p>
        </p:txBody>
      </p:sp>
      <p:pic>
        <p:nvPicPr>
          <p:cNvPr id="7" name="Picture 3"/>
          <p:cNvPicPr>
            <a:picLocks noChangeAspect="1" noChangeArrowheads="1"/>
          </p:cNvPicPr>
          <p:nvPr/>
        </p:nvPicPr>
        <p:blipFill>
          <a:blip r:embed="rId4" cstate="print"/>
          <a:srcRect/>
          <a:stretch>
            <a:fillRect/>
          </a:stretch>
        </p:blipFill>
        <p:spPr bwMode="auto">
          <a:xfrm>
            <a:off x="1817491" y="898243"/>
            <a:ext cx="1720215" cy="1620203"/>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804640" y="4661128"/>
            <a:ext cx="1533525" cy="113348"/>
          </a:xfrm>
          <a:prstGeom prst="rect">
            <a:avLst/>
          </a:prstGeom>
          <a:noFill/>
          <a:ln w="9525">
            <a:noFill/>
            <a:miter lim="800000"/>
            <a:headEnd/>
            <a:tailEnd/>
          </a:ln>
        </p:spPr>
      </p:pic>
      <p:sp>
        <p:nvSpPr>
          <p:cNvPr id="13" name="Inhaltsplatzhalter 11"/>
          <p:cNvSpPr txBox="1">
            <a:spLocks/>
          </p:cNvSpPr>
          <p:nvPr/>
        </p:nvSpPr>
        <p:spPr bwMode="auto">
          <a:xfrm>
            <a:off x="1762579" y="3656100"/>
            <a:ext cx="5618843" cy="468000"/>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Für die Auslosung der Endrunde braucht keine Setzliste erstellt zu werden. Wenn keine Setzliste existiert, wird sie automatisch erzeugt. Es werden die Gruppenersten gesetzt.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übernehmen (speichern)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72</a:t>
            </a:fld>
            <a:endParaRPr lang="de-DE" dirty="0"/>
          </a:p>
        </p:txBody>
      </p:sp>
      <p:pic>
        <p:nvPicPr>
          <p:cNvPr id="7" name="Picture 2"/>
          <p:cNvPicPr>
            <a:picLocks noChangeAspect="1" noChangeArrowheads="1"/>
          </p:cNvPicPr>
          <p:nvPr/>
        </p:nvPicPr>
        <p:blipFill>
          <a:blip r:embed="rId4" cstate="print"/>
          <a:srcRect/>
          <a:stretch>
            <a:fillRect/>
          </a:stretch>
        </p:blipFill>
        <p:spPr bwMode="auto">
          <a:xfrm>
            <a:off x="1816809" y="903006"/>
            <a:ext cx="1726883" cy="1633538"/>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795337" y="4645476"/>
            <a:ext cx="1626870" cy="126682"/>
          </a:xfrm>
          <a:prstGeom prst="rect">
            <a:avLst/>
          </a:prstGeom>
          <a:noFill/>
          <a:ln w="9525">
            <a:noFill/>
            <a:miter lim="800000"/>
            <a:headEnd/>
            <a:tailEnd/>
          </a:ln>
        </p:spPr>
      </p:pic>
      <p:grpSp>
        <p:nvGrpSpPr>
          <p:cNvPr id="12" name="Gruppieren 11"/>
          <p:cNvGrpSpPr/>
          <p:nvPr/>
        </p:nvGrpSpPr>
        <p:grpSpPr>
          <a:xfrm>
            <a:off x="7332139" y="1371600"/>
            <a:ext cx="1049867" cy="2250295"/>
            <a:chOff x="7332139" y="1371600"/>
            <a:chExt cx="1049867" cy="2250295"/>
          </a:xfrm>
        </p:grpSpPr>
        <p:sp>
          <p:nvSpPr>
            <p:cNvPr id="10" name="Textfeld 9"/>
            <p:cNvSpPr txBox="1"/>
            <p:nvPr/>
          </p:nvSpPr>
          <p:spPr>
            <a:xfrm>
              <a:off x="7332139" y="3360285"/>
              <a:ext cx="1049867" cy="261610"/>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Setzpositionen</a:t>
              </a:r>
            </a:p>
          </p:txBody>
        </p:sp>
        <p:cxnSp>
          <p:nvCxnSpPr>
            <p:cNvPr id="11" name="Gewinkelte Verbindung 10"/>
            <p:cNvCxnSpPr/>
            <p:nvPr/>
          </p:nvCxnSpPr>
          <p:spPr>
            <a:xfrm rot="16200000" flipV="1">
              <a:off x="7179741" y="2286002"/>
              <a:ext cx="1964270" cy="135466"/>
            </a:xfrm>
            <a:prstGeom prst="bentConnector3">
              <a:avLst>
                <a:gd name="adj1" fmla="val 100027"/>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Spielbetrieb (Endrunde) durchführen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73</a:t>
            </a:fld>
            <a:endParaRPr lang="de-DE" dirty="0"/>
          </a:p>
        </p:txBody>
      </p:sp>
      <p:sp>
        <p:nvSpPr>
          <p:cNvPr id="9" name="Textfeld 8"/>
          <p:cNvSpPr txBox="1"/>
          <p:nvPr/>
        </p:nvSpPr>
        <p:spPr>
          <a:xfrm>
            <a:off x="2726267" y="3038539"/>
            <a:ext cx="3691466" cy="261610"/>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In der Endrunde erfolgt der Spielbetrieb wie in der Vorrunde.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Spielplan (Endrunde) aufrufen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74</a:t>
            </a:fld>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3572146" y="1192215"/>
            <a:ext cx="1880235" cy="86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Spielplan (Endrunde)</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75</a:t>
            </a:fld>
            <a:endParaRPr lang="de-DE"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(Endrunde) ansehen</a:t>
            </a:r>
          </a:p>
        </p:txBody>
      </p:sp>
      <p:sp>
        <p:nvSpPr>
          <p:cNvPr id="3" name="Datumsplatzhalter 2"/>
          <p:cNvSpPr>
            <a:spLocks noGrp="1"/>
          </p:cNvSpPr>
          <p:nvPr>
            <p:ph type="dt" sz="quarter"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76</a:t>
            </a:fld>
            <a:endParaRPr lang="de-DE" dirty="0"/>
          </a:p>
        </p:txBody>
      </p:sp>
      <p:pic>
        <p:nvPicPr>
          <p:cNvPr id="9" name="Picture 2"/>
          <p:cNvPicPr>
            <a:picLocks noChangeAspect="1" noChangeArrowheads="1"/>
          </p:cNvPicPr>
          <p:nvPr/>
        </p:nvPicPr>
        <p:blipFill>
          <a:blip r:embed="rId4" cstate="print"/>
          <a:srcRect/>
          <a:stretch>
            <a:fillRect/>
          </a:stretch>
        </p:blipFill>
        <p:spPr bwMode="auto">
          <a:xfrm>
            <a:off x="3612623" y="1199624"/>
            <a:ext cx="1880235" cy="86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(Endrunde) ansehen</a:t>
            </a:r>
          </a:p>
        </p:txBody>
      </p:sp>
      <p:sp>
        <p:nvSpPr>
          <p:cNvPr id="3" name="Datumsplatzhalter 2"/>
          <p:cNvSpPr>
            <a:spLocks noGrp="1"/>
          </p:cNvSpPr>
          <p:nvPr>
            <p:ph type="dt" sz="quarter"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77</a:t>
            </a:fld>
            <a:endParaRPr lang="de-DE"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Veranstaltungsbericht erstellen</a:t>
            </a:r>
            <a:endParaRPr lang="de-DE" sz="28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78</a:t>
            </a:fld>
            <a:endParaRPr lang="de-DE" dirty="0"/>
          </a:p>
        </p:txBody>
      </p:sp>
      <p:sp>
        <p:nvSpPr>
          <p:cNvPr id="6" name="Inhaltsplatzhalter 5"/>
          <p:cNvSpPr>
            <a:spLocks noGrp="1"/>
          </p:cNvSpPr>
          <p:nvPr>
            <p:ph idx="1"/>
          </p:nvPr>
        </p:nvSpPr>
        <p:spPr/>
        <p:txBody>
          <a:bodyPr/>
          <a:lstStyle/>
          <a:p>
            <a:r>
              <a:rPr lang="de-DE" sz="2400" dirty="0" smtClean="0"/>
              <a:t>Nach Abschluss des Turniers muss für </a:t>
            </a:r>
            <a:r>
              <a:rPr lang="de-DE" sz="2400" dirty="0" err="1" smtClean="0"/>
              <a:t>click</a:t>
            </a:r>
            <a:r>
              <a:rPr lang="de-DE" sz="2400" dirty="0" smtClean="0"/>
              <a:t>-TT der Veranstaltungsbericht erstellt werden (siehe Kapitel 4 der Handlungsanleitungen für </a:t>
            </a:r>
            <a:r>
              <a:rPr lang="de-DE" sz="2400" dirty="0" smtClean="0">
                <a:hlinkClick r:id="rId2"/>
              </a:rPr>
              <a:t>Vereine </a:t>
            </a:r>
            <a:r>
              <a:rPr lang="de-DE" sz="2400" dirty="0" smtClean="0"/>
              <a:t>bzw. </a:t>
            </a:r>
            <a:r>
              <a:rPr lang="de-DE" sz="2400" dirty="0" smtClean="0">
                <a:hlinkClick r:id="rId3"/>
              </a:rPr>
              <a:t>Fachwarte</a:t>
            </a:r>
            <a:r>
              <a:rPr lang="de-DE" sz="2400" dirty="0" smtClean="0"/>
              <a:t>)</a:t>
            </a:r>
          </a:p>
          <a:p>
            <a:r>
              <a:rPr lang="de-DE" sz="2400" dirty="0" smtClean="0"/>
              <a:t>Diesen können Sie in TTT2020 erzeugen, indem Sie die Funktion „</a:t>
            </a:r>
            <a:r>
              <a:rPr lang="de-DE" sz="2400" dirty="0" smtClean="0">
                <a:hlinkClick r:id="rId4" action="ppaction://hlinksldjump"/>
              </a:rPr>
              <a:t>Ergebnisse exportieren</a:t>
            </a:r>
            <a:r>
              <a:rPr lang="de-DE" sz="2400" dirty="0" smtClean="0"/>
              <a:t>“ verwenden.</a:t>
            </a:r>
          </a:p>
          <a:p>
            <a:r>
              <a:rPr lang="de-DE" sz="2400" dirty="0" smtClean="0"/>
              <a:t>Wichtig ist (insbesondere bei Ortsentscheiden), dass die </a:t>
            </a:r>
            <a:r>
              <a:rPr lang="de-DE" sz="2400" dirty="0" smtClean="0">
                <a:hlinkClick r:id="rId5" action="ppaction://hlinksldjump"/>
              </a:rPr>
              <a:t>Adressdaten der Teilnehmer</a:t>
            </a:r>
            <a:r>
              <a:rPr lang="de-DE" sz="2400" dirty="0" smtClean="0"/>
              <a:t> korrekt eingegeben worden sind.</a:t>
            </a:r>
          </a:p>
          <a:p>
            <a:r>
              <a:rPr lang="de-DE" sz="2400" dirty="0" smtClean="0"/>
              <a:t>Voraussetzung ist, dass die </a:t>
            </a:r>
            <a:r>
              <a:rPr lang="de-DE" sz="2400" dirty="0" smtClean="0">
                <a:hlinkClick r:id="rId6" action="ppaction://hlinksldjump"/>
              </a:rPr>
              <a:t>Turnierdaten aus </a:t>
            </a:r>
            <a:r>
              <a:rPr lang="de-DE" sz="2400" dirty="0" err="1" smtClean="0">
                <a:hlinkClick r:id="rId6" action="ppaction://hlinksldjump"/>
              </a:rPr>
              <a:t>click</a:t>
            </a:r>
            <a:r>
              <a:rPr lang="de-DE" sz="2400" dirty="0" smtClean="0">
                <a:hlinkClick r:id="rId6" action="ppaction://hlinksldjump"/>
              </a:rPr>
              <a:t>-TT importiert</a:t>
            </a:r>
            <a:r>
              <a:rPr lang="de-DE" sz="2400" dirty="0" smtClean="0"/>
              <a:t> worden sind.</a:t>
            </a:r>
          </a:p>
          <a:p>
            <a:endParaRPr lang="de-DE"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Ergebnisse exportieren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79</a:t>
            </a:fld>
            <a:endParaRPr lang="de-DE" dirty="0"/>
          </a:p>
        </p:txBody>
      </p:sp>
      <p:pic>
        <p:nvPicPr>
          <p:cNvPr id="4099" name="Picture 3"/>
          <p:cNvPicPr>
            <a:picLocks noChangeAspect="1" noChangeArrowheads="1"/>
          </p:cNvPicPr>
          <p:nvPr/>
        </p:nvPicPr>
        <p:blipFill>
          <a:blip r:embed="rId3" cstate="print"/>
          <a:srcRect/>
          <a:stretch>
            <a:fillRect/>
          </a:stretch>
        </p:blipFill>
        <p:spPr bwMode="auto">
          <a:xfrm>
            <a:off x="958322" y="901171"/>
            <a:ext cx="1320165" cy="1680210"/>
          </a:xfrm>
          <a:prstGeom prst="rect">
            <a:avLst/>
          </a:prstGeom>
          <a:noFill/>
          <a:ln w="9525">
            <a:noFill/>
            <a:miter lim="800000"/>
            <a:headEnd/>
            <a:tailEnd/>
          </a:ln>
        </p:spPr>
      </p:pic>
      <p:sp>
        <p:nvSpPr>
          <p:cNvPr id="9" name="Interaktive Schaltfläche: Zurück oder Vorherige(r) 8" descr="Zuletzt angesehene Folie">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Turnierdaten downloaden (Bezirks- oder Verbandsentscheid)</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a:t>
            </a:fld>
            <a:endParaRPr lang="de-DE" dirty="0"/>
          </a:p>
        </p:txBody>
      </p:sp>
      <p:pic>
        <p:nvPicPr>
          <p:cNvPr id="14339" name="Picture 3"/>
          <p:cNvPicPr>
            <a:picLocks noChangeAspect="1" noChangeArrowheads="1"/>
          </p:cNvPicPr>
          <p:nvPr/>
        </p:nvPicPr>
        <p:blipFill>
          <a:blip r:embed="rId3" cstate="print"/>
          <a:srcRect/>
          <a:stretch>
            <a:fillRect/>
          </a:stretch>
        </p:blipFill>
        <p:spPr bwMode="auto">
          <a:xfrm>
            <a:off x="1095405" y="688260"/>
            <a:ext cx="7048500" cy="4019550"/>
          </a:xfrm>
          <a:prstGeom prst="rect">
            <a:avLst/>
          </a:prstGeom>
          <a:noFill/>
          <a:ln w="9525">
            <a:noFill/>
            <a:miter lim="800000"/>
            <a:headEnd/>
            <a:tailEnd/>
          </a:ln>
        </p:spPr>
      </p:pic>
      <p:sp>
        <p:nvSpPr>
          <p:cNvPr id="7" name="Ellipse 6"/>
          <p:cNvSpPr/>
          <p:nvPr/>
        </p:nvSpPr>
        <p:spPr>
          <a:xfrm>
            <a:off x="1256171" y="3033770"/>
            <a:ext cx="1233029"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Textfeld 7"/>
          <p:cNvSpPr txBox="1"/>
          <p:nvPr/>
        </p:nvSpPr>
        <p:spPr>
          <a:xfrm>
            <a:off x="3182715" y="3014932"/>
            <a:ext cx="1218475" cy="276999"/>
          </a:xfrm>
          <a:prstGeom prst="rect">
            <a:avLst/>
          </a:prstGeom>
          <a:solidFill>
            <a:schemeClr val="accent2">
              <a:lumMod val="40000"/>
              <a:lumOff val="60000"/>
            </a:schemeClr>
          </a:solidFill>
        </p:spPr>
        <p:txBody>
          <a:bodyPr wrap="none">
            <a:spAutoFit/>
          </a:bodyPr>
          <a:lstStyle/>
          <a:p>
            <a:pPr>
              <a:defRPr/>
            </a:pPr>
            <a:r>
              <a:rPr lang="de-DE" sz="1200" dirty="0" smtClean="0">
                <a:latin typeface="+mn-lt"/>
              </a:rPr>
              <a:t>Linker </a:t>
            </a:r>
            <a:r>
              <a:rPr lang="de-DE" sz="1200" dirty="0">
                <a:latin typeface="+mn-lt"/>
              </a:rPr>
              <a:t>Mausklick</a:t>
            </a:r>
          </a:p>
        </p:txBody>
      </p:sp>
      <p:cxnSp>
        <p:nvCxnSpPr>
          <p:cNvPr id="9" name="Gerade Verbindung mit Pfeil 8"/>
          <p:cNvCxnSpPr>
            <a:stCxn id="8" idx="1"/>
            <a:endCxn id="7" idx="6"/>
          </p:cNvCxnSpPr>
          <p:nvPr/>
        </p:nvCxnSpPr>
        <p:spPr>
          <a:xfrm flipH="1">
            <a:off x="2489200" y="3153432"/>
            <a:ext cx="693515" cy="1845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3889189" y="1933875"/>
            <a:ext cx="4033619"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Hinweis: Die Teilnehmerdatei enthält noch keine Teilnehmer, sondern nur die Turnierdaten und evtl. die Konkurrenzen.</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255044" y="1250737"/>
            <a:ext cx="4633913" cy="2967038"/>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Ergebnisse exportieren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80</a:t>
            </a:fld>
            <a:endParaRPr lang="de-DE" dirty="0"/>
          </a:p>
        </p:txBody>
      </p:sp>
      <p:sp>
        <p:nvSpPr>
          <p:cNvPr id="11" name="Ellipse 10"/>
          <p:cNvSpPr/>
          <p:nvPr/>
        </p:nvSpPr>
        <p:spPr>
          <a:xfrm>
            <a:off x="5444067" y="3903740"/>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Ellipse 11"/>
          <p:cNvSpPr/>
          <p:nvPr/>
        </p:nvSpPr>
        <p:spPr>
          <a:xfrm>
            <a:off x="3014133" y="3438074"/>
            <a:ext cx="1193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Ergebnisse exportieren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81</a:t>
            </a:fld>
            <a:endParaRPr lang="de-DE" dirty="0"/>
          </a:p>
        </p:txBody>
      </p:sp>
      <p:pic>
        <p:nvPicPr>
          <p:cNvPr id="6146" name="Picture 2"/>
          <p:cNvPicPr>
            <a:picLocks noChangeAspect="1" noChangeArrowheads="1"/>
          </p:cNvPicPr>
          <p:nvPr/>
        </p:nvPicPr>
        <p:blipFill>
          <a:blip r:embed="rId3" cstate="print"/>
          <a:srcRect/>
          <a:stretch>
            <a:fillRect/>
          </a:stretch>
        </p:blipFill>
        <p:spPr bwMode="auto">
          <a:xfrm>
            <a:off x="3111818" y="1344082"/>
            <a:ext cx="2920365" cy="2780348"/>
          </a:xfrm>
          <a:prstGeom prst="rect">
            <a:avLst/>
          </a:prstGeom>
          <a:noFill/>
          <a:ln w="9525">
            <a:noFill/>
            <a:miter lim="800000"/>
            <a:headEnd/>
            <a:tailEnd/>
          </a:ln>
        </p:spPr>
      </p:pic>
      <p:sp>
        <p:nvSpPr>
          <p:cNvPr id="11" name="Ellipse 10"/>
          <p:cNvSpPr/>
          <p:nvPr/>
        </p:nvSpPr>
        <p:spPr>
          <a:xfrm>
            <a:off x="5232400" y="3099407"/>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Veranstaltungsbericht in </a:t>
            </a:r>
            <a:r>
              <a:rPr lang="de-DE" dirty="0" err="1" smtClean="0"/>
              <a:t>click</a:t>
            </a:r>
            <a:r>
              <a:rPr lang="de-DE" dirty="0" smtClean="0"/>
              <a:t>-TT hochladen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82</a:t>
            </a:fld>
            <a:endParaRPr lang="de-DE" dirty="0"/>
          </a:p>
        </p:txBody>
      </p:sp>
      <p:pic>
        <p:nvPicPr>
          <p:cNvPr id="7172" name="Picture 4"/>
          <p:cNvPicPr>
            <a:picLocks noChangeAspect="1" noChangeArrowheads="1"/>
          </p:cNvPicPr>
          <p:nvPr/>
        </p:nvPicPr>
        <p:blipFill>
          <a:blip r:embed="rId2" cstate="print"/>
          <a:srcRect/>
          <a:stretch>
            <a:fillRect/>
          </a:stretch>
        </p:blipFill>
        <p:spPr bwMode="auto">
          <a:xfrm>
            <a:off x="828675" y="684000"/>
            <a:ext cx="7486650" cy="4095750"/>
          </a:xfrm>
          <a:prstGeom prst="rect">
            <a:avLst/>
          </a:prstGeom>
          <a:noFill/>
          <a:ln w="9525">
            <a:noFill/>
            <a:miter lim="800000"/>
            <a:headEnd/>
            <a:tailEnd/>
          </a:ln>
        </p:spPr>
      </p:pic>
      <p:sp>
        <p:nvSpPr>
          <p:cNvPr id="7" name="Ellipse 6"/>
          <p:cNvSpPr/>
          <p:nvPr/>
        </p:nvSpPr>
        <p:spPr>
          <a:xfrm>
            <a:off x="951777" y="2103245"/>
            <a:ext cx="1667934" cy="5284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Veranstaltungsbericht in </a:t>
            </a:r>
            <a:r>
              <a:rPr lang="de-DE" dirty="0" err="1" smtClean="0"/>
              <a:t>click</a:t>
            </a:r>
            <a:r>
              <a:rPr lang="de-DE" dirty="0" smtClean="0"/>
              <a:t>-TT hochladen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83</a:t>
            </a:fld>
            <a:endParaRPr lang="de-DE" dirty="0"/>
          </a:p>
        </p:txBody>
      </p:sp>
      <p:pic>
        <p:nvPicPr>
          <p:cNvPr id="8195" name="Picture 3"/>
          <p:cNvPicPr>
            <a:picLocks noChangeAspect="1" noChangeArrowheads="1"/>
          </p:cNvPicPr>
          <p:nvPr/>
        </p:nvPicPr>
        <p:blipFill>
          <a:blip r:embed="rId2" cstate="print"/>
          <a:srcRect/>
          <a:stretch>
            <a:fillRect/>
          </a:stretch>
        </p:blipFill>
        <p:spPr bwMode="auto">
          <a:xfrm>
            <a:off x="1262063" y="876300"/>
            <a:ext cx="6619875" cy="3390900"/>
          </a:xfrm>
          <a:prstGeom prst="rect">
            <a:avLst/>
          </a:prstGeom>
          <a:noFill/>
          <a:ln w="9525">
            <a:noFill/>
            <a:miter lim="800000"/>
            <a:headEnd/>
            <a:tailEnd/>
          </a:ln>
        </p:spPr>
      </p:pic>
      <p:sp>
        <p:nvSpPr>
          <p:cNvPr id="8" name="Ellipse 7"/>
          <p:cNvSpPr/>
          <p:nvPr/>
        </p:nvSpPr>
        <p:spPr>
          <a:xfrm>
            <a:off x="2904067" y="3144647"/>
            <a:ext cx="1358178" cy="462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Veranstaltungsbericht in </a:t>
            </a:r>
            <a:r>
              <a:rPr lang="de-DE" dirty="0" err="1" smtClean="0"/>
              <a:t>click</a:t>
            </a:r>
            <a:r>
              <a:rPr lang="de-DE" dirty="0" smtClean="0"/>
              <a:t>-TT hochladen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84</a:t>
            </a:fld>
            <a:endParaRPr lang="de-DE" dirty="0"/>
          </a:p>
        </p:txBody>
      </p:sp>
      <p:pic>
        <p:nvPicPr>
          <p:cNvPr id="7" name="Picture 3"/>
          <p:cNvPicPr>
            <a:picLocks noChangeAspect="1" noChangeArrowheads="1"/>
          </p:cNvPicPr>
          <p:nvPr/>
        </p:nvPicPr>
        <p:blipFill>
          <a:blip r:embed="rId2" cstate="print"/>
          <a:srcRect/>
          <a:stretch>
            <a:fillRect/>
          </a:stretch>
        </p:blipFill>
        <p:spPr bwMode="auto">
          <a:xfrm>
            <a:off x="1262063" y="876300"/>
            <a:ext cx="6619875" cy="3390900"/>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2208371" y="1251585"/>
            <a:ext cx="4727258" cy="2640330"/>
          </a:xfrm>
          <a:prstGeom prst="rect">
            <a:avLst/>
          </a:prstGeom>
          <a:noFill/>
          <a:ln w="9525">
            <a:noFill/>
            <a:miter lim="800000"/>
            <a:headEnd/>
            <a:tailEnd/>
          </a:ln>
        </p:spPr>
      </p:pic>
      <p:sp>
        <p:nvSpPr>
          <p:cNvPr id="8" name="Ellipse 7"/>
          <p:cNvSpPr/>
          <p:nvPr/>
        </p:nvSpPr>
        <p:spPr>
          <a:xfrm>
            <a:off x="3412067" y="3364782"/>
            <a:ext cx="1185333" cy="3012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a:off x="5444066" y="3576451"/>
            <a:ext cx="850178" cy="2843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Veranstaltungsbericht in </a:t>
            </a:r>
            <a:r>
              <a:rPr lang="de-DE" dirty="0" err="1" smtClean="0"/>
              <a:t>click</a:t>
            </a:r>
            <a:r>
              <a:rPr lang="de-DE" dirty="0" smtClean="0"/>
              <a:t>-TT hochladen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85</a:t>
            </a:fld>
            <a:endParaRPr lang="de-DE" dirty="0"/>
          </a:p>
        </p:txBody>
      </p:sp>
      <p:pic>
        <p:nvPicPr>
          <p:cNvPr id="7" name="Picture 3"/>
          <p:cNvPicPr>
            <a:picLocks noChangeAspect="1" noChangeArrowheads="1"/>
          </p:cNvPicPr>
          <p:nvPr/>
        </p:nvPicPr>
        <p:blipFill>
          <a:blip r:embed="rId2" cstate="print"/>
          <a:srcRect/>
          <a:stretch>
            <a:fillRect/>
          </a:stretch>
        </p:blipFill>
        <p:spPr bwMode="auto">
          <a:xfrm>
            <a:off x="1262063" y="876300"/>
            <a:ext cx="6619875" cy="3390900"/>
          </a:xfrm>
          <a:prstGeom prst="rect">
            <a:avLst/>
          </a:prstGeom>
          <a:noFill/>
          <a:ln w="9525">
            <a:noFill/>
            <a:miter lim="800000"/>
            <a:headEnd/>
            <a:tailEnd/>
          </a:ln>
        </p:spPr>
      </p:pic>
      <p:pic>
        <p:nvPicPr>
          <p:cNvPr id="10242" name="Picture 2"/>
          <p:cNvPicPr>
            <a:picLocks noChangeAspect="1" noChangeArrowheads="1"/>
          </p:cNvPicPr>
          <p:nvPr/>
        </p:nvPicPr>
        <p:blipFill>
          <a:blip r:embed="rId3" cstate="print"/>
          <a:srcRect/>
          <a:stretch>
            <a:fillRect/>
          </a:stretch>
        </p:blipFill>
        <p:spPr bwMode="auto">
          <a:xfrm>
            <a:off x="2980267" y="3217863"/>
            <a:ext cx="2590800" cy="333375"/>
          </a:xfrm>
          <a:prstGeom prst="rect">
            <a:avLst/>
          </a:prstGeom>
          <a:noFill/>
          <a:ln w="9525">
            <a:noFill/>
            <a:miter lim="800000"/>
            <a:headEnd/>
            <a:tailEnd/>
          </a:ln>
        </p:spPr>
      </p:pic>
      <p:sp>
        <p:nvSpPr>
          <p:cNvPr id="8" name="Ellipse 7"/>
          <p:cNvSpPr/>
          <p:nvPr/>
        </p:nvSpPr>
        <p:spPr>
          <a:xfrm>
            <a:off x="4013244" y="3203917"/>
            <a:ext cx="1523956" cy="326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a:off x="2311444" y="3796584"/>
            <a:ext cx="1015956" cy="326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Veranstaltungsbericht in </a:t>
            </a:r>
            <a:r>
              <a:rPr lang="de-DE" dirty="0" err="1" smtClean="0"/>
              <a:t>click</a:t>
            </a:r>
            <a:r>
              <a:rPr lang="de-DE" dirty="0" smtClean="0"/>
              <a:t>-TT hochladen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86</a:t>
            </a:fld>
            <a:endParaRPr lang="de-DE" dirty="0"/>
          </a:p>
        </p:txBody>
      </p:sp>
      <p:pic>
        <p:nvPicPr>
          <p:cNvPr id="11268" name="Picture 4"/>
          <p:cNvPicPr>
            <a:picLocks noChangeAspect="1" noChangeArrowheads="1"/>
          </p:cNvPicPr>
          <p:nvPr/>
        </p:nvPicPr>
        <p:blipFill>
          <a:blip r:embed="rId2" cstate="print"/>
          <a:srcRect/>
          <a:stretch>
            <a:fillRect/>
          </a:stretch>
        </p:blipFill>
        <p:spPr bwMode="auto">
          <a:xfrm>
            <a:off x="813065" y="684000"/>
            <a:ext cx="4257675" cy="4114800"/>
          </a:xfrm>
          <a:prstGeom prst="rect">
            <a:avLst/>
          </a:prstGeom>
          <a:noFill/>
          <a:ln w="9525">
            <a:noFill/>
            <a:miter lim="800000"/>
            <a:headEnd/>
            <a:tailEnd/>
          </a:ln>
        </p:spPr>
      </p:pic>
      <p:pic>
        <p:nvPicPr>
          <p:cNvPr id="11271" name="Picture 7"/>
          <p:cNvPicPr>
            <a:picLocks noChangeAspect="1" noChangeArrowheads="1"/>
          </p:cNvPicPr>
          <p:nvPr/>
        </p:nvPicPr>
        <p:blipFill>
          <a:blip r:embed="rId3" cstate="print"/>
          <a:srcRect/>
          <a:stretch>
            <a:fillRect/>
          </a:stretch>
        </p:blipFill>
        <p:spPr bwMode="auto">
          <a:xfrm>
            <a:off x="5359136" y="796400"/>
            <a:ext cx="2971800" cy="3381375"/>
          </a:xfrm>
          <a:prstGeom prst="rect">
            <a:avLst/>
          </a:prstGeom>
          <a:noFill/>
          <a:ln w="9525">
            <a:noFill/>
            <a:miter lim="800000"/>
            <a:headEnd/>
            <a:tailEnd/>
          </a:ln>
        </p:spPr>
      </p:pic>
      <p:pic>
        <p:nvPicPr>
          <p:cNvPr id="11274" name="Picture 10"/>
          <p:cNvPicPr>
            <a:picLocks noChangeAspect="1" noChangeArrowheads="1"/>
          </p:cNvPicPr>
          <p:nvPr/>
        </p:nvPicPr>
        <p:blipFill>
          <a:blip r:embed="rId4" cstate="print"/>
          <a:srcRect/>
          <a:stretch>
            <a:fillRect/>
          </a:stretch>
        </p:blipFill>
        <p:spPr bwMode="auto">
          <a:xfrm>
            <a:off x="5341143" y="1263126"/>
            <a:ext cx="2971800" cy="3495675"/>
          </a:xfrm>
          <a:prstGeom prst="rect">
            <a:avLst/>
          </a:prstGeom>
          <a:noFill/>
          <a:ln w="9525">
            <a:noFill/>
            <a:miter lim="800000"/>
            <a:headEnd/>
            <a:tailEnd/>
          </a:ln>
        </p:spPr>
      </p:pic>
      <p:sp>
        <p:nvSpPr>
          <p:cNvPr id="16" name="Ellipse 15"/>
          <p:cNvSpPr/>
          <p:nvPr/>
        </p:nvSpPr>
        <p:spPr>
          <a:xfrm>
            <a:off x="6333111" y="4296118"/>
            <a:ext cx="1015956" cy="326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Veranstaltungsbericht in </a:t>
            </a:r>
            <a:r>
              <a:rPr lang="de-DE" dirty="0" err="1" smtClean="0"/>
              <a:t>click</a:t>
            </a:r>
            <a:r>
              <a:rPr lang="de-DE" dirty="0" smtClean="0"/>
              <a:t>-TT hochgeladen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87</a:t>
            </a:fld>
            <a:endParaRPr lang="de-DE" dirty="0"/>
          </a:p>
        </p:txBody>
      </p:sp>
      <p:pic>
        <p:nvPicPr>
          <p:cNvPr id="6" name="Picture 4"/>
          <p:cNvPicPr>
            <a:picLocks noChangeAspect="1" noChangeArrowheads="1"/>
          </p:cNvPicPr>
          <p:nvPr/>
        </p:nvPicPr>
        <p:blipFill>
          <a:blip r:embed="rId2" cstate="print"/>
          <a:srcRect/>
          <a:stretch>
            <a:fillRect/>
          </a:stretch>
        </p:blipFill>
        <p:spPr bwMode="auto">
          <a:xfrm>
            <a:off x="828675" y="684000"/>
            <a:ext cx="7486650" cy="4095750"/>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6038850" y="3633789"/>
            <a:ext cx="895350" cy="20955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6038850" y="3810002"/>
            <a:ext cx="895350" cy="20955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6038850" y="3981451"/>
            <a:ext cx="895350" cy="209550"/>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6038850" y="4152902"/>
            <a:ext cx="895350" cy="209550"/>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6038850" y="4329114"/>
            <a:ext cx="895350" cy="209550"/>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6038850" y="4495801"/>
            <a:ext cx="895350" cy="209550"/>
          </a:xfrm>
          <a:prstGeom prst="rect">
            <a:avLst/>
          </a:prstGeom>
          <a:noFill/>
          <a:ln w="9525">
            <a:noFill/>
            <a:miter lim="800000"/>
            <a:headEnd/>
            <a:tailEnd/>
          </a:ln>
        </p:spPr>
      </p:pic>
      <p:sp>
        <p:nvSpPr>
          <p:cNvPr id="13" name="Ellipse 12"/>
          <p:cNvSpPr/>
          <p:nvPr/>
        </p:nvSpPr>
        <p:spPr>
          <a:xfrm>
            <a:off x="5698067" y="3364784"/>
            <a:ext cx="1693333" cy="14866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Textfeld 13"/>
          <p:cNvSpPr txBox="1"/>
          <p:nvPr/>
        </p:nvSpPr>
        <p:spPr>
          <a:xfrm>
            <a:off x="4208226" y="2197156"/>
            <a:ext cx="3691466" cy="430887"/>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u="sng" dirty="0" smtClean="0">
                <a:latin typeface="+mn-lt"/>
              </a:rPr>
              <a:t>Hinweis</a:t>
            </a:r>
            <a:r>
              <a:rPr lang="de-DE" sz="1100" dirty="0" smtClean="0">
                <a:latin typeface="+mn-lt"/>
              </a:rPr>
              <a:t>: Falls die Konkurrenzen doppelt angezeigt werden, aktualisieren Sie die Seite durch Drücken der F5-Taste.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Anhang</a:t>
            </a:r>
            <a:endParaRPr lang="de-DE" sz="28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88</a:t>
            </a:fld>
            <a:endParaRPr lang="de-DE" dirty="0"/>
          </a:p>
        </p:txBody>
      </p:sp>
      <p:sp>
        <p:nvSpPr>
          <p:cNvPr id="6" name="Inhaltsplatzhalter 5"/>
          <p:cNvSpPr>
            <a:spLocks noGrp="1"/>
          </p:cNvSpPr>
          <p:nvPr>
            <p:ph idx="1"/>
          </p:nvPr>
        </p:nvSpPr>
        <p:spPr/>
        <p:txBody>
          <a:bodyPr/>
          <a:lstStyle/>
          <a:p>
            <a:r>
              <a:rPr lang="de-DE" sz="1800" dirty="0" smtClean="0">
                <a:hlinkClick r:id="rId2" action="ppaction://hlinksldjump"/>
              </a:rPr>
              <a:t>Fehler beim Downloaden der Turnierdaten</a:t>
            </a:r>
            <a:endParaRPr lang="de-DE" sz="1800" dirty="0" smtClean="0"/>
          </a:p>
          <a:p>
            <a:r>
              <a:rPr lang="de-DE" sz="1800" dirty="0" smtClean="0">
                <a:hlinkClick r:id="rId3" action="ppaction://hlinksldjump"/>
              </a:rPr>
              <a:t>Turnierdaten interaktiv eingeben</a:t>
            </a:r>
            <a:endParaRPr lang="de-DE" sz="1800" dirty="0" smtClean="0"/>
          </a:p>
          <a:p>
            <a:r>
              <a:rPr lang="de-DE" sz="1800" dirty="0" smtClean="0">
                <a:hlinkClick r:id="rId4" action="ppaction://hlinksldjump"/>
              </a:rPr>
              <a:t>Veranstaltungsbericht interaktiv erstellen</a:t>
            </a:r>
            <a:endParaRPr lang="de-DE" sz="1800" dirty="0" smtClean="0"/>
          </a:p>
          <a:p>
            <a:r>
              <a:rPr lang="de-DE" sz="1800" dirty="0" smtClean="0">
                <a:hlinkClick r:id="rId5" action="ppaction://hlinksldjump"/>
              </a:rPr>
              <a:t>Siegerliste drucken</a:t>
            </a:r>
            <a:endParaRPr lang="de-DE" sz="1800" dirty="0" smtClean="0"/>
          </a:p>
          <a:p>
            <a:r>
              <a:rPr lang="de-DE" sz="1800" dirty="0" smtClean="0">
                <a:hlinkClick r:id="rId6" action="ppaction://hlinksldjump"/>
              </a:rPr>
              <a:t>Adressliste drucken</a:t>
            </a:r>
            <a:endParaRPr lang="de-DE" sz="1800" dirty="0" smtClean="0"/>
          </a:p>
          <a:p>
            <a:r>
              <a:rPr lang="de-DE" sz="1800" dirty="0" smtClean="0">
                <a:hlinkClick r:id="rId7" action="ppaction://hlinksldjump"/>
              </a:rPr>
              <a:t>Veranstaltungsbericht in </a:t>
            </a:r>
            <a:r>
              <a:rPr lang="de-DE" sz="1800" dirty="0" err="1" smtClean="0">
                <a:hlinkClick r:id="rId7" action="ppaction://hlinksldjump"/>
              </a:rPr>
              <a:t>click</a:t>
            </a:r>
            <a:r>
              <a:rPr lang="de-DE" sz="1800" dirty="0" smtClean="0">
                <a:hlinkClick r:id="rId7" action="ppaction://hlinksldjump"/>
              </a:rPr>
              <a:t>-TT eingeben</a:t>
            </a:r>
            <a:endParaRPr lang="de-DE" sz="1800" dirty="0" smtClean="0"/>
          </a:p>
          <a:p>
            <a:r>
              <a:rPr lang="de-DE" sz="1800" dirty="0" smtClean="0">
                <a:hlinkClick r:id="rId8" action="ppaction://hlinksldjump"/>
              </a:rPr>
              <a:t>Kreisentscheide in Bezirken des </a:t>
            </a:r>
            <a:r>
              <a:rPr lang="de-DE" sz="1800" dirty="0" err="1" smtClean="0">
                <a:hlinkClick r:id="rId8" action="ppaction://hlinksldjump"/>
              </a:rPr>
              <a:t>ByTTV</a:t>
            </a:r>
            <a:endParaRPr lang="de-DE" sz="1800" dirty="0" smtClean="0"/>
          </a:p>
          <a:p>
            <a:r>
              <a:rPr lang="de-DE" sz="1800" dirty="0" smtClean="0">
                <a:hlinkClick r:id="rId9" action="ppaction://hlinksldjump"/>
              </a:rPr>
              <a:t>Bezirksentscheid nach Kreisentscheiden</a:t>
            </a:r>
            <a:endParaRPr lang="de-DE" sz="1800" dirty="0" smtClean="0"/>
          </a:p>
          <a:p>
            <a:endParaRPr lang="de-DE" sz="18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041559" y="1304077"/>
            <a:ext cx="7047548" cy="3380423"/>
          </a:xfrm>
          <a:prstGeom prst="rect">
            <a:avLst/>
          </a:prstGeom>
          <a:noFill/>
          <a:ln w="9525">
            <a:noFill/>
            <a:miter lim="800000"/>
            <a:headEnd/>
            <a:tailEnd/>
          </a:ln>
        </p:spPr>
      </p:pic>
      <p:sp>
        <p:nvSpPr>
          <p:cNvPr id="2" name="Titel 1"/>
          <p:cNvSpPr>
            <a:spLocks noGrp="1"/>
          </p:cNvSpPr>
          <p:nvPr>
            <p:ph type="title"/>
          </p:nvPr>
        </p:nvSpPr>
        <p:spPr/>
        <p:txBody>
          <a:bodyPr/>
          <a:lstStyle/>
          <a:p>
            <a:r>
              <a:rPr lang="de-DE" sz="2800" dirty="0" smtClean="0"/>
              <a:t>Fehler beim Downloaden der Turnierdaten</a:t>
            </a:r>
            <a:endParaRPr lang="de-DE" sz="28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89</a:t>
            </a:fld>
            <a:endParaRPr lang="de-DE" dirty="0"/>
          </a:p>
        </p:txBody>
      </p:sp>
      <p:sp>
        <p:nvSpPr>
          <p:cNvPr id="10" name="Inhaltsplatzhalter 9"/>
          <p:cNvSpPr>
            <a:spLocks noGrp="1"/>
          </p:cNvSpPr>
          <p:nvPr>
            <p:ph idx="1"/>
          </p:nvPr>
        </p:nvSpPr>
        <p:spPr/>
        <p:txBody>
          <a:bodyPr/>
          <a:lstStyle/>
          <a:p>
            <a:pPr algn="ctr">
              <a:buNone/>
            </a:pPr>
            <a:r>
              <a:rPr lang="de-DE" sz="1800" dirty="0" smtClean="0"/>
              <a:t>Falls die </a:t>
            </a:r>
            <a:r>
              <a:rPr lang="de-DE" sz="1800" dirty="0" err="1" smtClean="0"/>
              <a:t>xml</a:t>
            </a:r>
            <a:r>
              <a:rPr lang="de-DE" sz="1800" dirty="0" smtClean="0"/>
              <a:t>-Datei nicht angezeigt wird und folgender Fehler erscheint:</a:t>
            </a:r>
            <a:endParaRPr lang="de-DE" sz="1800" dirty="0"/>
          </a:p>
        </p:txBody>
      </p:sp>
      <p:sp>
        <p:nvSpPr>
          <p:cNvPr id="8" name="Textfeld 7"/>
          <p:cNvSpPr txBox="1"/>
          <p:nvPr/>
        </p:nvSpPr>
        <p:spPr>
          <a:xfrm>
            <a:off x="4619026" y="2071047"/>
            <a:ext cx="3279012" cy="461665"/>
          </a:xfrm>
          <a:prstGeom prst="rect">
            <a:avLst/>
          </a:prstGeom>
          <a:solidFill>
            <a:schemeClr val="accent2">
              <a:lumMod val="40000"/>
              <a:lumOff val="60000"/>
            </a:schemeClr>
          </a:solidFill>
        </p:spPr>
        <p:txBody>
          <a:bodyPr wrap="square">
            <a:spAutoFit/>
          </a:bodyPr>
          <a:lstStyle/>
          <a:p>
            <a:pPr algn="ctr">
              <a:defRPr/>
            </a:pPr>
            <a:r>
              <a:rPr lang="de-DE" sz="1200" dirty="0" smtClean="0">
                <a:latin typeface="+mn-lt"/>
              </a:rPr>
              <a:t>Die Turnierdaten lassen sich nicht herunterladen. Die Ursache dafür ist noch unklar.</a:t>
            </a:r>
          </a:p>
        </p:txBody>
      </p:sp>
      <p:sp>
        <p:nvSpPr>
          <p:cNvPr id="16" name="Interaktive Schaltfläche: Zurück oder Vorherige(r) 15" descr="Zuletzt angesehene Folie">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Interaktive Schaltfläche: Anpassen 18">
            <a:hlinkClick r:id="rId3" action="ppaction://hlinksldjump" highlightClick="1"/>
          </p:cNvPr>
          <p:cNvSpPr/>
          <p:nvPr/>
        </p:nvSpPr>
        <p:spPr>
          <a:xfrm>
            <a:off x="4846320" y="3676888"/>
            <a:ext cx="3072383" cy="491081"/>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In der Regel hilft aber die auf den folgenden Seiten beschriebene Aktion.</a:t>
            </a:r>
            <a:endParaRPr lang="de-D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1055333" y="1386104"/>
            <a:ext cx="7033334" cy="3206667"/>
          </a:xfrm>
          <a:prstGeom prst="rect">
            <a:avLst/>
          </a:prstGeom>
          <a:noFill/>
          <a:ln w="9525">
            <a:noFill/>
            <a:miter lim="800000"/>
            <a:headEnd/>
            <a:tailEnd/>
          </a:ln>
        </p:spPr>
      </p:pic>
      <p:sp>
        <p:nvSpPr>
          <p:cNvPr id="13" name="Titel 12"/>
          <p:cNvSpPr>
            <a:spLocks noGrp="1"/>
          </p:cNvSpPr>
          <p:nvPr>
            <p:ph type="title"/>
          </p:nvPr>
        </p:nvSpPr>
        <p:spPr/>
        <p:txBody>
          <a:bodyPr/>
          <a:lstStyle/>
          <a:p>
            <a:r>
              <a:rPr lang="de-DE" sz="2400" dirty="0" smtClean="0"/>
              <a:t>Turnierdaten downloaden (alle Entscheide)</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a:xfrm>
            <a:off x="3124200" y="4767264"/>
            <a:ext cx="2895600" cy="273844"/>
          </a:xfrm>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a:t>
            </a:fld>
            <a:endParaRPr lang="de-DE" dirty="0"/>
          </a:p>
        </p:txBody>
      </p:sp>
      <p:sp>
        <p:nvSpPr>
          <p:cNvPr id="7" name="Textfeld 6"/>
          <p:cNvSpPr txBox="1"/>
          <p:nvPr/>
        </p:nvSpPr>
        <p:spPr>
          <a:xfrm>
            <a:off x="6051704" y="2525651"/>
            <a:ext cx="2499629" cy="1015663"/>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Hinweis: Falls die hier aufgeführten Wettbewerbe fehlen, ist das kein Problem. Sie werden beim späteren Importieren in TTT2020 automatisch erzeugt.</a:t>
            </a:r>
            <a:endParaRPr lang="de-DE" sz="1200" dirty="0">
              <a:latin typeface="+mn-lt"/>
            </a:endParaRPr>
          </a:p>
        </p:txBody>
      </p:sp>
      <p:cxnSp>
        <p:nvCxnSpPr>
          <p:cNvPr id="8" name="Gerade Verbindung mit Pfeil 7"/>
          <p:cNvCxnSpPr/>
          <p:nvPr/>
        </p:nvCxnSpPr>
        <p:spPr>
          <a:xfrm flipH="1">
            <a:off x="5462874" y="2844800"/>
            <a:ext cx="590793" cy="19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1055333" y="832757"/>
            <a:ext cx="6302200" cy="369332"/>
          </a:xfrm>
          <a:prstGeom prst="rect">
            <a:avLst/>
          </a:prstGeom>
          <a:noFill/>
        </p:spPr>
        <p:txBody>
          <a:bodyPr wrap="square" rtlCol="0">
            <a:spAutoFit/>
          </a:bodyPr>
          <a:lstStyle/>
          <a:p>
            <a:r>
              <a:rPr lang="de-DE" dirty="0" smtClean="0"/>
              <a:t>Die </a:t>
            </a:r>
            <a:r>
              <a:rPr lang="de-DE" dirty="0" err="1" smtClean="0"/>
              <a:t>xml</a:t>
            </a:r>
            <a:r>
              <a:rPr lang="de-DE" dirty="0" smtClean="0"/>
              <a:t>-Datei wird in einer neuen Browser-Karte angezeigt.</a:t>
            </a:r>
            <a:endParaRPr lang="de-DE" dirty="0"/>
          </a:p>
        </p:txBody>
      </p:sp>
      <p:sp>
        <p:nvSpPr>
          <p:cNvPr id="18" name="Interaktive Schaltfläche: Anpassen 17">
            <a:hlinkClick r:id="rId4" action="ppaction://hlinksldjump" highlightClick="1"/>
          </p:cNvPr>
          <p:cNvSpPr/>
          <p:nvPr/>
        </p:nvSpPr>
        <p:spPr>
          <a:xfrm>
            <a:off x="3081369" y="3826933"/>
            <a:ext cx="2981263"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Falls die </a:t>
            </a:r>
            <a:r>
              <a:rPr lang="de-DE" sz="1400" dirty="0" err="1" smtClean="0"/>
              <a:t>xml</a:t>
            </a:r>
            <a:r>
              <a:rPr lang="de-DE" sz="1400" dirty="0" smtClean="0"/>
              <a:t>-Datei nicht angezeigt wird, bitte hier klicken.</a:t>
            </a:r>
            <a:endParaRPr lang="de-DE" sz="1400" dirty="0"/>
          </a:p>
        </p:txBody>
      </p:sp>
      <p:sp>
        <p:nvSpPr>
          <p:cNvPr id="12" name="Interaktive Schaltfläche: Nächste(r) oder Weiter 11">
            <a:hlinkClick r:id="rId4" action="ppaction://hlinksldjump" highlightClick="1"/>
          </p:cNvPr>
          <p:cNvSpPr>
            <a:spLocks noChangeAspect="1"/>
          </p:cNvSpPr>
          <p:nvPr/>
        </p:nvSpPr>
        <p:spPr>
          <a:xfrm>
            <a:off x="72720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winkelte Verbindung 14"/>
          <p:cNvCxnSpPr>
            <a:stCxn id="18" idx="0"/>
            <a:endCxn id="12" idx="3"/>
          </p:cNvCxnSpPr>
          <p:nvPr/>
        </p:nvCxnSpPr>
        <p:spPr>
          <a:xfrm>
            <a:off x="6062632" y="4055533"/>
            <a:ext cx="1317368" cy="768467"/>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Interaktive Schaltfläche: Zurück oder Vorherige(r) 18" descr="Zuletzt angesehene Folie">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8" grpId="1" animBg="1"/>
      <p:bldP spid="12" grpId="0" animBg="1"/>
      <p:bldP spid="12" grpId="1" animBg="1"/>
      <p:bldP spid="1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1110571" y="707810"/>
            <a:ext cx="7033334" cy="4000000"/>
          </a:xfrm>
          <a:prstGeom prst="rect">
            <a:avLst/>
          </a:prstGeom>
          <a:noFill/>
          <a:ln w="9525">
            <a:noFill/>
            <a:miter lim="800000"/>
            <a:headEnd/>
            <a:tailEnd/>
          </a:ln>
        </p:spPr>
      </p:pic>
      <p:sp>
        <p:nvSpPr>
          <p:cNvPr id="2" name="Titel 1"/>
          <p:cNvSpPr>
            <a:spLocks noGrp="1"/>
          </p:cNvSpPr>
          <p:nvPr>
            <p:ph type="title"/>
          </p:nvPr>
        </p:nvSpPr>
        <p:spPr/>
        <p:txBody>
          <a:bodyPr/>
          <a:lstStyle/>
          <a:p>
            <a:r>
              <a:rPr lang="de-DE" sz="2400" dirty="0" smtClean="0"/>
              <a:t>Workaround nach Fehler beim Downloaden der Turnierdaten</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90</a:t>
            </a:fld>
            <a:endParaRPr lang="de-DE" dirty="0"/>
          </a:p>
        </p:txBody>
      </p:sp>
      <p:sp>
        <p:nvSpPr>
          <p:cNvPr id="8" name="Textfeld 7"/>
          <p:cNvSpPr txBox="1"/>
          <p:nvPr/>
        </p:nvSpPr>
        <p:spPr>
          <a:xfrm>
            <a:off x="3129031" y="2970751"/>
            <a:ext cx="3839035"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Klicken Sie in einer Zeile der Konkurrenzen auf „erfassen“.</a:t>
            </a:r>
          </a:p>
        </p:txBody>
      </p:sp>
      <p:cxnSp>
        <p:nvCxnSpPr>
          <p:cNvPr id="17" name="Gerade Verbindung mit Pfeil 16"/>
          <p:cNvCxnSpPr>
            <a:stCxn id="8" idx="2"/>
            <a:endCxn id="22" idx="0"/>
          </p:cNvCxnSpPr>
          <p:nvPr/>
        </p:nvCxnSpPr>
        <p:spPr>
          <a:xfrm>
            <a:off x="5048549" y="3247750"/>
            <a:ext cx="2721" cy="6384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4620071" y="3886199"/>
            <a:ext cx="862397" cy="2204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64933" y="707810"/>
            <a:ext cx="6414135" cy="3940492"/>
          </a:xfrm>
          <a:prstGeom prst="rect">
            <a:avLst/>
          </a:prstGeom>
          <a:noFill/>
          <a:ln w="9525">
            <a:noFill/>
            <a:miter lim="800000"/>
            <a:headEnd/>
            <a:tailEnd/>
          </a:ln>
        </p:spPr>
      </p:pic>
      <p:sp>
        <p:nvSpPr>
          <p:cNvPr id="2" name="Titel 1"/>
          <p:cNvSpPr>
            <a:spLocks noGrp="1"/>
          </p:cNvSpPr>
          <p:nvPr>
            <p:ph type="title"/>
          </p:nvPr>
        </p:nvSpPr>
        <p:spPr/>
        <p:txBody>
          <a:bodyPr/>
          <a:lstStyle/>
          <a:p>
            <a:r>
              <a:rPr lang="de-DE" sz="2400" dirty="0" smtClean="0"/>
              <a:t>Workaround nach Fehler beim Downloaden der Turnierdaten</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91</a:t>
            </a:fld>
            <a:endParaRPr lang="de-DE" dirty="0"/>
          </a:p>
        </p:txBody>
      </p:sp>
      <p:sp>
        <p:nvSpPr>
          <p:cNvPr id="8" name="Textfeld 7"/>
          <p:cNvSpPr txBox="1"/>
          <p:nvPr/>
        </p:nvSpPr>
        <p:spPr>
          <a:xfrm>
            <a:off x="4614333" y="2437352"/>
            <a:ext cx="2658534"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Es erscheint der Veranstaltungsbericht der betreffenden Konkurrenz.</a:t>
            </a:r>
          </a:p>
        </p:txBody>
      </p:sp>
      <p:cxnSp>
        <p:nvCxnSpPr>
          <p:cNvPr id="17" name="Gerade Verbindung mit Pfeil 16"/>
          <p:cNvCxnSpPr>
            <a:stCxn id="21" idx="1"/>
            <a:endCxn id="22" idx="6"/>
          </p:cNvCxnSpPr>
          <p:nvPr/>
        </p:nvCxnSpPr>
        <p:spPr>
          <a:xfrm flipH="1">
            <a:off x="2299002" y="3819650"/>
            <a:ext cx="1321098" cy="74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1436605" y="3716865"/>
            <a:ext cx="862397" cy="2204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Textfeld 20"/>
          <p:cNvSpPr txBox="1"/>
          <p:nvPr/>
        </p:nvSpPr>
        <p:spPr>
          <a:xfrm>
            <a:off x="3620100" y="3588817"/>
            <a:ext cx="3635836"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Verlassen Sie den Veranstaltungsbericht sofort wieder ohne irgendwelche Eingaben mit „Abbrechen“.</a:t>
            </a:r>
          </a:p>
        </p:txBody>
      </p:sp>
      <p:pic>
        <p:nvPicPr>
          <p:cNvPr id="1029" name="Picture 5"/>
          <p:cNvPicPr>
            <a:picLocks noChangeAspect="1" noChangeArrowheads="1"/>
          </p:cNvPicPr>
          <p:nvPr/>
        </p:nvPicPr>
        <p:blipFill>
          <a:blip r:embed="rId3" cstate="print"/>
          <a:srcRect/>
          <a:stretch>
            <a:fillRect/>
          </a:stretch>
        </p:blipFill>
        <p:spPr bwMode="auto">
          <a:xfrm>
            <a:off x="2987676" y="1260476"/>
            <a:ext cx="3000375" cy="840105"/>
          </a:xfrm>
          <a:prstGeom prst="rect">
            <a:avLst/>
          </a:prstGeom>
          <a:noFill/>
          <a:ln w="9525">
            <a:noFill/>
            <a:miter lim="800000"/>
            <a:headEnd/>
            <a:tailEnd/>
          </a:ln>
        </p:spPr>
      </p:pic>
      <p:sp>
        <p:nvSpPr>
          <p:cNvPr id="26" name="Ellipse 25"/>
          <p:cNvSpPr/>
          <p:nvPr/>
        </p:nvSpPr>
        <p:spPr>
          <a:xfrm>
            <a:off x="4408405" y="1727197"/>
            <a:ext cx="934062" cy="3048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Neuer Versuch zum Downloaden der Turnierdaten</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92</a:t>
            </a:fld>
            <a:endParaRPr lang="de-DE" dirty="0"/>
          </a:p>
        </p:txBody>
      </p:sp>
      <p:pic>
        <p:nvPicPr>
          <p:cNvPr id="6" name="Picture 2"/>
          <p:cNvPicPr>
            <a:picLocks noChangeAspect="1" noChangeArrowheads="1"/>
          </p:cNvPicPr>
          <p:nvPr/>
        </p:nvPicPr>
        <p:blipFill>
          <a:blip r:embed="rId2" cstate="print"/>
          <a:srcRect/>
          <a:stretch>
            <a:fillRect/>
          </a:stretch>
        </p:blipFill>
        <p:spPr bwMode="auto">
          <a:xfrm>
            <a:off x="1110571" y="707810"/>
            <a:ext cx="7033334" cy="4000000"/>
          </a:xfrm>
          <a:prstGeom prst="rect">
            <a:avLst/>
          </a:prstGeom>
          <a:noFill/>
          <a:ln w="9525">
            <a:noFill/>
            <a:miter lim="800000"/>
            <a:headEnd/>
            <a:tailEnd/>
          </a:ln>
        </p:spPr>
      </p:pic>
      <p:sp>
        <p:nvSpPr>
          <p:cNvPr id="7" name="Ellipse 6"/>
          <p:cNvSpPr/>
          <p:nvPr/>
        </p:nvSpPr>
        <p:spPr>
          <a:xfrm>
            <a:off x="1256171" y="3033770"/>
            <a:ext cx="1233029"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Interaktive Schaltfläche: Anpassen 8">
            <a:hlinkClick r:id="rId3" action="ppaction://hlinksldjump" highlightClick="1"/>
          </p:cNvPr>
          <p:cNvSpPr/>
          <p:nvPr/>
        </p:nvSpPr>
        <p:spPr>
          <a:xfrm>
            <a:off x="3987800" y="3826933"/>
            <a:ext cx="2074832"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Weiter mit Turnierdaten downloaden</a:t>
            </a:r>
            <a:endParaRPr lang="de-DE" sz="1400" dirty="0"/>
          </a:p>
        </p:txBody>
      </p:sp>
      <p:sp>
        <p:nvSpPr>
          <p:cNvPr id="10" name="Interaktive Schaltfläche: Nächste(r) oder Weiter 9">
            <a:hlinkClick r:id="rId3" action="ppaction://hlinksldjump" highlightClick="1"/>
          </p:cNvPr>
          <p:cNvSpPr>
            <a:spLocks noChangeAspect="1"/>
          </p:cNvSpPr>
          <p:nvPr/>
        </p:nvSpPr>
        <p:spPr>
          <a:xfrm>
            <a:off x="72720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winkelte Verbindung 14"/>
          <p:cNvCxnSpPr>
            <a:stCxn id="9" idx="0"/>
            <a:endCxn id="10" idx="3"/>
          </p:cNvCxnSpPr>
          <p:nvPr/>
        </p:nvCxnSpPr>
        <p:spPr>
          <a:xfrm>
            <a:off x="6062632" y="4055533"/>
            <a:ext cx="1317368" cy="768467"/>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stCxn id="12" idx="1"/>
            <a:endCxn id="7" idx="6"/>
          </p:cNvCxnSpPr>
          <p:nvPr/>
        </p:nvCxnSpPr>
        <p:spPr>
          <a:xfrm flipH="1">
            <a:off x="2489200" y="2509945"/>
            <a:ext cx="1340055" cy="6619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3829255" y="2371445"/>
            <a:ext cx="3028745"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Versuchen Sie das Downloaden noch einmal.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Neuer Versuch zum Downloaden der Turnierdaten</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93</a:t>
            </a:fld>
            <a:endParaRPr lang="de-DE" dirty="0"/>
          </a:p>
        </p:txBody>
      </p:sp>
      <p:pic>
        <p:nvPicPr>
          <p:cNvPr id="6" name="Picture 2"/>
          <p:cNvPicPr>
            <a:picLocks noChangeAspect="1" noChangeArrowheads="1"/>
          </p:cNvPicPr>
          <p:nvPr/>
        </p:nvPicPr>
        <p:blipFill>
          <a:blip r:embed="rId2" cstate="print"/>
          <a:srcRect/>
          <a:stretch>
            <a:fillRect/>
          </a:stretch>
        </p:blipFill>
        <p:spPr bwMode="auto">
          <a:xfrm>
            <a:off x="1110571" y="707810"/>
            <a:ext cx="7033334" cy="4000000"/>
          </a:xfrm>
          <a:prstGeom prst="rect">
            <a:avLst/>
          </a:prstGeom>
          <a:noFill/>
          <a:ln w="9525">
            <a:noFill/>
            <a:miter lim="800000"/>
            <a:headEnd/>
            <a:tailEnd/>
          </a:ln>
        </p:spPr>
      </p:pic>
      <p:sp>
        <p:nvSpPr>
          <p:cNvPr id="8" name="Textfeld 7"/>
          <p:cNvSpPr txBox="1"/>
          <p:nvPr/>
        </p:nvSpPr>
        <p:spPr>
          <a:xfrm>
            <a:off x="3612847" y="2027021"/>
            <a:ext cx="3693885" cy="1015663"/>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Wenn das Downloaden immer noch nicht funktioniert, wechseln Sie zu einem anderen Turnier und dann wieder zurück zum ursprünglichen Turnier. Möglicherweise hilft es auch, den Browser zu beenden und neu zu starten oder einen anderen Browser zu verwenden.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Neuer Versuch zum Downloaden der Turnierdaten</a:t>
            </a:r>
            <a:endParaRPr lang="de-DE" sz="2400"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94</a:t>
            </a:fld>
            <a:endParaRPr lang="de-DE" dirty="0"/>
          </a:p>
        </p:txBody>
      </p:sp>
      <p:pic>
        <p:nvPicPr>
          <p:cNvPr id="6" name="Picture 2"/>
          <p:cNvPicPr>
            <a:picLocks noChangeAspect="1" noChangeArrowheads="1"/>
          </p:cNvPicPr>
          <p:nvPr/>
        </p:nvPicPr>
        <p:blipFill>
          <a:blip r:embed="rId2" cstate="print"/>
          <a:srcRect/>
          <a:stretch>
            <a:fillRect/>
          </a:stretch>
        </p:blipFill>
        <p:spPr bwMode="auto">
          <a:xfrm>
            <a:off x="1110571" y="707810"/>
            <a:ext cx="7033334" cy="4000000"/>
          </a:xfrm>
          <a:prstGeom prst="rect">
            <a:avLst/>
          </a:prstGeom>
          <a:noFill/>
          <a:ln w="9525">
            <a:noFill/>
            <a:miter lim="800000"/>
            <a:headEnd/>
            <a:tailEnd/>
          </a:ln>
        </p:spPr>
      </p:pic>
      <p:sp>
        <p:nvSpPr>
          <p:cNvPr id="9" name="Interaktive Schaltfläche: Anpassen 8">
            <a:hlinkClick r:id="rId3" action="ppaction://hlinksldjump" highlightClick="1"/>
          </p:cNvPr>
          <p:cNvSpPr/>
          <p:nvPr/>
        </p:nvSpPr>
        <p:spPr>
          <a:xfrm>
            <a:off x="5025006" y="3909269"/>
            <a:ext cx="1610685" cy="46978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Turnierdaten interaktiv eingeben</a:t>
            </a:r>
            <a:endParaRPr lang="de-DE" sz="1400" dirty="0"/>
          </a:p>
        </p:txBody>
      </p:sp>
      <p:sp>
        <p:nvSpPr>
          <p:cNvPr id="10" name="Interaktive Schaltfläche: Nächste(r) oder Weiter 9">
            <a:hlinkClick r:id="rId3" action="ppaction://hlinksldjump" highlightClick="1"/>
          </p:cNvPr>
          <p:cNvSpPr>
            <a:spLocks noChangeAspect="1"/>
          </p:cNvSpPr>
          <p:nvPr/>
        </p:nvSpPr>
        <p:spPr>
          <a:xfrm>
            <a:off x="7272000" y="4824000"/>
            <a:ext cx="216000" cy="216000"/>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winkelte Verbindung 14"/>
          <p:cNvCxnSpPr>
            <a:stCxn id="9" idx="0"/>
            <a:endCxn id="10" idx="3"/>
          </p:cNvCxnSpPr>
          <p:nvPr/>
        </p:nvCxnSpPr>
        <p:spPr>
          <a:xfrm>
            <a:off x="6635691" y="4144161"/>
            <a:ext cx="744309" cy="679839"/>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3612847" y="2027021"/>
            <a:ext cx="3635242" cy="120032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Wenn alle Versuche zum Downloaden der Turnierdaten mehrfach fehlgeschlagen sind, können die Turnierdaten auch interaktiv eingegeben und das Turnier mithilfe des Konfigurations-Assistenten konfiguriert werden. Es ist dann allerdings nicht mehr möglich, einen erzeugten Veranstaltungsbericht in </a:t>
            </a:r>
            <a:r>
              <a:rPr lang="de-DE" sz="1200" dirty="0" err="1" smtClean="0">
                <a:latin typeface="+mn-lt"/>
              </a:rPr>
              <a:t>click</a:t>
            </a:r>
            <a:r>
              <a:rPr lang="de-DE" sz="1200" dirty="0" smtClean="0">
                <a:latin typeface="+mn-lt"/>
              </a:rPr>
              <a:t>-TT  zu importieren.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Turnierdaten interaktiv eingeben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95</a:t>
            </a:fld>
            <a:endParaRPr lang="de-DE" dirty="0"/>
          </a:p>
        </p:txBody>
      </p:sp>
      <p:pic>
        <p:nvPicPr>
          <p:cNvPr id="6"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a:off x="3751898" y="2001679"/>
            <a:ext cx="1640205" cy="1140143"/>
          </a:xfrm>
          <a:prstGeom prst="rect">
            <a:avLst/>
          </a:prstGeom>
          <a:noFill/>
          <a:ln w="9525">
            <a:noFill/>
            <a:miter lim="800000"/>
            <a:headEnd/>
            <a:tailEnd/>
          </a:ln>
        </p:spPr>
      </p:pic>
      <p:grpSp>
        <p:nvGrpSpPr>
          <p:cNvPr id="7" name="Gruppieren 16"/>
          <p:cNvGrpSpPr/>
          <p:nvPr/>
        </p:nvGrpSpPr>
        <p:grpSpPr>
          <a:xfrm>
            <a:off x="6358469" y="1527474"/>
            <a:ext cx="2074321" cy="276999"/>
            <a:chOff x="6358469" y="1527474"/>
            <a:chExt cx="2074321" cy="276999"/>
          </a:xfrm>
        </p:grpSpPr>
        <p:sp>
          <p:nvSpPr>
            <p:cNvPr id="8" name="Textfeld 7"/>
            <p:cNvSpPr txBox="1"/>
            <p:nvPr/>
          </p:nvSpPr>
          <p:spPr>
            <a:xfrm>
              <a:off x="6976526" y="1527474"/>
              <a:ext cx="1456264"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Turnierart eingeben.</a:t>
              </a:r>
              <a:endParaRPr lang="de-DE" sz="1200" dirty="0">
                <a:latin typeface="+mn-lt"/>
              </a:endParaRPr>
            </a:p>
          </p:txBody>
        </p:sp>
        <p:cxnSp>
          <p:nvCxnSpPr>
            <p:cNvPr id="9" name="Gerade Verbindung mit Pfeil 8"/>
            <p:cNvCxnSpPr>
              <a:stCxn id="8" idx="1"/>
            </p:cNvCxnSpPr>
            <p:nvPr/>
          </p:nvCxnSpPr>
          <p:spPr>
            <a:xfrm flipH="1" flipV="1">
              <a:off x="6358469" y="1659466"/>
              <a:ext cx="61805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6" name="Ellipse 15"/>
          <p:cNvSpPr/>
          <p:nvPr/>
        </p:nvSpPr>
        <p:spPr>
          <a:xfrm>
            <a:off x="3661759" y="2811144"/>
            <a:ext cx="1057275" cy="2537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21" name="Interaktive Schaltfläche: Zurück oder Vorherige(r) 20">
            <a:hlinkClick r:id="" action="ppaction://hlinkshowjump?jump=lastslideviewed" highlightClick="1"/>
          </p:cNvPr>
          <p:cNvSpPr>
            <a:spLocks noChangeAspect="1"/>
          </p:cNvSpPr>
          <p:nvPr/>
        </p:nvSpPr>
        <p:spPr>
          <a:xfrm>
            <a:off x="6552000" y="4824000"/>
            <a:ext cx="215673" cy="216000"/>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Turnierdaten interaktiv eingeben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96</a:t>
            </a:fld>
            <a:endParaRPr lang="de-DE" dirty="0"/>
          </a:p>
        </p:txBody>
      </p:sp>
      <p:grpSp>
        <p:nvGrpSpPr>
          <p:cNvPr id="6" name="Gruppieren 11"/>
          <p:cNvGrpSpPr/>
          <p:nvPr/>
        </p:nvGrpSpPr>
        <p:grpSpPr>
          <a:xfrm>
            <a:off x="6358472" y="1981325"/>
            <a:ext cx="2302927" cy="276999"/>
            <a:chOff x="6358472" y="1959291"/>
            <a:chExt cx="2302927" cy="276999"/>
          </a:xfrm>
        </p:grpSpPr>
        <p:sp>
          <p:nvSpPr>
            <p:cNvPr id="13" name="Textfeld 12"/>
            <p:cNvSpPr txBox="1"/>
            <p:nvPr/>
          </p:nvSpPr>
          <p:spPr>
            <a:xfrm>
              <a:off x="6976524" y="1959291"/>
              <a:ext cx="1684875"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Turniername eingeben.</a:t>
              </a:r>
              <a:endParaRPr lang="de-DE" sz="1200" dirty="0">
                <a:latin typeface="+mn-lt"/>
              </a:endParaRPr>
            </a:p>
          </p:txBody>
        </p:sp>
        <p:cxnSp>
          <p:nvCxnSpPr>
            <p:cNvPr id="14" name="Gerade Verbindung mit Pfeil 13"/>
            <p:cNvCxnSpPr>
              <a:stCxn id="13" idx="1"/>
            </p:cNvCxnSpPr>
            <p:nvPr/>
          </p:nvCxnSpPr>
          <p:spPr>
            <a:xfrm flipH="1" flipV="1">
              <a:off x="6358472" y="2091286"/>
              <a:ext cx="618052" cy="65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2291" name="Picture 3"/>
          <p:cNvPicPr>
            <a:picLocks noChangeAspect="1" noChangeArrowheads="1"/>
          </p:cNvPicPr>
          <p:nvPr/>
        </p:nvPicPr>
        <p:blipFill>
          <a:blip r:embed="rId3" cstate="print"/>
          <a:srcRect/>
          <a:stretch>
            <a:fillRect/>
          </a:stretch>
        </p:blipFill>
        <p:spPr bwMode="auto">
          <a:xfrm>
            <a:off x="2198370" y="1378268"/>
            <a:ext cx="4747260" cy="2386965"/>
          </a:xfrm>
          <a:prstGeom prst="rect">
            <a:avLst/>
          </a:prstGeom>
          <a:noFill/>
          <a:ln w="9525">
            <a:noFill/>
            <a:miter lim="800000"/>
            <a:headEnd/>
            <a:tailEnd/>
          </a:ln>
        </p:spPr>
      </p:pic>
      <p:sp>
        <p:nvSpPr>
          <p:cNvPr id="16" name="Ellipse 15"/>
          <p:cNvSpPr/>
          <p:nvPr/>
        </p:nvSpPr>
        <p:spPr>
          <a:xfrm>
            <a:off x="2053093" y="3429211"/>
            <a:ext cx="1057275" cy="2537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Turnierdaten interaktiv eingeben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97</a:t>
            </a:fld>
            <a:endParaRPr lang="de-DE" dirty="0"/>
          </a:p>
        </p:txBody>
      </p:sp>
      <p:grpSp>
        <p:nvGrpSpPr>
          <p:cNvPr id="6" name="Gruppieren 23"/>
          <p:cNvGrpSpPr/>
          <p:nvPr/>
        </p:nvGrpSpPr>
        <p:grpSpPr>
          <a:xfrm>
            <a:off x="5435600" y="2226819"/>
            <a:ext cx="2954867" cy="276999"/>
            <a:chOff x="5435600" y="2226819"/>
            <a:chExt cx="2954867" cy="276999"/>
          </a:xfrm>
        </p:grpSpPr>
        <p:sp>
          <p:nvSpPr>
            <p:cNvPr id="13" name="Textfeld 12"/>
            <p:cNvSpPr txBox="1"/>
            <p:nvPr/>
          </p:nvSpPr>
          <p:spPr>
            <a:xfrm>
              <a:off x="6815657" y="2226819"/>
              <a:ext cx="1574810"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Ortsname eingeben.</a:t>
              </a:r>
              <a:endParaRPr lang="de-DE" sz="1200" dirty="0">
                <a:latin typeface="+mn-lt"/>
              </a:endParaRPr>
            </a:p>
          </p:txBody>
        </p:sp>
        <p:cxnSp>
          <p:nvCxnSpPr>
            <p:cNvPr id="14" name="Gerade Verbindung mit Pfeil 13"/>
            <p:cNvCxnSpPr>
              <a:stCxn id="13" idx="1"/>
            </p:cNvCxnSpPr>
            <p:nvPr/>
          </p:nvCxnSpPr>
          <p:spPr>
            <a:xfrm flipH="1" flipV="1">
              <a:off x="5435600" y="2345267"/>
              <a:ext cx="138005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Turnierdaten interaktiv eingeben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98</a:t>
            </a:fld>
            <a:endParaRPr lang="de-DE" dirty="0"/>
          </a:p>
        </p:txBody>
      </p:sp>
      <p:grpSp>
        <p:nvGrpSpPr>
          <p:cNvPr id="6" name="Gruppieren 20"/>
          <p:cNvGrpSpPr/>
          <p:nvPr/>
        </p:nvGrpSpPr>
        <p:grpSpPr>
          <a:xfrm>
            <a:off x="5080001" y="3242859"/>
            <a:ext cx="3310466" cy="276999"/>
            <a:chOff x="5080001" y="3242859"/>
            <a:chExt cx="3310466" cy="276999"/>
          </a:xfrm>
        </p:grpSpPr>
        <p:sp>
          <p:nvSpPr>
            <p:cNvPr id="13" name="Textfeld 12"/>
            <p:cNvSpPr txBox="1"/>
            <p:nvPr/>
          </p:nvSpPr>
          <p:spPr>
            <a:xfrm>
              <a:off x="6815657" y="3242859"/>
              <a:ext cx="1574810"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Turnier-Ort eingeben.</a:t>
              </a:r>
              <a:endParaRPr lang="de-DE" sz="1200" dirty="0">
                <a:latin typeface="+mn-lt"/>
              </a:endParaRPr>
            </a:p>
          </p:txBody>
        </p:sp>
        <p:cxnSp>
          <p:nvCxnSpPr>
            <p:cNvPr id="14" name="Gerade Verbindung mit Pfeil 13"/>
            <p:cNvCxnSpPr>
              <a:stCxn id="13" idx="1"/>
            </p:cNvCxnSpPr>
            <p:nvPr/>
          </p:nvCxnSpPr>
          <p:spPr>
            <a:xfrm flipH="1" flipV="1">
              <a:off x="5080001" y="3352802"/>
              <a:ext cx="173565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Turnierdaten interaktiv eingeben</a:t>
            </a:r>
            <a:endParaRPr lang="de-DE" dirty="0"/>
          </a:p>
        </p:txBody>
      </p:sp>
      <p:sp>
        <p:nvSpPr>
          <p:cNvPr id="3" name="Datumsplatzhalter 2"/>
          <p:cNvSpPr>
            <a:spLocks noGrp="1"/>
          </p:cNvSpPr>
          <p:nvPr>
            <p:ph type="dt" sz="half" idx="10"/>
          </p:nvPr>
        </p:nvSpPr>
        <p:spPr/>
        <p:txBody>
          <a:bodyPr/>
          <a:lstStyle/>
          <a:p>
            <a:pPr>
              <a:defRPr/>
            </a:pPr>
            <a:r>
              <a:rPr lang="de-DE" smtClean="0"/>
              <a:t>02.05.2024</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99</a:t>
            </a:fld>
            <a:endParaRPr lang="de-DE" dirty="0"/>
          </a:p>
        </p:txBody>
      </p:sp>
      <p:grpSp>
        <p:nvGrpSpPr>
          <p:cNvPr id="6" name="Gruppieren 20"/>
          <p:cNvGrpSpPr/>
          <p:nvPr/>
        </p:nvGrpSpPr>
        <p:grpSpPr>
          <a:xfrm>
            <a:off x="5410200" y="3463001"/>
            <a:ext cx="3141133" cy="276999"/>
            <a:chOff x="5410200" y="3242859"/>
            <a:chExt cx="3141133" cy="276999"/>
          </a:xfrm>
        </p:grpSpPr>
        <p:sp>
          <p:nvSpPr>
            <p:cNvPr id="23" name="Textfeld 22"/>
            <p:cNvSpPr txBox="1"/>
            <p:nvPr/>
          </p:nvSpPr>
          <p:spPr>
            <a:xfrm>
              <a:off x="6815656" y="3242859"/>
              <a:ext cx="1735677"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Turnier-Datum eingeben.</a:t>
              </a:r>
              <a:endParaRPr lang="de-DE" sz="1200" dirty="0">
                <a:latin typeface="+mn-lt"/>
              </a:endParaRPr>
            </a:p>
          </p:txBody>
        </p:sp>
        <p:cxnSp>
          <p:nvCxnSpPr>
            <p:cNvPr id="24" name="Gerade Verbindung mit Pfeil 23"/>
            <p:cNvCxnSpPr>
              <a:stCxn id="23" idx="1"/>
            </p:cNvCxnSpPr>
            <p:nvPr/>
          </p:nvCxnSpPr>
          <p:spPr>
            <a:xfrm flipH="1" flipV="1">
              <a:off x="5410200" y="3361258"/>
              <a:ext cx="140545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2939</Words>
  <Application>Microsoft Office PowerPoint</Application>
  <PresentationFormat>Bildschirmpräsentation (16:9)</PresentationFormat>
  <Paragraphs>730</Paragraphs>
  <Slides>131</Slides>
  <Notes>60</Notes>
  <HiddenSlides>0</HiddenSlides>
  <MMClips>0</MMClips>
  <ScaleCrop>false</ScaleCrop>
  <HeadingPairs>
    <vt:vector size="6" baseType="variant">
      <vt:variant>
        <vt:lpstr>Design</vt:lpstr>
      </vt:variant>
      <vt:variant>
        <vt:i4>1</vt:i4>
      </vt:variant>
      <vt:variant>
        <vt:lpstr>Folientitel</vt:lpstr>
      </vt:variant>
      <vt:variant>
        <vt:i4>131</vt:i4>
      </vt:variant>
      <vt:variant>
        <vt:lpstr>Zielgruppenorientierte Präsentationen</vt:lpstr>
      </vt:variant>
      <vt:variant>
        <vt:i4>1</vt:i4>
      </vt:variant>
    </vt:vector>
  </HeadingPairs>
  <TitlesOfParts>
    <vt:vector size="133" baseType="lpstr">
      <vt:lpstr>Larissa-Design</vt:lpstr>
      <vt:lpstr>TTT2020</vt:lpstr>
      <vt:lpstr>Inhalt</vt:lpstr>
      <vt:lpstr>Allgemeine Hinweise</vt:lpstr>
      <vt:lpstr>Turnierdaten aus click-TT downloaden</vt:lpstr>
      <vt:lpstr>Turnierdaten downloaden (Ortsentscheid)</vt:lpstr>
      <vt:lpstr>Turnierdaten downloaden (Ortsentscheid)</vt:lpstr>
      <vt:lpstr>Turnierdaten downloaden (Bezirks- oder Verbandsentscheid)</vt:lpstr>
      <vt:lpstr>Turnierdaten downloaden (Bezirks- oder Verbandsentscheid)</vt:lpstr>
      <vt:lpstr>Turnierdaten downloaden (alle Entscheide)</vt:lpstr>
      <vt:lpstr>Turnierdaten downloaden (alle Entscheide)</vt:lpstr>
      <vt:lpstr>Turnierdaten downloaden (alle Entscheide)</vt:lpstr>
      <vt:lpstr>Turnierdaten downloaden (alle Entscheide)</vt:lpstr>
      <vt:lpstr>Neue Turnierdatei anlegen</vt:lpstr>
      <vt:lpstr>Neue Turnierdatei anlegen</vt:lpstr>
      <vt:lpstr>Neue Turnierdatei angelegt</vt:lpstr>
      <vt:lpstr>Turnierdaten aus click-TT importieren</vt:lpstr>
      <vt:lpstr>Turnierdaten aus click-TT importieren</vt:lpstr>
      <vt:lpstr>Turnierdaten aus click-TT importieren</vt:lpstr>
      <vt:lpstr>Nach dem Importieren der Turnierdaten</vt:lpstr>
      <vt:lpstr>Anpassung der Einstellungen für die Wettbewerbe</vt:lpstr>
      <vt:lpstr>Anpassung der Einstellungen für die Wettbewerbe</vt:lpstr>
      <vt:lpstr>Anzahl der Tische eingeben</vt:lpstr>
      <vt:lpstr>Turnierdaten und Konkurrenzen importiert</vt:lpstr>
      <vt:lpstr>Teilnehmer für Ortsentscheid interaktiv eingeben</vt:lpstr>
      <vt:lpstr>Teilnehmer eingeben</vt:lpstr>
      <vt:lpstr>Adressdaten der Teilnehmer eingeben</vt:lpstr>
      <vt:lpstr>Adressdaten der Teilnehmer eingeben</vt:lpstr>
      <vt:lpstr>Teilnehmer eingeben</vt:lpstr>
      <vt:lpstr>Alle Teilnehmer eingegeben</vt:lpstr>
      <vt:lpstr>Teilnehmer für Bezirks- oder Verbandsentscheid importieren</vt:lpstr>
      <vt:lpstr>Qualifizierte Teilnehmer aus click-TT downloaden</vt:lpstr>
      <vt:lpstr>Qualifizierte Teilnehmer aus click-TT downloaden</vt:lpstr>
      <vt:lpstr>Qualifizierte Teilnehmer aus click-TT downloaden</vt:lpstr>
      <vt:lpstr>Qualifizierte Teilnehmer in TTT2020 importieren</vt:lpstr>
      <vt:lpstr>Qualifizierte Teilnehmer in TTT2020 importieren</vt:lpstr>
      <vt:lpstr>Qualifizierte Teilnehmer in TTT2020 importieren</vt:lpstr>
      <vt:lpstr>Qualifizierte Teilnehmer in TTT2020 importieren</vt:lpstr>
      <vt:lpstr>Qualifizierte Teilnehmer in TTT2020 importieren</vt:lpstr>
      <vt:lpstr>Qualifizierte Teilnehmer in TTT2020 importiert</vt:lpstr>
      <vt:lpstr>Anwesenheit der qualifizierten Teilnehmer überprüfen</vt:lpstr>
      <vt:lpstr>Auslosung (Ortsentscheid) durchführen</vt:lpstr>
      <vt:lpstr>Auszulosende Spieler</vt:lpstr>
      <vt:lpstr>Auslosung starten</vt:lpstr>
      <vt:lpstr>Auslosung starten</vt:lpstr>
      <vt:lpstr>Auslosung übernehmen (speichern)</vt:lpstr>
      <vt:lpstr>Auslosung (Bezirks- oder Verbandsentscheid) durchführen</vt:lpstr>
      <vt:lpstr>Auszulosende Spieler</vt:lpstr>
      <vt:lpstr>Setzliste erstellen</vt:lpstr>
      <vt:lpstr>Setzliste erstellen</vt:lpstr>
      <vt:lpstr>Auslosung starten</vt:lpstr>
      <vt:lpstr>Auslosung übernehmen (speichern)</vt:lpstr>
      <vt:lpstr>Spielbetrieb durchführen</vt:lpstr>
      <vt:lpstr>Spiele der 1. Runde aufrufen</vt:lpstr>
      <vt:lpstr>Spiele der 1. Runde aufrufen</vt:lpstr>
      <vt:lpstr>Spiele der 1. Runde aufgerufen</vt:lpstr>
      <vt:lpstr>Schiedsrichterzettel drucken</vt:lpstr>
      <vt:lpstr>Schiedsrichterzettel drucken</vt:lpstr>
      <vt:lpstr>Schiedsrichterzettel drucken</vt:lpstr>
      <vt:lpstr>Ergebnis eines Spiels eingeben</vt:lpstr>
      <vt:lpstr>Ergebnis eines Spiels eingeben</vt:lpstr>
      <vt:lpstr>Ergebnis eines Spiels eingeben</vt:lpstr>
      <vt:lpstr>Ergebnis eines Spiels eingeben</vt:lpstr>
      <vt:lpstr>Ergebnis eines Spiels eingegeben</vt:lpstr>
      <vt:lpstr>Alle Spiele der Vorrunde abgeschlossen</vt:lpstr>
      <vt:lpstr>Spielplan (Vorrunde) aufrufen</vt:lpstr>
      <vt:lpstr>Spielplan (Vorrunde)</vt:lpstr>
      <vt:lpstr>Platzierungen (Vorrunde) ansehen</vt:lpstr>
      <vt:lpstr>Platzierungen (Vorrunde) ansehen</vt:lpstr>
      <vt:lpstr>Auslosung (Endrunde) durchführen</vt:lpstr>
      <vt:lpstr>Auszulosende Spieler</vt:lpstr>
      <vt:lpstr>Auslosung starten</vt:lpstr>
      <vt:lpstr>Auslosung übernehmen (speichern)</vt:lpstr>
      <vt:lpstr>Spielbetrieb (Endrunde) durchführen</vt:lpstr>
      <vt:lpstr>Spielplan (Endrunde) aufrufen</vt:lpstr>
      <vt:lpstr>Spielplan (Endrunde)</vt:lpstr>
      <vt:lpstr>Platzierungen (Endrunde) ansehen</vt:lpstr>
      <vt:lpstr>Platzierungen (Endrunde) ansehen</vt:lpstr>
      <vt:lpstr>Veranstaltungsbericht erstellen</vt:lpstr>
      <vt:lpstr>Ergebnisse exportieren</vt:lpstr>
      <vt:lpstr>Ergebnisse exportieren</vt:lpstr>
      <vt:lpstr>Ergebnisse exportieren</vt:lpstr>
      <vt:lpstr>Veranstaltungsbericht in click-TT hochladen</vt:lpstr>
      <vt:lpstr>Veranstaltungsbericht in click-TT hochladen</vt:lpstr>
      <vt:lpstr>Veranstaltungsbericht in click-TT hochladen</vt:lpstr>
      <vt:lpstr>Veranstaltungsbericht in click-TT hochladen</vt:lpstr>
      <vt:lpstr>Veranstaltungsbericht in click-TT hochladen</vt:lpstr>
      <vt:lpstr>Veranstaltungsbericht in click-TT hochgeladen</vt:lpstr>
      <vt:lpstr>Anhang</vt:lpstr>
      <vt:lpstr>Fehler beim Downloaden der Turnierdaten</vt:lpstr>
      <vt:lpstr>Workaround nach Fehler beim Downloaden der Turnierdaten</vt:lpstr>
      <vt:lpstr>Workaround nach Fehler beim Downloaden der Turnierdaten</vt:lpstr>
      <vt:lpstr>Neuer Versuch zum Downloaden der Turnierdaten</vt:lpstr>
      <vt:lpstr>Neuer Versuch zum Downloaden der Turnierdaten</vt:lpstr>
      <vt:lpstr>Neuer Versuch zum Downloaden der Turnierdaten</vt:lpstr>
      <vt:lpstr>Turnierdaten interaktiv eingeben</vt:lpstr>
      <vt:lpstr>Turnierdaten interaktiv eingeben</vt:lpstr>
      <vt:lpstr>Turnierdaten interaktiv eingeben</vt:lpstr>
      <vt:lpstr>Turnierdaten interaktiv eingeben</vt:lpstr>
      <vt:lpstr>Turnierdaten interaktiv eingeben</vt:lpstr>
      <vt:lpstr>Turnierdaten interaktiv eingeben</vt:lpstr>
      <vt:lpstr>Konfigurations-Assistenten aufrufen</vt:lpstr>
      <vt:lpstr>Allgemeine Parameter</vt:lpstr>
      <vt:lpstr>Altersklassen</vt:lpstr>
      <vt:lpstr>Minis</vt:lpstr>
      <vt:lpstr>Wettbewerbe</vt:lpstr>
      <vt:lpstr>Veranstaltungsbericht interaktiv erstellen</vt:lpstr>
      <vt:lpstr>Siegerliste anzeigen</vt:lpstr>
      <vt:lpstr>Siegerliste anzeigen</vt:lpstr>
      <vt:lpstr>Siegerliste drucken</vt:lpstr>
      <vt:lpstr>Siegerliste drucken</vt:lpstr>
      <vt:lpstr>Adressliste drucken</vt:lpstr>
      <vt:lpstr>Adressliste drucken</vt:lpstr>
      <vt:lpstr>Adressliste drucken</vt:lpstr>
      <vt:lpstr>Adressliste drucken</vt:lpstr>
      <vt:lpstr>Veranstaltungsbericht in click-TT eingeben</vt:lpstr>
      <vt:lpstr>Veranstaltungsbericht in click-TT eingeben</vt:lpstr>
      <vt:lpstr>Veranstaltungsbericht in click-TT eingeben</vt:lpstr>
      <vt:lpstr>Veranstaltungsbericht in click-TT eingeben</vt:lpstr>
      <vt:lpstr>Veranstaltungsbericht in click-TT eingeben</vt:lpstr>
      <vt:lpstr>Veranstaltungsbericht in click-TT eingeben</vt:lpstr>
      <vt:lpstr>Veranstaltungsbericht in click-TT eingeben</vt:lpstr>
      <vt:lpstr>Veranstaltungsbericht in click-TT eingegeben</vt:lpstr>
      <vt:lpstr>Kreisentscheide in Bezirken des ByTTV</vt:lpstr>
      <vt:lpstr>Zunächst alle in den Ortsentscheiden qualifizierten Teilnehmer downloaden</vt:lpstr>
      <vt:lpstr>Alle in den Ortsentscheiden qualifizierten Teilnehmer sind importiert</vt:lpstr>
      <vt:lpstr>Sortieren der qualifizierten Teilnehmer nach Ortsentscheiden</vt:lpstr>
      <vt:lpstr>Löschen der Teilnehmer, die für einen anderen Kreisentscheid qualifiziert sind</vt:lpstr>
      <vt:lpstr>Löschen der Teilnehmer, die für einen anderen Kreisentscheid qualifiziert sind</vt:lpstr>
      <vt:lpstr>Übrig bleiben die qualifizierten Teilnehmer des aktuellen Kreisentscheids</vt:lpstr>
      <vt:lpstr>Bezirksentscheid nach Kreisentscheiden</vt:lpstr>
      <vt:lpstr>In den Kreisentscheiden qualifizierte Teilnehmer downloaden</vt:lpstr>
      <vt:lpstr>Schulung</vt:lpstr>
    </vt:vector>
  </TitlesOfParts>
  <Company>HeSoWa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Tischtennisturnier-Programm TTT2020</dc:title>
  <dc:subject>BTTV Bavarian TT-Race</dc:subject>
  <dc:creator>Gerhard Heder</dc:creator>
  <cp:lastModifiedBy>Gerhard Heder</cp:lastModifiedBy>
  <cp:revision>1115</cp:revision>
  <dcterms:created xsi:type="dcterms:W3CDTF">2011-08-21T15:48:55Z</dcterms:created>
  <dcterms:modified xsi:type="dcterms:W3CDTF">2024-05-02T13:20:50Z</dcterms:modified>
</cp:coreProperties>
</file>