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5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notesSlides/notesSlide163.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2"/>
  </p:notesMasterIdLst>
  <p:handoutMasterIdLst>
    <p:handoutMasterId r:id="rId173"/>
  </p:handoutMasterIdLst>
  <p:sldIdLst>
    <p:sldId id="384" r:id="rId2"/>
    <p:sldId id="497" r:id="rId3"/>
    <p:sldId id="574" r:id="rId4"/>
    <p:sldId id="401" r:id="rId5"/>
    <p:sldId id="504" r:id="rId6"/>
    <p:sldId id="397" r:id="rId7"/>
    <p:sldId id="505" r:id="rId8"/>
    <p:sldId id="506" r:id="rId9"/>
    <p:sldId id="507" r:id="rId10"/>
    <p:sldId id="501" r:id="rId11"/>
    <p:sldId id="502" r:id="rId12"/>
    <p:sldId id="503" r:id="rId13"/>
    <p:sldId id="451" r:id="rId14"/>
    <p:sldId id="427" r:id="rId15"/>
    <p:sldId id="453" r:id="rId16"/>
    <p:sldId id="425" r:id="rId17"/>
    <p:sldId id="426" r:id="rId18"/>
    <p:sldId id="455" r:id="rId19"/>
    <p:sldId id="456" r:id="rId20"/>
    <p:sldId id="508" r:id="rId21"/>
    <p:sldId id="694" r:id="rId22"/>
    <p:sldId id="467" r:id="rId23"/>
    <p:sldId id="468" r:id="rId24"/>
    <p:sldId id="403" r:id="rId25"/>
    <p:sldId id="421" r:id="rId26"/>
    <p:sldId id="418" r:id="rId27"/>
    <p:sldId id="419" r:id="rId28"/>
    <p:sldId id="420" r:id="rId29"/>
    <p:sldId id="695" r:id="rId30"/>
    <p:sldId id="500" r:id="rId31"/>
    <p:sldId id="409" r:id="rId32"/>
    <p:sldId id="473" r:id="rId33"/>
    <p:sldId id="471" r:id="rId34"/>
    <p:sldId id="411" r:id="rId35"/>
    <p:sldId id="415" r:id="rId36"/>
    <p:sldId id="474" r:id="rId37"/>
    <p:sldId id="509" r:id="rId38"/>
    <p:sldId id="628" r:id="rId39"/>
    <p:sldId id="510" r:id="rId40"/>
    <p:sldId id="511" r:id="rId41"/>
    <p:sldId id="693" r:id="rId42"/>
    <p:sldId id="630" r:id="rId43"/>
    <p:sldId id="631" r:id="rId44"/>
    <p:sldId id="659" r:id="rId45"/>
    <p:sldId id="656" r:id="rId46"/>
    <p:sldId id="657" r:id="rId47"/>
    <p:sldId id="696" r:id="rId48"/>
    <p:sldId id="512" r:id="rId49"/>
    <p:sldId id="513" r:id="rId50"/>
    <p:sldId id="514" r:id="rId51"/>
    <p:sldId id="534" r:id="rId52"/>
    <p:sldId id="535" r:id="rId53"/>
    <p:sldId id="650" r:id="rId54"/>
    <p:sldId id="515" r:id="rId55"/>
    <p:sldId id="516" r:id="rId56"/>
    <p:sldId id="517" r:id="rId57"/>
    <p:sldId id="518" r:id="rId58"/>
    <p:sldId id="537" r:id="rId59"/>
    <p:sldId id="697" r:id="rId60"/>
    <p:sldId id="520" r:id="rId61"/>
    <p:sldId id="521" r:id="rId62"/>
    <p:sldId id="522" r:id="rId63"/>
    <p:sldId id="523" r:id="rId64"/>
    <p:sldId id="524" r:id="rId65"/>
    <p:sldId id="525" r:id="rId66"/>
    <p:sldId id="526" r:id="rId67"/>
    <p:sldId id="698" r:id="rId68"/>
    <p:sldId id="527" r:id="rId69"/>
    <p:sldId id="528" r:id="rId70"/>
    <p:sldId id="536" r:id="rId71"/>
    <p:sldId id="531" r:id="rId72"/>
    <p:sldId id="532" r:id="rId73"/>
    <p:sldId id="533" r:id="rId74"/>
    <p:sldId id="653" r:id="rId75"/>
    <p:sldId id="634" r:id="rId76"/>
    <p:sldId id="635" r:id="rId77"/>
    <p:sldId id="651" r:id="rId78"/>
    <p:sldId id="652" r:id="rId79"/>
    <p:sldId id="636" r:id="rId80"/>
    <p:sldId id="637" r:id="rId81"/>
    <p:sldId id="638" r:id="rId82"/>
    <p:sldId id="643" r:id="rId83"/>
    <p:sldId id="644" r:id="rId84"/>
    <p:sldId id="648" r:id="rId85"/>
    <p:sldId id="649" r:id="rId86"/>
    <p:sldId id="538" r:id="rId87"/>
    <p:sldId id="539" r:id="rId88"/>
    <p:sldId id="544" r:id="rId89"/>
    <p:sldId id="546" r:id="rId90"/>
    <p:sldId id="547" r:id="rId91"/>
    <p:sldId id="561" r:id="rId92"/>
    <p:sldId id="562" r:id="rId93"/>
    <p:sldId id="564" r:id="rId94"/>
    <p:sldId id="565" r:id="rId95"/>
    <p:sldId id="555" r:id="rId96"/>
    <p:sldId id="556" r:id="rId97"/>
    <p:sldId id="566" r:id="rId98"/>
    <p:sldId id="567" r:id="rId99"/>
    <p:sldId id="568" r:id="rId100"/>
    <p:sldId id="559" r:id="rId101"/>
    <p:sldId id="560" r:id="rId102"/>
    <p:sldId id="569" r:id="rId103"/>
    <p:sldId id="629" r:id="rId104"/>
    <p:sldId id="654" r:id="rId105"/>
    <p:sldId id="655" r:id="rId106"/>
    <p:sldId id="658" r:id="rId107"/>
    <p:sldId id="660" r:id="rId108"/>
    <p:sldId id="670" r:id="rId109"/>
    <p:sldId id="671" r:id="rId110"/>
    <p:sldId id="677" r:id="rId111"/>
    <p:sldId id="678" r:id="rId112"/>
    <p:sldId id="679" r:id="rId113"/>
    <p:sldId id="680" r:id="rId114"/>
    <p:sldId id="681" r:id="rId115"/>
    <p:sldId id="682" r:id="rId116"/>
    <p:sldId id="683" r:id="rId117"/>
    <p:sldId id="692" r:id="rId118"/>
    <p:sldId id="684" r:id="rId119"/>
    <p:sldId id="685" r:id="rId120"/>
    <p:sldId id="686" r:id="rId121"/>
    <p:sldId id="688" r:id="rId122"/>
    <p:sldId id="689" r:id="rId123"/>
    <p:sldId id="570" r:id="rId124"/>
    <p:sldId id="571" r:id="rId125"/>
    <p:sldId id="575" r:id="rId126"/>
    <p:sldId id="576" r:id="rId127"/>
    <p:sldId id="578" r:id="rId128"/>
    <p:sldId id="579" r:id="rId129"/>
    <p:sldId id="580" r:id="rId130"/>
    <p:sldId id="587" r:id="rId131"/>
    <p:sldId id="581" r:id="rId132"/>
    <p:sldId id="582" r:id="rId133"/>
    <p:sldId id="583" r:id="rId134"/>
    <p:sldId id="584" r:id="rId135"/>
    <p:sldId id="586" r:id="rId136"/>
    <p:sldId id="699" r:id="rId137"/>
    <p:sldId id="700" r:id="rId138"/>
    <p:sldId id="588" r:id="rId139"/>
    <p:sldId id="589" r:id="rId140"/>
    <p:sldId id="592" r:id="rId141"/>
    <p:sldId id="593" r:id="rId142"/>
    <p:sldId id="594" r:id="rId143"/>
    <p:sldId id="610" r:id="rId144"/>
    <p:sldId id="612" r:id="rId145"/>
    <p:sldId id="595" r:id="rId146"/>
    <p:sldId id="596" r:id="rId147"/>
    <p:sldId id="597" r:id="rId148"/>
    <p:sldId id="598" r:id="rId149"/>
    <p:sldId id="599" r:id="rId150"/>
    <p:sldId id="614" r:id="rId151"/>
    <p:sldId id="600" r:id="rId152"/>
    <p:sldId id="601" r:id="rId153"/>
    <p:sldId id="602" r:id="rId154"/>
    <p:sldId id="603" r:id="rId155"/>
    <p:sldId id="604" r:id="rId156"/>
    <p:sldId id="617" r:id="rId157"/>
    <p:sldId id="619" r:id="rId158"/>
    <p:sldId id="620" r:id="rId159"/>
    <p:sldId id="621" r:id="rId160"/>
    <p:sldId id="622" r:id="rId161"/>
    <p:sldId id="616" r:id="rId162"/>
    <p:sldId id="618" r:id="rId163"/>
    <p:sldId id="623" r:id="rId164"/>
    <p:sldId id="624" r:id="rId165"/>
    <p:sldId id="625" r:id="rId166"/>
    <p:sldId id="626" r:id="rId167"/>
    <p:sldId id="615" r:id="rId168"/>
    <p:sldId id="607" r:id="rId169"/>
    <p:sldId id="608" r:id="rId170"/>
    <p:sldId id="609" r:id="rId171"/>
  </p:sldIdLst>
  <p:sldSz cx="9144000" cy="5143500" type="screen16x9"/>
  <p:notesSz cx="4686300" cy="8686800"/>
  <p:custShowLst>
    <p:custShow name="Schulung" id="0">
      <p:sldLst>
        <p:sld r:id="rId2"/>
      </p:sldLst>
    </p:custShow>
  </p:custShow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2029" autoAdjust="0"/>
  </p:normalViewPr>
  <p:slideViewPr>
    <p:cSldViewPr snapToGrid="0">
      <p:cViewPr varScale="1">
        <p:scale>
          <a:sx n="117" d="100"/>
          <a:sy n="117" d="100"/>
        </p:scale>
        <p:origin x="-540"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884"/>
    </p:cViewPr>
  </p:sorterViewPr>
  <p:notesViewPr>
    <p:cSldViewPr snapToGrid="0">
      <p:cViewPr>
        <p:scale>
          <a:sx n="100" d="100"/>
          <a:sy n="100" d="100"/>
        </p:scale>
        <p:origin x="-3192" y="1368"/>
      </p:cViewPr>
      <p:guideLst>
        <p:guide orient="horz" pos="2737"/>
        <p:guide pos="1476"/>
      </p:guideLst>
    </p:cSldViewPr>
  </p:notesViewPr>
  <p:gridSpacing cx="73737788" cy="7373778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030555" cy="433868"/>
          </a:xfrm>
          <a:prstGeom prst="rect">
            <a:avLst/>
          </a:prstGeom>
        </p:spPr>
        <p:txBody>
          <a:bodyPr vert="horz" lIns="74188" tIns="37094" rIns="74188" bIns="37094" rtlCol="0"/>
          <a:lstStyle>
            <a:lvl1pPr algn="l" fontAlgn="auto">
              <a:spcBef>
                <a:spcPts val="0"/>
              </a:spcBef>
              <a:spcAft>
                <a:spcPts val="0"/>
              </a:spcAft>
              <a:defRPr sz="1000">
                <a:latin typeface="+mn-lt"/>
              </a:defRPr>
            </a:lvl1pPr>
          </a:lstStyle>
          <a:p>
            <a:pPr>
              <a:defRPr/>
            </a:pPr>
            <a:endParaRPr lang="de-DE"/>
          </a:p>
        </p:txBody>
      </p:sp>
      <p:sp>
        <p:nvSpPr>
          <p:cNvPr id="3" name="Datumsplatzhalter 2"/>
          <p:cNvSpPr>
            <a:spLocks noGrp="1"/>
          </p:cNvSpPr>
          <p:nvPr>
            <p:ph type="dt" sz="quarter" idx="1"/>
          </p:nvPr>
        </p:nvSpPr>
        <p:spPr>
          <a:xfrm>
            <a:off x="2654699" y="3"/>
            <a:ext cx="2030555" cy="433868"/>
          </a:xfrm>
          <a:prstGeom prst="rect">
            <a:avLst/>
          </a:prstGeom>
        </p:spPr>
        <p:txBody>
          <a:bodyPr vert="horz" lIns="74188" tIns="37094" rIns="74188" bIns="37094" rtlCol="0"/>
          <a:lstStyle>
            <a:lvl1pPr algn="r" fontAlgn="auto">
              <a:spcBef>
                <a:spcPts val="0"/>
              </a:spcBef>
              <a:spcAft>
                <a:spcPts val="0"/>
              </a:spcAft>
              <a:defRPr sz="1000">
                <a:latin typeface="+mn-lt"/>
              </a:defRPr>
            </a:lvl1pPr>
          </a:lstStyle>
          <a:p>
            <a:pPr>
              <a:defRPr/>
            </a:pPr>
            <a:fld id="{938ECDD2-B1CA-4E7D-A06F-C70E89A35121}" type="datetimeFigureOut">
              <a:rPr lang="de-DE"/>
              <a:pPr>
                <a:defRPr/>
              </a:pPr>
              <a:t>05.10.2022</a:t>
            </a:fld>
            <a:endParaRPr lang="de-DE" dirty="0"/>
          </a:p>
        </p:txBody>
      </p:sp>
      <p:sp>
        <p:nvSpPr>
          <p:cNvPr id="4" name="Fußzeilenplatzhalter 3"/>
          <p:cNvSpPr>
            <a:spLocks noGrp="1"/>
          </p:cNvSpPr>
          <p:nvPr>
            <p:ph type="ftr" sz="quarter" idx="2"/>
          </p:nvPr>
        </p:nvSpPr>
        <p:spPr>
          <a:xfrm>
            <a:off x="3" y="8251587"/>
            <a:ext cx="2030555" cy="433868"/>
          </a:xfrm>
          <a:prstGeom prst="rect">
            <a:avLst/>
          </a:prstGeom>
        </p:spPr>
        <p:txBody>
          <a:bodyPr vert="horz" lIns="74188" tIns="37094" rIns="74188" bIns="37094" rtlCol="0" anchor="b"/>
          <a:lstStyle>
            <a:lvl1pPr algn="l" fontAlgn="auto">
              <a:spcBef>
                <a:spcPts val="0"/>
              </a:spcBef>
              <a:spcAft>
                <a:spcPts val="0"/>
              </a:spcAft>
              <a:defRPr sz="1000">
                <a:latin typeface="+mn-lt"/>
              </a:defRPr>
            </a:lvl1pPr>
          </a:lstStyle>
          <a:p>
            <a:pPr>
              <a:defRPr/>
            </a:pPr>
            <a:endParaRPr lang="de-DE"/>
          </a:p>
        </p:txBody>
      </p:sp>
      <p:sp>
        <p:nvSpPr>
          <p:cNvPr id="5" name="Foliennummernplatzhalter 4"/>
          <p:cNvSpPr>
            <a:spLocks noGrp="1"/>
          </p:cNvSpPr>
          <p:nvPr>
            <p:ph type="sldNum" sz="quarter" idx="3"/>
          </p:nvPr>
        </p:nvSpPr>
        <p:spPr>
          <a:xfrm>
            <a:off x="2654699" y="8251587"/>
            <a:ext cx="2030555" cy="433868"/>
          </a:xfrm>
          <a:prstGeom prst="rect">
            <a:avLst/>
          </a:prstGeom>
        </p:spPr>
        <p:txBody>
          <a:bodyPr vert="horz" lIns="74188" tIns="37094" rIns="74188" bIns="37094" rtlCol="0" anchor="b"/>
          <a:lstStyle>
            <a:lvl1pPr algn="r" fontAlgn="auto">
              <a:spcBef>
                <a:spcPts val="0"/>
              </a:spcBef>
              <a:spcAft>
                <a:spcPts val="0"/>
              </a:spcAft>
              <a:defRPr sz="1000">
                <a:latin typeface="+mn-lt"/>
              </a:defRPr>
            </a:lvl1pPr>
          </a:lstStyle>
          <a:p>
            <a:pPr>
              <a:defRPr/>
            </a:pPr>
            <a:fld id="{11BBA58C-0993-4E97-9F2A-44755391BC6D}" type="slidenum">
              <a:rPr lang="de-DE"/>
              <a:pPr>
                <a:defRPr/>
              </a:pPr>
              <a:t>‹Nr.›</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030555" cy="433868"/>
          </a:xfrm>
          <a:prstGeom prst="rect">
            <a:avLst/>
          </a:prstGeom>
        </p:spPr>
        <p:txBody>
          <a:bodyPr vert="horz" lIns="74188" tIns="37094" rIns="74188" bIns="37094" rtlCol="0"/>
          <a:lstStyle>
            <a:lvl1pPr algn="l" fontAlgn="auto">
              <a:spcBef>
                <a:spcPts val="0"/>
              </a:spcBef>
              <a:spcAft>
                <a:spcPts val="0"/>
              </a:spcAft>
              <a:defRPr sz="1000">
                <a:latin typeface="+mn-lt"/>
              </a:defRPr>
            </a:lvl1pPr>
          </a:lstStyle>
          <a:p>
            <a:pPr>
              <a:defRPr/>
            </a:pPr>
            <a:endParaRPr lang="de-DE"/>
          </a:p>
        </p:txBody>
      </p:sp>
      <p:sp>
        <p:nvSpPr>
          <p:cNvPr id="3" name="Datumsplatzhalter 2"/>
          <p:cNvSpPr>
            <a:spLocks noGrp="1"/>
          </p:cNvSpPr>
          <p:nvPr>
            <p:ph type="dt" idx="1"/>
          </p:nvPr>
        </p:nvSpPr>
        <p:spPr>
          <a:xfrm>
            <a:off x="2654699" y="3"/>
            <a:ext cx="2030555" cy="433868"/>
          </a:xfrm>
          <a:prstGeom prst="rect">
            <a:avLst/>
          </a:prstGeom>
        </p:spPr>
        <p:txBody>
          <a:bodyPr vert="horz" lIns="74188" tIns="37094" rIns="74188" bIns="37094" rtlCol="0"/>
          <a:lstStyle>
            <a:lvl1pPr algn="r" fontAlgn="auto">
              <a:spcBef>
                <a:spcPts val="0"/>
              </a:spcBef>
              <a:spcAft>
                <a:spcPts val="0"/>
              </a:spcAft>
              <a:defRPr sz="1000">
                <a:latin typeface="+mn-lt"/>
              </a:defRPr>
            </a:lvl1pPr>
          </a:lstStyle>
          <a:p>
            <a:pPr>
              <a:defRPr/>
            </a:pPr>
            <a:fld id="{32FEDE09-4E8D-4781-A63C-CAA3FCE45993}" type="datetimeFigureOut">
              <a:rPr lang="de-DE"/>
              <a:pPr>
                <a:defRPr/>
              </a:pPr>
              <a:t>05.10.2022</a:t>
            </a:fld>
            <a:endParaRPr lang="de-DE" dirty="0"/>
          </a:p>
        </p:txBody>
      </p:sp>
      <p:sp>
        <p:nvSpPr>
          <p:cNvPr id="4" name="Folienbildplatzhalter 3"/>
          <p:cNvSpPr>
            <a:spLocks noGrp="1" noRot="1" noChangeAspect="1"/>
          </p:cNvSpPr>
          <p:nvPr>
            <p:ph type="sldImg" idx="2"/>
          </p:nvPr>
        </p:nvSpPr>
        <p:spPr>
          <a:xfrm>
            <a:off x="-552450" y="652463"/>
            <a:ext cx="5791200" cy="3257550"/>
          </a:xfrm>
          <a:prstGeom prst="rect">
            <a:avLst/>
          </a:prstGeom>
          <a:noFill/>
          <a:ln w="12700">
            <a:solidFill>
              <a:prstClr val="black"/>
            </a:solidFill>
          </a:ln>
        </p:spPr>
        <p:txBody>
          <a:bodyPr vert="horz" lIns="74188" tIns="37094" rIns="74188" bIns="37094" rtlCol="0" anchor="ctr"/>
          <a:lstStyle/>
          <a:p>
            <a:pPr lvl="0"/>
            <a:endParaRPr lang="de-DE" noProof="0" dirty="0" smtClean="0"/>
          </a:p>
        </p:txBody>
      </p:sp>
      <p:sp>
        <p:nvSpPr>
          <p:cNvPr id="5" name="Notizenplatzhalter 4"/>
          <p:cNvSpPr>
            <a:spLocks noGrp="1"/>
          </p:cNvSpPr>
          <p:nvPr>
            <p:ph type="body" sz="quarter" idx="3"/>
          </p:nvPr>
        </p:nvSpPr>
        <p:spPr>
          <a:xfrm>
            <a:off x="469153" y="4125795"/>
            <a:ext cx="3749040" cy="3908857"/>
          </a:xfrm>
          <a:prstGeom prst="rect">
            <a:avLst/>
          </a:prstGeom>
        </p:spPr>
        <p:txBody>
          <a:bodyPr vert="horz" lIns="74188" tIns="37094" rIns="74188" bIns="3709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3" y="8251587"/>
            <a:ext cx="2030555" cy="433868"/>
          </a:xfrm>
          <a:prstGeom prst="rect">
            <a:avLst/>
          </a:prstGeom>
        </p:spPr>
        <p:txBody>
          <a:bodyPr vert="horz" lIns="74188" tIns="37094" rIns="74188" bIns="37094" rtlCol="0" anchor="b"/>
          <a:lstStyle>
            <a:lvl1pPr algn="l" fontAlgn="auto">
              <a:spcBef>
                <a:spcPts val="0"/>
              </a:spcBef>
              <a:spcAft>
                <a:spcPts val="0"/>
              </a:spcAft>
              <a:defRPr sz="1000">
                <a:latin typeface="+mn-lt"/>
              </a:defRPr>
            </a:lvl1pPr>
          </a:lstStyle>
          <a:p>
            <a:pPr>
              <a:defRPr/>
            </a:pPr>
            <a:endParaRPr lang="de-DE"/>
          </a:p>
        </p:txBody>
      </p:sp>
      <p:sp>
        <p:nvSpPr>
          <p:cNvPr id="7" name="Foliennummernplatzhalter 6"/>
          <p:cNvSpPr>
            <a:spLocks noGrp="1"/>
          </p:cNvSpPr>
          <p:nvPr>
            <p:ph type="sldNum" sz="quarter" idx="5"/>
          </p:nvPr>
        </p:nvSpPr>
        <p:spPr>
          <a:xfrm>
            <a:off x="2654699" y="8251587"/>
            <a:ext cx="2030555" cy="433868"/>
          </a:xfrm>
          <a:prstGeom prst="rect">
            <a:avLst/>
          </a:prstGeom>
        </p:spPr>
        <p:txBody>
          <a:bodyPr vert="horz" lIns="74188" tIns="37094" rIns="74188" bIns="37094" rtlCol="0" anchor="b"/>
          <a:lstStyle>
            <a:lvl1pPr algn="r" fontAlgn="auto">
              <a:spcBef>
                <a:spcPts val="0"/>
              </a:spcBef>
              <a:spcAft>
                <a:spcPts val="0"/>
              </a:spcAft>
              <a:defRPr sz="1000">
                <a:latin typeface="+mn-lt"/>
              </a:defRPr>
            </a:lvl1pPr>
          </a:lstStyle>
          <a:p>
            <a:pPr>
              <a:defRPr/>
            </a:pPr>
            <a:fld id="{82F17618-5A31-4094-9604-432C6E8799C9}"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194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61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8A4945-D67F-4A4B-A6F5-3990D3521935}" type="slidenum">
              <a:rPr lang="de-DE" smtClean="0"/>
              <a:pPr fontAlgn="base">
                <a:spcBef>
                  <a:spcPct val="0"/>
                </a:spcBef>
                <a:spcAft>
                  <a:spcPct val="0"/>
                </a:spcAft>
                <a:defRPr/>
              </a:pPr>
              <a:t>1</a:t>
            </a:fld>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a:t>
            </a:fld>
            <a:endParaRPr lang="de-DE"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100</a:t>
            </a:fld>
            <a:endParaRPr lang="de-DE"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101</a:t>
            </a:fld>
            <a:endParaRPr lang="de-DE"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102</a:t>
            </a:fld>
            <a:endParaRPr lang="de-DE"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103</a:t>
            </a:fld>
            <a:endParaRPr lang="de-DE"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104</a:t>
            </a:fld>
            <a:endParaRPr lang="de-DE"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8768AD61-58DA-4F4A-B1D5-2E9355481DC0}" type="slidenum">
              <a:rPr lang="de-DE" smtClean="0"/>
              <a:pPr>
                <a:defRPr/>
              </a:pPr>
              <a:t>105</a:t>
            </a:fld>
            <a:endParaRPr lang="de-DE"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106</a:t>
            </a:fld>
            <a:endParaRPr lang="de-DE"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107</a:t>
            </a:fld>
            <a:endParaRPr lang="de-DE"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108</a:t>
            </a:fld>
            <a:endParaRPr lang="de-DE"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109</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a:t>
            </a:fld>
            <a:endParaRPr lang="de-DE"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110</a:t>
            </a:fld>
            <a:endParaRPr lang="de-DE"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111</a:t>
            </a:fld>
            <a:endParaRPr lang="de-DE"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112</a:t>
            </a:fld>
            <a:endParaRPr lang="de-DE"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113</a:t>
            </a:fld>
            <a:endParaRPr lang="de-DE"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114</a:t>
            </a:fld>
            <a:endParaRPr lang="de-DE"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115</a:t>
            </a:fld>
            <a:endParaRPr lang="de-DE"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116</a:t>
            </a:fld>
            <a:endParaRPr lang="de-DE"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117</a:t>
            </a:fld>
            <a:endParaRPr lang="de-DE"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118</a:t>
            </a:fld>
            <a:endParaRPr lang="de-DE"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119</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8768AD61-58DA-4F4A-B1D5-2E9355481DC0}" type="slidenum">
              <a:rPr lang="de-DE" smtClean="0"/>
              <a:pPr>
                <a:defRPr/>
              </a:pPr>
              <a:t>12</a:t>
            </a:fld>
            <a:endParaRPr lang="de-DE"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120</a:t>
            </a:fld>
            <a:endParaRPr lang="de-DE"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121</a:t>
            </a:fld>
            <a:endParaRPr lang="de-DE"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122</a:t>
            </a:fld>
            <a:endParaRPr lang="de-DE"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123</a:t>
            </a:fld>
            <a:endParaRPr lang="de-DE"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8768AD61-58DA-4F4A-B1D5-2E9355481DC0}" type="slidenum">
              <a:rPr lang="de-DE" smtClean="0"/>
              <a:pPr>
                <a:defRPr/>
              </a:pPr>
              <a:t>124</a:t>
            </a:fld>
            <a:endParaRPr lang="de-DE"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125</a:t>
            </a:fld>
            <a:endParaRPr lang="de-DE"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126</a:t>
            </a:fld>
            <a:endParaRPr lang="de-DE"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127</a:t>
            </a:fld>
            <a:endParaRPr lang="de-DE"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128</a:t>
            </a:fld>
            <a:endParaRPr lang="de-DE"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129</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13</a:t>
            </a:fld>
            <a:endParaRPr lang="de-DE"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130</a:t>
            </a:fld>
            <a:endParaRPr lang="de-DE"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131</a:t>
            </a:fld>
            <a:endParaRPr lang="de-DE"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132</a:t>
            </a:fld>
            <a:endParaRPr lang="de-DE"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133</a:t>
            </a:fld>
            <a:endParaRPr lang="de-DE"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134</a:t>
            </a:fld>
            <a:endParaRPr lang="de-DE"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135</a:t>
            </a:fld>
            <a:endParaRPr lang="de-DE"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136</a:t>
            </a:fld>
            <a:endParaRPr lang="de-DE"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137</a:t>
            </a:fld>
            <a:endParaRPr lang="de-DE"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138</a:t>
            </a:fld>
            <a:endParaRPr lang="de-DE"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139</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14</a:t>
            </a:fld>
            <a:endParaRPr lang="de-DE"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140</a:t>
            </a:fld>
            <a:endParaRPr lang="de-DE"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141</a:t>
            </a:fld>
            <a:endParaRPr lang="de-DE"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142</a:t>
            </a:fld>
            <a:endParaRPr lang="de-DE"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143</a:t>
            </a:fld>
            <a:endParaRPr lang="de-DE"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144</a:t>
            </a:fld>
            <a:endParaRPr lang="de-DE"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145</a:t>
            </a:fld>
            <a:endParaRPr lang="de-DE"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146</a:t>
            </a:fld>
            <a:endParaRPr lang="de-DE"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147</a:t>
            </a:fld>
            <a:endParaRPr lang="de-DE"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148</a:t>
            </a:fld>
            <a:endParaRPr lang="de-DE"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149</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15</a:t>
            </a:fld>
            <a:endParaRPr lang="de-DE"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150</a:t>
            </a:fld>
            <a:endParaRPr lang="de-DE"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151</a:t>
            </a:fld>
            <a:endParaRPr lang="de-DE"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152</a:t>
            </a:fld>
            <a:endParaRPr lang="de-DE"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153</a:t>
            </a:fld>
            <a:endParaRPr lang="de-DE"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154</a:t>
            </a:fld>
            <a:endParaRPr lang="de-DE"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155</a:t>
            </a:fld>
            <a:endParaRPr lang="de-DE"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156</a:t>
            </a:fld>
            <a:endParaRPr lang="de-DE"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157</a:t>
            </a:fld>
            <a:endParaRPr lang="de-DE"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158</a:t>
            </a:fld>
            <a:endParaRPr lang="de-DE"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159</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16</a:t>
            </a:fld>
            <a:endParaRPr lang="de-DE"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160</a:t>
            </a:fld>
            <a:endParaRPr lang="de-DE"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161</a:t>
            </a:fld>
            <a:endParaRPr lang="de-DE"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162</a:t>
            </a:fld>
            <a:endParaRPr lang="de-DE"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163</a:t>
            </a:fld>
            <a:endParaRPr lang="de-DE"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164</a:t>
            </a:fld>
            <a:endParaRPr lang="de-DE" dirty="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165</a:t>
            </a:fld>
            <a:endParaRPr lang="de-DE"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166</a:t>
            </a:fld>
            <a:endParaRPr lang="de-DE"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167</a:t>
            </a:fld>
            <a:endParaRPr lang="de-DE"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168</a:t>
            </a:fld>
            <a:endParaRPr lang="de-DE"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169</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17</a:t>
            </a:fld>
            <a:endParaRPr lang="de-DE"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170</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28</a:t>
            </a:fld>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29</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30</a:t>
            </a:fld>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31</a:t>
            </a:fld>
            <a:endParaRPr 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32</a:t>
            </a:fld>
            <a:endParaRPr lang="de-D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33</a:t>
            </a:fld>
            <a:endParaRPr 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34</a:t>
            </a:fld>
            <a:endParaRPr 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35</a:t>
            </a:fld>
            <a:endParaRPr lang="de-D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36</a:t>
            </a:fld>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37</a:t>
            </a:fld>
            <a:endParaRPr 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38</a:t>
            </a:fld>
            <a:endParaRPr 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39</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a:t>
            </a:fld>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8768AD61-58DA-4F4A-B1D5-2E9355481DC0}" type="slidenum">
              <a:rPr lang="de-DE" smtClean="0"/>
              <a:pPr>
                <a:defRPr/>
              </a:pPr>
              <a:t>40</a:t>
            </a:fld>
            <a:endParaRPr lang="de-D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41</a:t>
            </a:fld>
            <a:endParaRPr lang="de-D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42</a:t>
            </a:fld>
            <a:endParaRPr 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8768AD61-58DA-4F4A-B1D5-2E9355481DC0}" type="slidenum">
              <a:rPr lang="de-DE" smtClean="0"/>
              <a:pPr>
                <a:defRPr/>
              </a:pPr>
              <a:t>43</a:t>
            </a:fld>
            <a:endParaRPr lang="de-DE"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44</a:t>
            </a:fld>
            <a:endParaRPr lang="de-DE"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45</a:t>
            </a:fld>
            <a:endParaRPr lang="de-DE"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8768AD61-58DA-4F4A-B1D5-2E9355481DC0}" type="slidenum">
              <a:rPr lang="de-DE" smtClean="0"/>
              <a:pPr>
                <a:defRPr/>
              </a:pPr>
              <a:t>46</a:t>
            </a:fld>
            <a:endParaRPr lang="de-DE"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47</a:t>
            </a:fld>
            <a:endParaRPr lang="de-DE"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48</a:t>
            </a:fld>
            <a:endParaRPr lang="de-DE"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49</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a:t>
            </a:fld>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50</a:t>
            </a:fld>
            <a:endParaRPr lang="de-DE"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51</a:t>
            </a:fld>
            <a:endParaRPr lang="de-DE"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52</a:t>
            </a:fld>
            <a:endParaRPr lang="de-DE"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53</a:t>
            </a:fld>
            <a:endParaRPr lang="de-DE"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54</a:t>
            </a:fld>
            <a:endParaRPr lang="de-DE"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55</a:t>
            </a:fld>
            <a:endParaRPr lang="de-DE"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56</a:t>
            </a:fld>
            <a:endParaRPr lang="de-DE"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57</a:t>
            </a:fld>
            <a:endParaRPr lang="de-DE"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58</a:t>
            </a:fld>
            <a:endParaRPr lang="de-DE"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59</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a:t>
            </a:fld>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60</a:t>
            </a:fld>
            <a:endParaRPr lang="de-DE"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61</a:t>
            </a:fld>
            <a:endParaRPr lang="de-DE"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62</a:t>
            </a:fld>
            <a:endParaRPr lang="de-DE"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63</a:t>
            </a:fld>
            <a:endParaRPr lang="de-DE"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64</a:t>
            </a:fld>
            <a:endParaRPr lang="de-DE"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65</a:t>
            </a:fld>
            <a:endParaRPr lang="de-DE"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66</a:t>
            </a:fld>
            <a:endParaRPr lang="de-DE"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67</a:t>
            </a:fld>
            <a:endParaRPr lang="de-DE"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68</a:t>
            </a:fld>
            <a:endParaRPr lang="de-DE"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69</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a:t>
            </a:fld>
            <a:endParaRPr lang="de-DE"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70</a:t>
            </a:fld>
            <a:endParaRPr lang="de-DE"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71</a:t>
            </a:fld>
            <a:endParaRPr lang="de-DE"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72</a:t>
            </a:fld>
            <a:endParaRPr lang="de-DE"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73</a:t>
            </a:fld>
            <a:endParaRPr lang="de-DE"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74</a:t>
            </a:fld>
            <a:endParaRPr lang="de-DE"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75</a:t>
            </a:fld>
            <a:endParaRPr lang="de-DE"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76</a:t>
            </a:fld>
            <a:endParaRPr lang="de-DE"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77</a:t>
            </a:fld>
            <a:endParaRPr lang="de-DE"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78</a:t>
            </a:fld>
            <a:endParaRPr lang="de-DE"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79</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a:t>
            </a:fld>
            <a:endParaRPr lang="de-DE"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80</a:t>
            </a:fld>
            <a:endParaRPr lang="de-DE"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81</a:t>
            </a:fld>
            <a:endParaRPr lang="de-DE"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82</a:t>
            </a:fld>
            <a:endParaRPr lang="de-DE"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83</a:t>
            </a:fld>
            <a:endParaRPr lang="de-DE"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84</a:t>
            </a:fld>
            <a:endParaRPr lang="de-DE"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85</a:t>
            </a:fld>
            <a:endParaRPr lang="de-DE"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86</a:t>
            </a:fld>
            <a:endParaRPr lang="de-DE"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87</a:t>
            </a:fld>
            <a:endParaRPr lang="de-DE"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88</a:t>
            </a:fld>
            <a:endParaRPr lang="de-DE"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89</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a:t>
            </a:fld>
            <a:endParaRPr lang="de-DE"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90</a:t>
            </a:fld>
            <a:endParaRPr lang="de-DE"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91</a:t>
            </a:fld>
            <a:endParaRPr lang="de-DE"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92</a:t>
            </a:fld>
            <a:endParaRPr lang="de-DE"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93</a:t>
            </a:fld>
            <a:endParaRPr lang="de-DE"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94</a:t>
            </a:fld>
            <a:endParaRPr lang="de-DE"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95</a:t>
            </a:fld>
            <a:endParaRPr lang="de-DE"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96</a:t>
            </a:fld>
            <a:endParaRPr lang="de-DE"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97</a:t>
            </a:fld>
            <a:endParaRPr lang="de-DE"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98</a:t>
            </a:fld>
            <a:endParaRPr lang="de-DE"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p:txBody>
          <a:bodyPr/>
          <a:lstStyle>
            <a:lvl1pPr>
              <a:defRPr>
                <a:solidFill>
                  <a:schemeClr val="tx1"/>
                </a:solidFill>
              </a:defRPr>
            </a:lvl1pPr>
          </a:lstStyle>
          <a:p>
            <a:pPr>
              <a:defRPr/>
            </a:pPr>
            <a:r>
              <a:rPr lang="de-DE" smtClean="0"/>
              <a:t>04.10.2022</a:t>
            </a:r>
            <a:endParaRPr lang="de-DE" dirty="0"/>
          </a:p>
        </p:txBody>
      </p:sp>
      <p:sp>
        <p:nvSpPr>
          <p:cNvPr id="5"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solidFill>
                  <a:schemeClr val="tx1"/>
                </a:solidFill>
              </a:defRPr>
            </a:lvl1pPr>
          </a:lstStyle>
          <a:p>
            <a:pPr>
              <a:defRPr/>
            </a:pPr>
            <a:fld id="{6F8FFB50-F266-4B89-8809-6A932BAEB8E1}" type="slidenum">
              <a:rPr lang="de-DE"/>
              <a:pPr>
                <a:defRPr/>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04.10.2022</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B98A70D1-D01A-48FA-A15C-33129A3BD27F}"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04.10.2022</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D7CB10CF-BD4E-4C87-A67B-D0A92449A0EE}" type="slidenum">
              <a:rPr lang="de-DE"/>
              <a:pPr>
                <a:defRPr/>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80"/>
            <a:ext cx="2057400" cy="438864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5980"/>
            <a:ext cx="6019800" cy="4388644"/>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04.10.2022</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8A859BA1-4390-49B4-B341-4E5C43CDAC4E}" type="slidenum">
              <a:rPr lang="de-DE"/>
              <a:pPr>
                <a:defRPr/>
              </a:pPr>
              <a:t>‹Nr.›</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klei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28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smtClean="0">
                <a:solidFill>
                  <a:schemeClr val="tx1"/>
                </a:solidFill>
              </a:defRPr>
            </a:lvl1pPr>
          </a:lstStyle>
          <a:p>
            <a:pPr>
              <a:defRPr/>
            </a:pPr>
            <a:r>
              <a:rPr lang="de-DE" smtClean="0"/>
              <a:t>04.10.2022</a:t>
            </a:r>
            <a:endParaRPr lang="de-DE" dirty="0"/>
          </a:p>
        </p:txBody>
      </p:sp>
      <p:sp>
        <p:nvSpPr>
          <p:cNvPr id="4" name="Fußzeilenplatzhalter 4"/>
          <p:cNvSpPr>
            <a:spLocks noGrp="1"/>
          </p:cNvSpPr>
          <p:nvPr>
            <p:ph type="ftr" sz="quarter" idx="11"/>
          </p:nvPr>
        </p:nvSpPr>
        <p:spPr/>
        <p:txBody>
          <a:bodyPr/>
          <a:lstStyle>
            <a:lvl1pPr>
              <a:defRPr smtClean="0">
                <a:solidFill>
                  <a:schemeClr val="tx1"/>
                </a:solidFill>
              </a:defRPr>
            </a:lvl1pPr>
          </a:lstStyle>
          <a:p>
            <a:pPr>
              <a:defRPr/>
            </a:pPr>
            <a:r>
              <a:rPr lang="de-DE"/>
              <a:t>Gerhard Heder (HeSoWa)</a:t>
            </a:r>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842477-A392-4584-8945-F29C9F44BEF6}" type="slidenum">
              <a:rPr lang="de-DE"/>
              <a:pPr>
                <a:defRPr/>
              </a:pPr>
              <a:t>‹Nr.›</a:t>
            </a:fld>
            <a:endParaRPr lang="de-DE" dirty="0"/>
          </a:p>
        </p:txBody>
      </p:sp>
      <p:sp>
        <p:nvSpPr>
          <p:cNvPr id="6" name="Inhaltsplatzhalter 2"/>
          <p:cNvSpPr>
            <a:spLocks noGrp="1"/>
          </p:cNvSpPr>
          <p:nvPr>
            <p:ph idx="1"/>
          </p:nvPr>
        </p:nvSpPr>
        <p:spPr>
          <a:xfrm>
            <a:off x="457200" y="881743"/>
            <a:ext cx="8229600" cy="3712880"/>
          </a:xfrm>
        </p:spPr>
        <p:txBody>
          <a:bodyPr/>
          <a:lstStyle>
            <a:lvl1pPr>
              <a:defRPr sz="2400"/>
            </a:lvl1pPr>
            <a:lvl2pPr>
              <a:defRPr sz="2000"/>
            </a:lvl2pPr>
            <a:lvl3pPr>
              <a:defRPr sz="1800"/>
            </a:lvl3pPr>
            <a:lvl4pPr>
              <a:defRPr sz="16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a:p>
        </p:txBody>
      </p:sp>
      <p:sp>
        <p:nvSpPr>
          <p:cNvPr id="4" name="Datumsplatzhalter 11"/>
          <p:cNvSpPr>
            <a:spLocks noGrp="1"/>
          </p:cNvSpPr>
          <p:nvPr>
            <p:ph type="dt" sz="half" idx="10"/>
          </p:nvPr>
        </p:nvSpPr>
        <p:spPr/>
        <p:txBody>
          <a:bodyPr/>
          <a:lstStyle>
            <a:lvl1pPr>
              <a:defRPr>
                <a:solidFill>
                  <a:schemeClr val="tx1"/>
                </a:solidFill>
              </a:defRPr>
            </a:lvl1pPr>
          </a:lstStyle>
          <a:p>
            <a:pPr>
              <a:defRPr/>
            </a:pPr>
            <a:r>
              <a:rPr lang="de-DE" smtClean="0"/>
              <a:t>04.10.2022</a:t>
            </a:r>
            <a:endParaRPr lang="de-DE" dirty="0"/>
          </a:p>
        </p:txBody>
      </p:sp>
      <p:sp>
        <p:nvSpPr>
          <p:cNvPr id="5" name="Foliennummernplatzhalter 12"/>
          <p:cNvSpPr>
            <a:spLocks noGrp="1"/>
          </p:cNvSpPr>
          <p:nvPr>
            <p:ph type="sldNum" sz="quarter" idx="11"/>
          </p:nvPr>
        </p:nvSpPr>
        <p:spPr/>
        <p:txBody>
          <a:bodyPr/>
          <a:lstStyle>
            <a:lvl1pPr>
              <a:defRPr>
                <a:solidFill>
                  <a:schemeClr val="tx1"/>
                </a:solidFill>
              </a:defRPr>
            </a:lvl1pPr>
          </a:lstStyle>
          <a:p>
            <a:pPr>
              <a:defRPr/>
            </a:pPr>
            <a:fld id="{086E6DC5-2A21-4FC0-BAAB-DF274D8E2C78}" type="slidenum">
              <a:rPr lang="de-DE"/>
              <a:pPr>
                <a:defRPr/>
              </a:pPr>
              <a:t>‹Nr.›</a:t>
            </a:fld>
            <a:endParaRPr lang="de-DE" dirty="0"/>
          </a:p>
        </p:txBody>
      </p:sp>
      <p:sp>
        <p:nvSpPr>
          <p:cNvPr id="6" name="Fußzeilenplatzhalter 13"/>
          <p:cNvSpPr>
            <a:spLocks noGrp="1"/>
          </p:cNvSpPr>
          <p:nvPr>
            <p:ph type="ftr" sz="quarter" idx="12"/>
          </p:nvPr>
        </p:nvSpPr>
        <p:spPr/>
        <p:txBody>
          <a:bodyPr/>
          <a:lstStyle>
            <a:lvl1pPr>
              <a:defRPr>
                <a:solidFill>
                  <a:schemeClr val="tx1"/>
                </a:solidFill>
              </a:defRPr>
            </a:lvl1pPr>
          </a:lstStyle>
          <a:p>
            <a:pPr>
              <a:defRPr/>
            </a:pPr>
            <a:r>
              <a:rPr lang="de-DE" smtClean="0"/>
              <a:t>Gerhard Heder (HeSoWa)</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r>
              <a:rPr lang="de-DE" smtClean="0"/>
              <a:t>04.10.2022</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0E446AB5-718C-4748-8980-96637170CC20}"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smtClean="0"/>
              <a:t>04.10.2022</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E877BFE4-1926-4AE8-BE26-4D94E3A72138}"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smtClean="0"/>
              <a:t>04.10.2022</a:t>
            </a:r>
            <a:endParaRPr lang="de-DE" dirty="0"/>
          </a:p>
        </p:txBody>
      </p:sp>
      <p:sp>
        <p:nvSpPr>
          <p:cNvPr id="8"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9" name="Foliennummernplatzhalter 5"/>
          <p:cNvSpPr>
            <a:spLocks noGrp="1"/>
          </p:cNvSpPr>
          <p:nvPr>
            <p:ph type="sldNum" sz="quarter" idx="12"/>
          </p:nvPr>
        </p:nvSpPr>
        <p:spPr/>
        <p:txBody>
          <a:bodyPr/>
          <a:lstStyle>
            <a:lvl1pPr>
              <a:defRPr/>
            </a:lvl1pPr>
          </a:lstStyle>
          <a:p>
            <a:pPr>
              <a:defRPr/>
            </a:pPr>
            <a:fld id="{B4A28CAF-0400-4346-BF3E-E4BED4C2A08E}"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04.10.2022</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0821E2AF-D881-4FB3-B5C2-D89AC1F7ABBD}"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28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04.10.2022</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E9C4E3-9422-4973-9978-F3058D9C3AF6}"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solidFill>
                  <a:schemeClr val="tx1"/>
                </a:solidFill>
              </a:defRPr>
            </a:lvl1pPr>
          </a:lstStyle>
          <a:p>
            <a:pPr>
              <a:defRPr/>
            </a:pPr>
            <a:r>
              <a:rPr lang="de-DE" smtClean="0"/>
              <a:t>04.10.2022</a:t>
            </a:r>
            <a:endParaRPr lang="de-DE" dirty="0"/>
          </a:p>
        </p:txBody>
      </p:sp>
      <p:sp>
        <p:nvSpPr>
          <p:cNvPr id="3"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4" name="Foliennummernplatzhalter 5"/>
          <p:cNvSpPr>
            <a:spLocks noGrp="1"/>
          </p:cNvSpPr>
          <p:nvPr>
            <p:ph type="sldNum" sz="quarter" idx="12"/>
          </p:nvPr>
        </p:nvSpPr>
        <p:spPr/>
        <p:txBody>
          <a:bodyPr/>
          <a:lstStyle>
            <a:lvl1pPr>
              <a:defRPr>
                <a:solidFill>
                  <a:schemeClr val="tx1"/>
                </a:solidFill>
              </a:defRPr>
            </a:lvl1pPr>
          </a:lstStyle>
          <a:p>
            <a:pPr>
              <a:defRPr/>
            </a:pPr>
            <a:fld id="{D8658B51-9C3F-4DB4-B869-00A41D387FDF}"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7"/>
            <a:ext cx="3008313" cy="871538"/>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04.10.2022</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86BD8C53-8C40-42F3-895A-124D79A6BF2D}"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de-DE" smtClean="0"/>
              <a:t>04.10.2022</a:t>
            </a:r>
            <a:endParaRPr lang="de-DE" dirty="0"/>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smtClean="0"/>
              <a:t>Gerhard Heder (HeSoWa)</a:t>
            </a:r>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461906-E2CE-4484-B5AD-CF69FE3715A7}"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4551" r:id="rId1"/>
    <p:sldLayoutId id="2147484552" r:id="rId2"/>
    <p:sldLayoutId id="2147484544" r:id="rId3"/>
    <p:sldLayoutId id="2147484545" r:id="rId4"/>
    <p:sldLayoutId id="2147484546" r:id="rId5"/>
    <p:sldLayoutId id="2147484553" r:id="rId6"/>
    <p:sldLayoutId id="2147484554" r:id="rId7"/>
    <p:sldLayoutId id="2147484555" r:id="rId8"/>
    <p:sldLayoutId id="2147484547" r:id="rId9"/>
    <p:sldLayoutId id="2147484548" r:id="rId10"/>
    <p:sldLayoutId id="2147484549" r:id="rId11"/>
    <p:sldLayoutId id="2147484550" r:id="rId12"/>
    <p:sldLayoutId id="2147484556"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10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103.xml"/><Relationship Id="rId1" Type="http://schemas.openxmlformats.org/officeDocument/2006/relationships/slideLayout" Target="../slideLayouts/slideLayout13.xml"/><Relationship Id="rId4" Type="http://schemas.openxmlformats.org/officeDocument/2006/relationships/slide" Target="slide123.xml"/></Relationships>
</file>

<file path=ppt/slides/_rels/slide10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5.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0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10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0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1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1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12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2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4.xml"/><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8.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13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13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13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40.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14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4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42.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14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14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4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49.xml"/><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50.xml"/><Relationship Id="rId1" Type="http://schemas.openxmlformats.org/officeDocument/2006/relationships/slideLayout" Target="../slideLayouts/slideLayout7.xml"/><Relationship Id="rId5" Type="http://schemas.openxmlformats.org/officeDocument/2006/relationships/image" Target="../media/image125.png"/><Relationship Id="rId4" Type="http://schemas.openxmlformats.org/officeDocument/2006/relationships/image" Target="../media/image124.png"/></Relationships>
</file>

<file path=ppt/slides/_rels/slide15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5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5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54.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15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5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5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6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69.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0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37.xml"/><Relationship Id="rId5" Type="http://schemas.openxmlformats.org/officeDocument/2006/relationships/slide" Target="slide10.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slide" Target="slide45.xml"/><Relationship Id="rId4" Type="http://schemas.openxmlformats.org/officeDocument/2006/relationships/slide" Target="slide4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bttv.de/fileadmin/bttv/media/000/erw/CoBa_BTTR/Praesentation_Schweizer_System_BTTR.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ttvn.de/fileadmin/_gemeinsame/Dokumente/TTVN_Race_MKTT_Cup_System.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74.xml"/><Relationship Id="rId1" Type="http://schemas.openxmlformats.org/officeDocument/2006/relationships/slideLayout" Target="../slideLayouts/slideLayout13.xml"/><Relationship Id="rId5" Type="http://schemas.openxmlformats.org/officeDocument/2006/relationships/slide" Target="slide107.xml"/><Relationship Id="rId4" Type="http://schemas.openxmlformats.org/officeDocument/2006/relationships/slide" Target="slide86.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7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8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8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9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tertitel 7"/>
          <p:cNvSpPr>
            <a:spLocks noGrp="1"/>
          </p:cNvSpPr>
          <p:nvPr>
            <p:ph type="subTitle" idx="1"/>
          </p:nvPr>
        </p:nvSpPr>
        <p:spPr>
          <a:xfrm>
            <a:off x="1371600" y="2295526"/>
            <a:ext cx="6400800" cy="2166938"/>
          </a:xfrm>
        </p:spPr>
        <p:txBody>
          <a:bodyPr/>
          <a:lstStyle/>
          <a:p>
            <a:r>
              <a:rPr lang="de-DE" b="1" dirty="0" smtClean="0"/>
              <a:t>Schweizer System</a:t>
            </a:r>
            <a:endParaRPr lang="de-DE" dirty="0" smtClean="0"/>
          </a:p>
        </p:txBody>
      </p:sp>
      <p:sp>
        <p:nvSpPr>
          <p:cNvPr id="7171" name="Titel 1"/>
          <p:cNvSpPr>
            <a:spLocks noGrp="1"/>
          </p:cNvSpPr>
          <p:nvPr>
            <p:ph type="title"/>
          </p:nvPr>
        </p:nvSpPr>
        <p:spPr>
          <a:xfrm>
            <a:off x="457200" y="540544"/>
            <a:ext cx="8229600" cy="857250"/>
          </a:xfrm>
        </p:spPr>
        <p:txBody>
          <a:bodyPr/>
          <a:lstStyle/>
          <a:p>
            <a:pPr eaLnBrk="1" hangingPunct="1"/>
            <a:r>
              <a:rPr lang="de-DE" b="1" dirty="0" smtClean="0"/>
              <a:t>TTT2020</a:t>
            </a:r>
            <a:endParaRPr lang="de-DE" dirty="0" smtClean="0"/>
          </a:p>
        </p:txBody>
      </p:sp>
      <p:sp>
        <p:nvSpPr>
          <p:cNvPr id="5" name="Datumsplatzhalter 4"/>
          <p:cNvSpPr>
            <a:spLocks noGrp="1"/>
          </p:cNvSpPr>
          <p:nvPr>
            <p:ph type="dt" sz="quarter" idx="10"/>
          </p:nvPr>
        </p:nvSpPr>
        <p:spPr/>
        <p:txBody>
          <a:bodyPr/>
          <a:lstStyle/>
          <a:p>
            <a:pPr>
              <a:defRPr/>
            </a:pPr>
            <a:r>
              <a:rPr lang="de-DE" smtClean="0"/>
              <a:t>04.10.2022</a:t>
            </a:r>
            <a:endParaRPr lang="de-DE" dirty="0"/>
          </a:p>
        </p:txBody>
      </p:sp>
      <p:sp>
        <p:nvSpPr>
          <p:cNvPr id="6" name="Foliennummernplatzhalter 5"/>
          <p:cNvSpPr>
            <a:spLocks noGrp="1"/>
          </p:cNvSpPr>
          <p:nvPr>
            <p:ph type="sldNum" sz="quarter" idx="12"/>
          </p:nvPr>
        </p:nvSpPr>
        <p:spPr/>
        <p:txBody>
          <a:bodyPr/>
          <a:lstStyle/>
          <a:p>
            <a:pPr>
              <a:defRPr/>
            </a:pPr>
            <a:fld id="{93550524-5273-4652-B0A5-98D8063268CA}" type="slidenum">
              <a:rPr lang="de-DE"/>
              <a:pPr>
                <a:defRPr/>
              </a:pPr>
              <a:t>1</a:t>
            </a:fld>
            <a:endParaRPr lang="de-DE" dirty="0"/>
          </a:p>
        </p:txBody>
      </p:sp>
      <p:sp>
        <p:nvSpPr>
          <p:cNvPr id="7" name="Fußzeilenplatzhalter 6"/>
          <p:cNvSpPr txBox="1">
            <a:spLocks/>
          </p:cNvSpPr>
          <p:nvPr/>
        </p:nvSpPr>
        <p:spPr>
          <a:xfrm>
            <a:off x="3124200" y="4767264"/>
            <a:ext cx="2895600" cy="273844"/>
          </a:xfrm>
          <a:prstGeom prst="rect">
            <a:avLst/>
          </a:prstGeom>
        </p:spPr>
        <p:txBody>
          <a:bodyPr anchor="ctr"/>
          <a:lstStyle/>
          <a:p>
            <a:pPr algn="ctr" fontAlgn="auto">
              <a:spcBef>
                <a:spcPts val="0"/>
              </a:spcBef>
              <a:spcAft>
                <a:spcPts val="0"/>
              </a:spcAft>
              <a:defRPr/>
            </a:pPr>
            <a:endParaRPr lang="de-DE" sz="1200" dirty="0">
              <a:latin typeface="+mn-lt"/>
            </a:endParaRPr>
          </a:p>
        </p:txBody>
      </p:sp>
      <p:sp>
        <p:nvSpPr>
          <p:cNvPr id="9" name="Fußzeilenplatzhalter 8"/>
          <p:cNvSpPr>
            <a:spLocks noGrp="1"/>
          </p:cNvSpPr>
          <p:nvPr>
            <p:ph type="ftr" sz="quarter" idx="11"/>
          </p:nvPr>
        </p:nvSpPr>
        <p:spPr/>
        <p:txBody>
          <a:bodyPr/>
          <a:lstStyle/>
          <a:p>
            <a:pPr>
              <a:defRPr/>
            </a:pPr>
            <a:r>
              <a:rPr lang="de-DE" smtClean="0"/>
              <a:t>Gerhard Heder (HeSoWa)</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Klassisches Schweizer System</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10</a:t>
            </a:fld>
            <a:endParaRPr lang="de-DE" dirty="0"/>
          </a:p>
        </p:txBody>
      </p:sp>
      <p:sp>
        <p:nvSpPr>
          <p:cNvPr id="6" name="Inhaltsplatzhalter 5"/>
          <p:cNvSpPr>
            <a:spLocks noGrp="1"/>
          </p:cNvSpPr>
          <p:nvPr>
            <p:ph idx="1"/>
          </p:nvPr>
        </p:nvSpPr>
        <p:spPr/>
        <p:txBody>
          <a:bodyPr/>
          <a:lstStyle/>
          <a:p>
            <a:r>
              <a:rPr lang="de-DE" dirty="0" smtClean="0"/>
              <a:t>Alle Teilnehmer einer Konkurrenz spielen in einer Gruppe.</a:t>
            </a:r>
          </a:p>
          <a:p>
            <a:r>
              <a:rPr lang="de-DE" dirty="0" smtClean="0"/>
              <a:t>Es gibt für jede Konkurrenz nur eine Turnierstufe.</a:t>
            </a:r>
          </a:p>
          <a:p>
            <a:r>
              <a:rPr lang="de-DE" dirty="0" smtClean="0"/>
              <a:t>Im Turnierantrag wird nur das Austragungssystem für die Endrunde eingetragen und „Schweizer System“ ausgewählt.</a:t>
            </a:r>
          </a:p>
          <a:p>
            <a:r>
              <a:rPr lang="de-DE" dirty="0" smtClean="0"/>
              <a:t>Das Austragungssystem für die Vorrunde bleibt leer.</a:t>
            </a:r>
          </a:p>
          <a:p>
            <a:endParaRPr lang="de-DE"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100</a:t>
            </a:fld>
            <a:endParaRPr lang="de-DE" dirty="0"/>
          </a:p>
        </p:txBody>
      </p:sp>
      <p:pic>
        <p:nvPicPr>
          <p:cNvPr id="8" name="Picture 2"/>
          <p:cNvPicPr>
            <a:picLocks noChangeAspect="1" noChangeArrowheads="1"/>
          </p:cNvPicPr>
          <p:nvPr/>
        </p:nvPicPr>
        <p:blipFill>
          <a:blip r:embed="rId4" cstate="print"/>
          <a:srcRect/>
          <a:stretch>
            <a:fillRect/>
          </a:stretch>
        </p:blipFill>
        <p:spPr bwMode="auto">
          <a:xfrm>
            <a:off x="3612623"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101</a:t>
            </a:fld>
            <a:endParaRPr lang="de-DE"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Schweizer System als Endrunde</a:t>
            </a:r>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102</a:t>
            </a:fld>
            <a:endParaRPr lang="de-DE" dirty="0"/>
          </a:p>
        </p:txBody>
      </p:sp>
      <p:sp>
        <p:nvSpPr>
          <p:cNvPr id="6" name="Inhaltsplatzhalter 5"/>
          <p:cNvSpPr>
            <a:spLocks noGrp="1"/>
          </p:cNvSpPr>
          <p:nvPr>
            <p:ph idx="1"/>
          </p:nvPr>
        </p:nvSpPr>
        <p:spPr/>
        <p:txBody>
          <a:bodyPr/>
          <a:lstStyle/>
          <a:p>
            <a:r>
              <a:rPr lang="de-DE" sz="1800" dirty="0" smtClean="0"/>
              <a:t>Die Teilnehmer einer Konkurrenz spielen in mehreren Vorrundengruppen in einem der Austragungssysteme „Jeder gegen jeden“ oder „Schweizer System“.</a:t>
            </a:r>
          </a:p>
          <a:p>
            <a:r>
              <a:rPr lang="de-DE" sz="1800" dirty="0" smtClean="0"/>
              <a:t>Die besten Spieler kommen in die Endrunde und spielen den Sieger in einer Gruppe nach dem „Schweizer System“ aus.</a:t>
            </a:r>
          </a:p>
          <a:p>
            <a:r>
              <a:rPr lang="de-DE" sz="1800" dirty="0" smtClean="0"/>
              <a:t>Es kann auch Verliererrunden geben, in denen die weiteren Platzierungen jeweils in einer Gruppe nach dem „Schweizer System“ ausgespielt werden.</a:t>
            </a:r>
          </a:p>
          <a:p>
            <a:r>
              <a:rPr lang="de-DE" sz="1800" dirty="0" smtClean="0"/>
              <a:t>Wenn die Vorrunde im System „Jeder gegen jeden“ ausgetragen wird, können (aber müssen nicht) Ergebnisse aus der Vorrunde übernommen werden.</a:t>
            </a:r>
          </a:p>
          <a:p>
            <a:r>
              <a:rPr lang="de-DE" sz="1800" dirty="0" smtClean="0"/>
              <a:t>Im Turnierantrag wird für das Austragungssystem der Vorrunde „Gruppen Jeder gegen jeden“ oder „Schweizer System“ und für das der Endrunde „Schweizer System“ ausgewählt.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Schweizer System als Endrunde</a:t>
            </a:r>
            <a:endParaRPr lang="de-DE" sz="28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103</a:t>
            </a:fld>
            <a:endParaRPr lang="de-DE" dirty="0"/>
          </a:p>
        </p:txBody>
      </p:sp>
      <p:sp>
        <p:nvSpPr>
          <p:cNvPr id="8" name="Inhaltsplatzhalter 7"/>
          <p:cNvSpPr>
            <a:spLocks noGrp="1"/>
          </p:cNvSpPr>
          <p:nvPr>
            <p:ph idx="1"/>
          </p:nvPr>
        </p:nvSpPr>
        <p:spPr/>
        <p:txBody>
          <a:bodyPr/>
          <a:lstStyle/>
          <a:p>
            <a:r>
              <a:rPr lang="de-DE" sz="2200" dirty="0" smtClean="0">
                <a:hlinkClick r:id="rId3" action="ppaction://hlinksldjump"/>
              </a:rPr>
              <a:t>Vorrunde: Schweizer System (mehrere Gruppen)</a:t>
            </a:r>
            <a:endParaRPr lang="de-DE" sz="2200" dirty="0" smtClean="0"/>
          </a:p>
          <a:p>
            <a:r>
              <a:rPr lang="de-DE" sz="2200" dirty="0" smtClean="0">
                <a:hlinkClick r:id="rId4" action="ppaction://hlinksldjump"/>
              </a:rPr>
              <a:t>Vorrunde: Gruppensystem „Jeder gegen jeden“</a:t>
            </a:r>
            <a:endParaRPr lang="de-DE" sz="22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Schweizer System (Vorrunde) – Schweizer System (Endrunde)</a:t>
            </a:r>
            <a:endParaRPr lang="de-DE" sz="24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104</a:t>
            </a:fld>
            <a:endParaRPr lang="de-DE" dirty="0"/>
          </a:p>
        </p:txBody>
      </p:sp>
      <p:sp>
        <p:nvSpPr>
          <p:cNvPr id="8" name="Ellipse 7"/>
          <p:cNvSpPr/>
          <p:nvPr/>
        </p:nvSpPr>
        <p:spPr>
          <a:xfrm>
            <a:off x="6162149" y="1273629"/>
            <a:ext cx="1057275"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795492" y="4173156"/>
            <a:ext cx="1776258"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Inhaltsplatzhalter 11"/>
          <p:cNvSpPr txBox="1">
            <a:spLocks/>
          </p:cNvSpPr>
          <p:nvPr/>
        </p:nvSpPr>
        <p:spPr bwMode="auto">
          <a:xfrm>
            <a:off x="4919134" y="1967897"/>
            <a:ext cx="3525157" cy="25883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Rechter Mausklick auf Spalte „Austragungssystem“</a:t>
            </a:r>
          </a:p>
        </p:txBody>
      </p:sp>
      <p:cxnSp>
        <p:nvCxnSpPr>
          <p:cNvPr id="12" name="Gerade Verbindung mit Pfeil 11"/>
          <p:cNvCxnSpPr>
            <a:stCxn id="11" idx="0"/>
            <a:endCxn id="8" idx="4"/>
          </p:cNvCxnSpPr>
          <p:nvPr/>
        </p:nvCxnSpPr>
        <p:spPr>
          <a:xfrm flipV="1">
            <a:off x="6681713" y="1608364"/>
            <a:ext cx="0" cy="3595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Inhaltsplatzhalter 11"/>
          <p:cNvSpPr txBox="1">
            <a:spLocks/>
          </p:cNvSpPr>
          <p:nvPr/>
        </p:nvSpPr>
        <p:spPr bwMode="auto">
          <a:xfrm>
            <a:off x="1041402" y="3568097"/>
            <a:ext cx="3285065" cy="25883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Schweizer System (eine Gruppe) in der Endrunde</a:t>
            </a:r>
          </a:p>
        </p:txBody>
      </p:sp>
      <p:cxnSp>
        <p:nvCxnSpPr>
          <p:cNvPr id="15" name="Gerade Verbindung mit Pfeil 14"/>
          <p:cNvCxnSpPr/>
          <p:nvPr/>
        </p:nvCxnSpPr>
        <p:spPr>
          <a:xfrm flipH="1">
            <a:off x="1811867" y="3818467"/>
            <a:ext cx="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Inhaltsplatzhalter 11"/>
          <p:cNvSpPr txBox="1">
            <a:spLocks/>
          </p:cNvSpPr>
          <p:nvPr/>
        </p:nvSpPr>
        <p:spPr bwMode="auto">
          <a:xfrm>
            <a:off x="4910688" y="3593497"/>
            <a:ext cx="787389" cy="258837"/>
          </a:xfrm>
          <a:prstGeom prst="rect">
            <a:avLst/>
          </a:prstGeom>
          <a:solidFill>
            <a:schemeClr val="accent2">
              <a:lumMod val="40000"/>
              <a:lumOff val="60000"/>
            </a:schemeClr>
          </a:solidFill>
          <a:ln w="9525">
            <a:noFill/>
            <a:miter lim="800000"/>
            <a:headEnd/>
            <a:tailEnd/>
          </a:ln>
        </p:spPr>
        <p:txBody>
          <a:bodyPr/>
          <a:lstStyle/>
          <a:p>
            <a:pPr algn="ctr" eaLnBrk="0" hangingPunct="0">
              <a:spcBef>
                <a:spcPct val="20000"/>
              </a:spcBef>
              <a:defRPr/>
            </a:pPr>
            <a:r>
              <a:rPr lang="de-DE" sz="1200" dirty="0" smtClean="0">
                <a:latin typeface="+mn-lt"/>
              </a:rPr>
              <a:t>Optional</a:t>
            </a:r>
          </a:p>
        </p:txBody>
      </p:sp>
      <p:cxnSp>
        <p:nvCxnSpPr>
          <p:cNvPr id="17" name="Gerade Verbindung mit Pfeil 16"/>
          <p:cNvCxnSpPr>
            <a:stCxn id="16" idx="2"/>
            <a:endCxn id="19" idx="0"/>
          </p:cNvCxnSpPr>
          <p:nvPr/>
        </p:nvCxnSpPr>
        <p:spPr>
          <a:xfrm>
            <a:off x="5304383" y="3852334"/>
            <a:ext cx="0" cy="3208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a:blip r:embed="rId4" cstate="print"/>
          <a:srcRect/>
          <a:stretch>
            <a:fillRect/>
          </a:stretch>
        </p:blipFill>
        <p:spPr bwMode="auto">
          <a:xfrm>
            <a:off x="6004454" y="2316160"/>
            <a:ext cx="1419225" cy="1171575"/>
          </a:xfrm>
          <a:prstGeom prst="rect">
            <a:avLst/>
          </a:prstGeom>
          <a:noFill/>
          <a:ln w="9525">
            <a:noFill/>
            <a:miter lim="800000"/>
            <a:headEnd/>
            <a:tailEnd/>
          </a:ln>
        </p:spPr>
      </p:pic>
      <p:sp>
        <p:nvSpPr>
          <p:cNvPr id="19" name="Ellipse 18"/>
          <p:cNvSpPr/>
          <p:nvPr/>
        </p:nvSpPr>
        <p:spPr>
          <a:xfrm>
            <a:off x="4741333" y="4173156"/>
            <a:ext cx="1143000"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P spid="16" grpId="0" animBg="1"/>
      <p:bldP spid="1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9460" name="Titel 5"/>
          <p:cNvSpPr>
            <a:spLocks noGrp="1"/>
          </p:cNvSpPr>
          <p:nvPr>
            <p:ph type="title"/>
          </p:nvPr>
        </p:nvSpPr>
        <p:spPr>
          <a:xfrm>
            <a:off x="457200" y="205980"/>
            <a:ext cx="8229600" cy="435769"/>
          </a:xfrm>
        </p:spPr>
        <p:txBody>
          <a:bodyPr/>
          <a:lstStyle/>
          <a:p>
            <a:pPr marL="0" indent="0"/>
            <a:r>
              <a:rPr lang="de-DE" sz="2400" dirty="0" smtClean="0"/>
              <a:t>Schweizer System (Vorrunde) – Schweizer System (Endrunde)</a:t>
            </a:r>
          </a:p>
        </p:txBody>
      </p:sp>
      <p:sp>
        <p:nvSpPr>
          <p:cNvPr id="2" name="Datumsplatzhalter 1"/>
          <p:cNvSpPr>
            <a:spLocks noGrp="1"/>
          </p:cNvSpPr>
          <p:nvPr>
            <p:ph type="dt" sz="quarter" idx="10"/>
          </p:nvPr>
        </p:nvSpPr>
        <p:spPr/>
        <p:txBody>
          <a:bodyPr/>
          <a:lstStyle/>
          <a:p>
            <a:pPr>
              <a:defRPr/>
            </a:pPr>
            <a:r>
              <a:rPr lang="de-DE" smtClean="0"/>
              <a:t>04.10.2022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4891EC40-9901-4184-AA4B-178BEB746911}" type="slidenum">
              <a:rPr lang="de-DE"/>
              <a:pPr>
                <a:defRPr/>
              </a:pPr>
              <a:t>105</a:t>
            </a:fld>
            <a:endParaRPr lang="de-DE" dirty="0"/>
          </a:p>
        </p:txBody>
      </p:sp>
      <p:pic>
        <p:nvPicPr>
          <p:cNvPr id="78850" name="Picture 2"/>
          <p:cNvPicPr>
            <a:picLocks noChangeAspect="1" noChangeArrowheads="1"/>
          </p:cNvPicPr>
          <p:nvPr/>
        </p:nvPicPr>
        <p:blipFill>
          <a:blip r:embed="rId4" cstate="print"/>
          <a:srcRect/>
          <a:stretch>
            <a:fillRect/>
          </a:stretch>
        </p:blipFill>
        <p:spPr bwMode="auto">
          <a:xfrm>
            <a:off x="2238375" y="1805967"/>
            <a:ext cx="4667250" cy="2220278"/>
          </a:xfrm>
          <a:prstGeom prst="rect">
            <a:avLst/>
          </a:prstGeom>
          <a:noFill/>
          <a:ln w="9525">
            <a:noFill/>
            <a:miter lim="800000"/>
            <a:headEnd/>
            <a:tailEnd/>
          </a:ln>
        </p:spPr>
      </p:pic>
      <p:sp>
        <p:nvSpPr>
          <p:cNvPr id="12" name="Ellipse 11"/>
          <p:cNvSpPr/>
          <p:nvPr/>
        </p:nvSpPr>
        <p:spPr>
          <a:xfrm>
            <a:off x="1811867" y="2258482"/>
            <a:ext cx="2717120" cy="776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2086961" y="2971801"/>
            <a:ext cx="1392839" cy="668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cxnSp>
        <p:nvCxnSpPr>
          <p:cNvPr id="10" name="Gerade Verbindung mit Pfeil 9"/>
          <p:cNvCxnSpPr>
            <a:stCxn id="13" idx="2"/>
            <a:endCxn id="11" idx="5"/>
          </p:cNvCxnSpPr>
          <p:nvPr/>
        </p:nvCxnSpPr>
        <p:spPr>
          <a:xfrm flipH="1" flipV="1">
            <a:off x="3275823" y="3542714"/>
            <a:ext cx="1195326" cy="4311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Inhaltsplatzhalter 11"/>
          <p:cNvSpPr txBox="1">
            <a:spLocks/>
          </p:cNvSpPr>
          <p:nvPr/>
        </p:nvSpPr>
        <p:spPr bwMode="auto">
          <a:xfrm>
            <a:off x="4102849" y="3715019"/>
            <a:ext cx="736600" cy="258837"/>
          </a:xfrm>
          <a:prstGeom prst="rect">
            <a:avLst/>
          </a:prstGeom>
          <a:solidFill>
            <a:schemeClr val="accent2">
              <a:lumMod val="40000"/>
              <a:lumOff val="60000"/>
            </a:schemeClr>
          </a:solidFill>
          <a:ln w="9525">
            <a:noFill/>
            <a:miter lim="800000"/>
            <a:headEnd/>
            <a:tailEnd/>
          </a:ln>
        </p:spPr>
        <p:txBody>
          <a:bodyPr/>
          <a:lstStyle/>
          <a:p>
            <a:pPr algn="ctr" eaLnBrk="0" hangingPunct="0">
              <a:spcBef>
                <a:spcPct val="20000"/>
              </a:spcBef>
              <a:defRPr/>
            </a:pPr>
            <a:r>
              <a:rPr lang="de-DE" sz="1200" dirty="0" smtClean="0">
                <a:latin typeface="+mn-lt"/>
              </a:rPr>
              <a:t>Optional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Schweizer System (Vorrunde) – Schweizer System (Endrunde)</a:t>
            </a:r>
            <a:endParaRPr lang="de-DE" sz="24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106</a:t>
            </a:fld>
            <a:endParaRPr lang="de-DE" dirty="0"/>
          </a:p>
        </p:txBody>
      </p:sp>
      <p:sp>
        <p:nvSpPr>
          <p:cNvPr id="6" name="Inhaltsplatzhalter 5"/>
          <p:cNvSpPr>
            <a:spLocks noGrp="1"/>
          </p:cNvSpPr>
          <p:nvPr>
            <p:ph idx="1"/>
          </p:nvPr>
        </p:nvSpPr>
        <p:spPr/>
        <p:txBody>
          <a:bodyPr/>
          <a:lstStyle/>
          <a:p>
            <a:r>
              <a:rPr lang="de-DE" sz="2000" dirty="0" smtClean="0"/>
              <a:t>Im Beispiel für ein Turnier mit dem Austragungssystem „Schweizer System“ sowohl in der Vorrunde (mehrere Gruppen) als auch in der Endrunde (eine Gruppe) wird zusätzlich eine Verliererrunde ausgetragen.</a:t>
            </a:r>
          </a:p>
          <a:p>
            <a:r>
              <a:rPr lang="de-DE" sz="2000" dirty="0" smtClean="0"/>
              <a:t>Die Vorrunde wird durchgeführt wie ab der Folie</a:t>
            </a:r>
            <a:br>
              <a:rPr lang="de-DE" sz="2000" dirty="0" smtClean="0"/>
            </a:br>
            <a:r>
              <a:rPr lang="de-DE" sz="2000" dirty="0" smtClean="0">
                <a:hlinkClick r:id="rId3" action="ppaction://hlinksldjump"/>
              </a:rPr>
              <a:t>Auslosung (Vorrunde) für Schweizer System</a:t>
            </a:r>
            <a:r>
              <a:rPr lang="de-DE" sz="2000" dirty="0" smtClean="0"/>
              <a:t/>
            </a:r>
            <a:br>
              <a:rPr lang="de-DE" sz="2000" dirty="0" smtClean="0"/>
            </a:br>
            <a:r>
              <a:rPr lang="de-DE" sz="2000" dirty="0" smtClean="0"/>
              <a:t>beschrieben.</a:t>
            </a:r>
            <a:endParaRPr lang="de-DE" sz="20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(Endrunde) für Schweizer System</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107</a:t>
            </a:fld>
            <a:endParaRPr lang="de-DE" dirty="0"/>
          </a:p>
        </p:txBody>
      </p:sp>
      <p:pic>
        <p:nvPicPr>
          <p:cNvPr id="307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4528572"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78195" y="684000"/>
            <a:ext cx="7574280" cy="4100512"/>
          </a:xfrm>
          <a:prstGeom prst="rect">
            <a:avLst/>
          </a:prstGeom>
          <a:noFill/>
          <a:ln w="9525">
            <a:noFill/>
            <a:miter lim="800000"/>
            <a:headEnd/>
            <a:tailEnd/>
          </a:ln>
        </p:spPr>
      </p:pic>
      <p:sp>
        <p:nvSpPr>
          <p:cNvPr id="6" name="Titel 5"/>
          <p:cNvSpPr>
            <a:spLocks noGrp="1"/>
          </p:cNvSpPr>
          <p:nvPr>
            <p:ph type="title"/>
          </p:nvPr>
        </p:nvSpPr>
        <p:spPr/>
        <p:txBody>
          <a:bodyPr/>
          <a:lstStyle/>
          <a:p>
            <a:r>
              <a:rPr lang="de-DE" dirty="0" smtClean="0"/>
              <a:t>Anzahl der Spielrunden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21E2AF-D881-4FB3-B5C2-D89AC1F7ABBD}" type="slidenum">
              <a:rPr lang="de-DE" smtClean="0"/>
              <a:pPr>
                <a:defRPr/>
              </a:pPr>
              <a:t>108</a:t>
            </a:fld>
            <a:endParaRPr lang="de-DE" dirty="0"/>
          </a:p>
        </p:txBody>
      </p:sp>
      <p:sp>
        <p:nvSpPr>
          <p:cNvPr id="11" name="Ellipse 10"/>
          <p:cNvSpPr/>
          <p:nvPr/>
        </p:nvSpPr>
        <p:spPr>
          <a:xfrm>
            <a:off x="3725333" y="3071168"/>
            <a:ext cx="9567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Inhaltsplatzhalter 11"/>
          <p:cNvSpPr txBox="1">
            <a:spLocks/>
          </p:cNvSpPr>
          <p:nvPr/>
        </p:nvSpPr>
        <p:spPr bwMode="auto">
          <a:xfrm>
            <a:off x="3094569" y="3567793"/>
            <a:ext cx="2954867" cy="25914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Vorgeschlagene Rundenanzahl übernehmen</a:t>
            </a:r>
          </a:p>
        </p:txBody>
      </p:sp>
      <p:sp>
        <p:nvSpPr>
          <p:cNvPr id="10" name="Ellipse 9"/>
          <p:cNvSpPr/>
          <p:nvPr/>
        </p:nvSpPr>
        <p:spPr>
          <a:xfrm>
            <a:off x="4004734" y="2681680"/>
            <a:ext cx="6265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8194" name="Picture 2"/>
          <p:cNvPicPr>
            <a:picLocks noChangeAspect="1" noChangeArrowheads="1"/>
          </p:cNvPicPr>
          <p:nvPr/>
        </p:nvPicPr>
        <p:blipFill>
          <a:blip r:embed="rId4" cstate="print"/>
          <a:srcRect/>
          <a:stretch>
            <a:fillRect/>
          </a:stretch>
        </p:blipFill>
        <p:spPr bwMode="auto">
          <a:xfrm>
            <a:off x="981075" y="723371"/>
            <a:ext cx="2747010" cy="133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 (Endrunde, 1.-14. Platz)</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109</a:t>
            </a:fld>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Einstellungen für den Wettbewerb</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11</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8" name="Ellipse 7"/>
          <p:cNvSpPr/>
          <p:nvPr/>
        </p:nvSpPr>
        <p:spPr>
          <a:xfrm>
            <a:off x="6162149" y="1273629"/>
            <a:ext cx="1057275"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795492" y="4291694"/>
            <a:ext cx="1776258"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1027" name="Picture 3"/>
          <p:cNvPicPr>
            <a:picLocks noChangeAspect="1" noChangeArrowheads="1"/>
          </p:cNvPicPr>
          <p:nvPr/>
        </p:nvPicPr>
        <p:blipFill>
          <a:blip r:embed="rId4" cstate="print"/>
          <a:srcRect/>
          <a:stretch>
            <a:fillRect/>
          </a:stretch>
        </p:blipFill>
        <p:spPr bwMode="auto">
          <a:xfrm>
            <a:off x="6004454" y="2383896"/>
            <a:ext cx="1419225" cy="1171575"/>
          </a:xfrm>
          <a:prstGeom prst="rect">
            <a:avLst/>
          </a:prstGeom>
          <a:noFill/>
          <a:ln w="9525">
            <a:noFill/>
            <a:miter lim="800000"/>
            <a:headEnd/>
            <a:tailEnd/>
          </a:ln>
        </p:spPr>
      </p:pic>
      <p:sp>
        <p:nvSpPr>
          <p:cNvPr id="11" name="Inhaltsplatzhalter 11"/>
          <p:cNvSpPr txBox="1">
            <a:spLocks/>
          </p:cNvSpPr>
          <p:nvPr/>
        </p:nvSpPr>
        <p:spPr bwMode="auto">
          <a:xfrm>
            <a:off x="4919134" y="1967897"/>
            <a:ext cx="3525157" cy="25883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Rechter Mausklick auf Spalte „Austragungssystem“</a:t>
            </a:r>
          </a:p>
        </p:txBody>
      </p:sp>
      <p:cxnSp>
        <p:nvCxnSpPr>
          <p:cNvPr id="12" name="Gerade Verbindung mit Pfeil 11"/>
          <p:cNvCxnSpPr>
            <a:stCxn id="11" idx="0"/>
            <a:endCxn id="8" idx="4"/>
          </p:cNvCxnSpPr>
          <p:nvPr/>
        </p:nvCxnSpPr>
        <p:spPr>
          <a:xfrm flipV="1">
            <a:off x="6681713" y="1608364"/>
            <a:ext cx="9074" cy="3595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1.-14. Platz) starten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110</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
        <p:nvSpPr>
          <p:cNvPr id="10" name="Inhaltsplatzhalter 11"/>
          <p:cNvSpPr txBox="1">
            <a:spLocks/>
          </p:cNvSpPr>
          <p:nvPr/>
        </p:nvSpPr>
        <p:spPr bwMode="auto">
          <a:xfrm>
            <a:off x="2128157" y="3656100"/>
            <a:ext cx="4887686" cy="46800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Für die Auslosung der Endrunde braucht keine Setzliste erstellt zu werden. Wenn keine Setzliste existiert, wird sie automatisch erzeugt.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1.-14. Platz) durchgeführt</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111</a:t>
            </a:fld>
            <a:endParaRPr lang="de-DE" dirty="0"/>
          </a:p>
        </p:txBody>
      </p:sp>
      <p:sp>
        <p:nvSpPr>
          <p:cNvPr id="10" name="Inhaltsplatzhalter 11"/>
          <p:cNvSpPr txBox="1">
            <a:spLocks/>
          </p:cNvSpPr>
          <p:nvPr/>
        </p:nvSpPr>
        <p:spPr bwMode="auto">
          <a:xfrm>
            <a:off x="454781" y="2769996"/>
            <a:ext cx="3660019" cy="1048969"/>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Die gesetzten Spieler werden auf die ungeraden Positionen gesetzt, die übrigen Spieler auf die geraden Positionen ausgelost. Die Spielpaarungen ergeben sich aus den Spielern auf benachbarten Positionen, also z.B. 1-2, 3-4 usw.</a:t>
            </a:r>
          </a:p>
        </p:txBody>
      </p:sp>
      <p:pic>
        <p:nvPicPr>
          <p:cNvPr id="12"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(Endrunde, 1.-14. Platz) übernommen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112</a:t>
            </a:fld>
            <a:endParaRPr lang="de-DE" dirty="0"/>
          </a:p>
        </p:txBody>
      </p:sp>
      <p:pic>
        <p:nvPicPr>
          <p:cNvPr id="7"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 (Endrunde, 15.-27. Platz)</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113</a:t>
            </a:fld>
            <a:endParaRPr lang="de-DE"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15.-27. Platz) starten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114</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15.-27. Platz) durchgeführt</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115</a:t>
            </a:fld>
            <a:endParaRPr lang="de-DE" dirty="0"/>
          </a:p>
        </p:txBody>
      </p:sp>
      <p:sp>
        <p:nvSpPr>
          <p:cNvPr id="10" name="Inhaltsplatzhalter 11"/>
          <p:cNvSpPr txBox="1">
            <a:spLocks/>
          </p:cNvSpPr>
          <p:nvPr/>
        </p:nvSpPr>
        <p:spPr bwMode="auto">
          <a:xfrm>
            <a:off x="454781" y="2769996"/>
            <a:ext cx="3660019" cy="1381579"/>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Die gesetzten Spieler werden auf die ungeraden Positionen gesetzt, die übrigen Spieler auf die geraden Positionen ausgelost. Die Spielpaarungen ergeben sich aus den Spielern auf benachbarten Positionen, also z.B. 1-2, 3-4 usw. Bei einer ungeraden Anzahl von Spielern bleibt die letzte Position frei, d.h. der Spieler auf der vorletzten Position hat ein Freilos.</a:t>
            </a:r>
          </a:p>
        </p:txBody>
      </p:sp>
      <p:pic>
        <p:nvPicPr>
          <p:cNvPr id="12"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(Endrunde, 15.-27. Platz) übernommen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116</a:t>
            </a:fld>
            <a:endParaRPr lang="de-DE" dirty="0"/>
          </a:p>
        </p:txBody>
      </p:sp>
      <p:pic>
        <p:nvPicPr>
          <p:cNvPr id="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457200" y="205980"/>
            <a:ext cx="8229600" cy="435769"/>
          </a:xfrm>
        </p:spPr>
        <p:txBody>
          <a:bodyPr/>
          <a:lstStyle/>
          <a:p>
            <a:r>
              <a:rPr lang="de-DE" dirty="0" smtClean="0"/>
              <a:t>Auslosung der einzelnen Spielrunden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055A7A-5A00-4EC6-A564-30409462BB76}" type="slidenum">
              <a:rPr lang="de-DE" smtClean="0"/>
              <a:pPr>
                <a:defRPr/>
              </a:pPr>
              <a:t>117</a:t>
            </a:fld>
            <a:endParaRPr lang="de-DE" dirty="0"/>
          </a:p>
        </p:txBody>
      </p:sp>
      <p:sp>
        <p:nvSpPr>
          <p:cNvPr id="6" name="Inhaltsplatzhalter 11"/>
          <p:cNvSpPr txBox="1">
            <a:spLocks/>
          </p:cNvSpPr>
          <p:nvPr/>
        </p:nvSpPr>
        <p:spPr bwMode="auto">
          <a:xfrm>
            <a:off x="457200" y="889398"/>
            <a:ext cx="8229600" cy="3609125"/>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000" dirty="0" smtClean="0">
                <a:latin typeface="+mn-lt"/>
              </a:rPr>
              <a:t>Die Auslosung der einzelnen Runden erfolgt entweder automatisch oder unter interaktiver Kontrolle.</a:t>
            </a:r>
          </a:p>
          <a:p>
            <a:pPr marL="174625" indent="-174625" eaLnBrk="0" hangingPunct="0">
              <a:spcBef>
                <a:spcPct val="20000"/>
              </a:spcBef>
              <a:buFont typeface="Arial" charset="0"/>
              <a:buChar char="•"/>
              <a:defRPr/>
            </a:pPr>
            <a:r>
              <a:rPr lang="de-DE" sz="2000" dirty="0" smtClean="0">
                <a:latin typeface="+mn-lt"/>
              </a:rPr>
              <a:t>Sie läuft entsprechend ab wie beim klassischen Schweizer System</a:t>
            </a:r>
            <a:br>
              <a:rPr lang="de-DE" sz="2000" dirty="0" smtClean="0">
                <a:latin typeface="+mn-lt"/>
              </a:rPr>
            </a:br>
            <a:r>
              <a:rPr lang="de-DE" sz="2000" dirty="0" smtClean="0">
                <a:latin typeface="+mn-lt"/>
                <a:hlinkClick r:id="rId3" action="ppaction://hlinksldjump"/>
              </a:rPr>
              <a:t>Automatische Auslosung</a:t>
            </a:r>
            <a:r>
              <a:rPr lang="de-DE" sz="2000" dirty="0" smtClean="0">
                <a:latin typeface="+mn-lt"/>
              </a:rPr>
              <a:t/>
            </a:r>
            <a:br>
              <a:rPr lang="de-DE" sz="2000" dirty="0" smtClean="0">
                <a:latin typeface="+mn-lt"/>
              </a:rPr>
            </a:br>
            <a:r>
              <a:rPr lang="de-DE" sz="2000" dirty="0" smtClean="0">
                <a:latin typeface="+mn-lt"/>
                <a:hlinkClick r:id="rId4" action="ppaction://hlinksldjump"/>
              </a:rPr>
              <a:t>Auslosung mit interaktiver Kontrolle</a:t>
            </a:r>
            <a:endParaRPr lang="de-DE" sz="2000" dirty="0">
              <a:latin typeface="+mn-lt"/>
            </a:endParaRPr>
          </a:p>
          <a:p>
            <a:pPr marL="174625" indent="-174625" eaLnBrk="0" hangingPunct="0">
              <a:spcBef>
                <a:spcPct val="20000"/>
              </a:spcBef>
              <a:buFont typeface="Arial" charset="0"/>
              <a:buChar char="•"/>
              <a:defRPr/>
            </a:pPr>
            <a:endParaRPr lang="de-DE"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Spielplan (Endrunde, 1.-14. Platz) aufrufen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118</a:t>
            </a:fld>
            <a:endParaRPr lang="de-DE" dirty="0"/>
          </a:p>
        </p:txBody>
      </p:sp>
      <p:pic>
        <p:nvPicPr>
          <p:cNvPr id="9" name="Picture 2"/>
          <p:cNvPicPr>
            <a:picLocks noChangeAspect="1" noChangeArrowheads="1"/>
          </p:cNvPicPr>
          <p:nvPr/>
        </p:nvPicPr>
        <p:blipFill>
          <a:blip r:embed="rId4" cstate="print"/>
          <a:srcRect/>
          <a:stretch>
            <a:fillRect/>
          </a:stretch>
        </p:blipFill>
        <p:spPr bwMode="auto">
          <a:xfrm>
            <a:off x="3572146"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(Endrunde, 1.-14. Platz)</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119</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37"/>
          <p:cNvGrpSpPr/>
          <p:nvPr/>
        </p:nvGrpSpPr>
        <p:grpSpPr>
          <a:xfrm>
            <a:off x="3217328" y="3006194"/>
            <a:ext cx="3937004" cy="707886"/>
            <a:chOff x="3217328" y="2442859"/>
            <a:chExt cx="3937004" cy="707886"/>
          </a:xfrm>
        </p:grpSpPr>
        <p:sp>
          <p:nvSpPr>
            <p:cNvPr id="27" name="Textfeld 26"/>
            <p:cNvSpPr txBox="1"/>
            <p:nvPr/>
          </p:nvSpPr>
          <p:spPr>
            <a:xfrm>
              <a:off x="3217328" y="2442859"/>
              <a:ext cx="2088000" cy="707886"/>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und kein direkter Vergleich vorhanden: Der niedrigere TTR-Wert entscheidet über die Platzierung.</a:t>
              </a:r>
            </a:p>
          </p:txBody>
        </p:sp>
        <p:sp>
          <p:nvSpPr>
            <p:cNvPr id="28" name="Ellipse 27"/>
            <p:cNvSpPr/>
            <p:nvPr/>
          </p:nvSpPr>
          <p:spPr>
            <a:xfrm>
              <a:off x="5926665" y="2548451"/>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29" name="Gerade Verbindung mit Pfeil 28"/>
            <p:cNvCxnSpPr>
              <a:stCxn id="27" idx="3"/>
              <a:endCxn id="28" idx="2"/>
            </p:cNvCxnSpPr>
            <p:nvPr/>
          </p:nvCxnSpPr>
          <p:spPr>
            <a:xfrm>
              <a:off x="5305328" y="2796802"/>
              <a:ext cx="621337" cy="10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uppieren 36"/>
          <p:cNvGrpSpPr/>
          <p:nvPr/>
        </p:nvGrpSpPr>
        <p:grpSpPr>
          <a:xfrm>
            <a:off x="3217328" y="2058890"/>
            <a:ext cx="3937004" cy="553998"/>
            <a:chOff x="3217328" y="1675182"/>
            <a:chExt cx="3937004" cy="553998"/>
          </a:xfrm>
        </p:grpSpPr>
        <p:sp>
          <p:nvSpPr>
            <p:cNvPr id="30" name="Textfeld 29"/>
            <p:cNvSpPr txBox="1"/>
            <p:nvPr/>
          </p:nvSpPr>
          <p:spPr>
            <a:xfrm>
              <a:off x="3217328" y="1675182"/>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Anzahl von Siegen: Die höhere Buchholzzahl entscheidet über die Platzierung.</a:t>
              </a:r>
            </a:p>
          </p:txBody>
        </p:sp>
        <p:sp>
          <p:nvSpPr>
            <p:cNvPr id="31" name="Ellipse 30"/>
            <p:cNvSpPr/>
            <p:nvPr/>
          </p:nvSpPr>
          <p:spPr>
            <a:xfrm>
              <a:off x="5926665" y="1701793"/>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32" name="Gerade Verbindung mit Pfeil 31"/>
            <p:cNvCxnSpPr/>
            <p:nvPr/>
          </p:nvCxnSpPr>
          <p:spPr>
            <a:xfrm flipV="1">
              <a:off x="5305328" y="1951204"/>
              <a:ext cx="621337" cy="9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9460" name="Titel 5"/>
          <p:cNvSpPr>
            <a:spLocks noGrp="1"/>
          </p:cNvSpPr>
          <p:nvPr>
            <p:ph type="title"/>
          </p:nvPr>
        </p:nvSpPr>
        <p:spPr>
          <a:xfrm>
            <a:off x="457200" y="205980"/>
            <a:ext cx="8229600" cy="435769"/>
          </a:xfrm>
        </p:spPr>
        <p:txBody>
          <a:bodyPr/>
          <a:lstStyle/>
          <a:p>
            <a:pPr marL="0" indent="0"/>
            <a:r>
              <a:rPr lang="de-DE" sz="2800" dirty="0" smtClean="0"/>
              <a:t>Einstellungen für den Wettbewerb</a:t>
            </a:r>
          </a:p>
        </p:txBody>
      </p:sp>
      <p:sp>
        <p:nvSpPr>
          <p:cNvPr id="2" name="Datumsplatzhalter 1"/>
          <p:cNvSpPr>
            <a:spLocks noGrp="1"/>
          </p:cNvSpPr>
          <p:nvPr>
            <p:ph type="dt" sz="quarter" idx="10"/>
          </p:nvPr>
        </p:nvSpPr>
        <p:spPr/>
        <p:txBody>
          <a:bodyPr/>
          <a:lstStyle/>
          <a:p>
            <a:pPr>
              <a:defRPr/>
            </a:pPr>
            <a:r>
              <a:rPr lang="de-DE" smtClean="0"/>
              <a:t>04.10.2022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4891EC40-9901-4184-AA4B-178BEB746911}" type="slidenum">
              <a:rPr lang="de-DE"/>
              <a:pPr>
                <a:defRPr/>
              </a:pPr>
              <a:t>12</a:t>
            </a:fld>
            <a:endParaRPr lang="de-DE" dirty="0"/>
          </a:p>
        </p:txBody>
      </p:sp>
      <p:pic>
        <p:nvPicPr>
          <p:cNvPr id="7170" name="Picture 2"/>
          <p:cNvPicPr>
            <a:picLocks noChangeAspect="1" noChangeArrowheads="1"/>
          </p:cNvPicPr>
          <p:nvPr/>
        </p:nvPicPr>
        <p:blipFill>
          <a:blip r:embed="rId4" cstate="print"/>
          <a:srcRect/>
          <a:stretch>
            <a:fillRect/>
          </a:stretch>
        </p:blipFill>
        <p:spPr bwMode="auto">
          <a:xfrm>
            <a:off x="2238375" y="1805967"/>
            <a:ext cx="4667250" cy="2220278"/>
          </a:xfrm>
          <a:prstGeom prst="rect">
            <a:avLst/>
          </a:prstGeom>
          <a:noFill/>
          <a:ln w="9525">
            <a:noFill/>
            <a:miter lim="800000"/>
            <a:headEnd/>
            <a:tailEnd/>
          </a:ln>
        </p:spPr>
      </p:pic>
      <p:sp>
        <p:nvSpPr>
          <p:cNvPr id="12" name="Ellipse 11"/>
          <p:cNvSpPr/>
          <p:nvPr/>
        </p:nvSpPr>
        <p:spPr>
          <a:xfrm>
            <a:off x="1811867" y="2258482"/>
            <a:ext cx="2717120" cy="776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(Endrunde, 15.-27. Platz)</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120</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 name="Gruppieren 20"/>
          <p:cNvGrpSpPr/>
          <p:nvPr/>
        </p:nvGrpSpPr>
        <p:grpSpPr>
          <a:xfrm>
            <a:off x="3217328" y="1641314"/>
            <a:ext cx="3937004" cy="553998"/>
            <a:chOff x="3217328" y="1641314"/>
            <a:chExt cx="3937004" cy="553998"/>
          </a:xfrm>
        </p:grpSpPr>
        <p:sp>
          <p:nvSpPr>
            <p:cNvPr id="11" name="Textfeld 10"/>
            <p:cNvSpPr txBox="1"/>
            <p:nvPr/>
          </p:nvSpPr>
          <p:spPr>
            <a:xfrm>
              <a:off x="3217328" y="1641314"/>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Anzahl von Siegen: Die höhere Buchholzzahl entscheidet über die Platzierung.</a:t>
              </a:r>
            </a:p>
          </p:txBody>
        </p:sp>
        <p:sp>
          <p:nvSpPr>
            <p:cNvPr id="12" name="Ellipse 11"/>
            <p:cNvSpPr/>
            <p:nvPr/>
          </p:nvSpPr>
          <p:spPr>
            <a:xfrm>
              <a:off x="5926665" y="1667925"/>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8" name="Gerade Verbindung mit Pfeil 17"/>
            <p:cNvCxnSpPr/>
            <p:nvPr/>
          </p:nvCxnSpPr>
          <p:spPr>
            <a:xfrm flipV="1">
              <a:off x="5305328" y="1917336"/>
              <a:ext cx="621337" cy="9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uppieren 21"/>
          <p:cNvGrpSpPr/>
          <p:nvPr/>
        </p:nvGrpSpPr>
        <p:grpSpPr>
          <a:xfrm>
            <a:off x="3217328" y="3866025"/>
            <a:ext cx="3937004" cy="553998"/>
            <a:chOff x="3217328" y="2265825"/>
            <a:chExt cx="3937004" cy="553998"/>
          </a:xfrm>
        </p:grpSpPr>
        <p:sp>
          <p:nvSpPr>
            <p:cNvPr id="15" name="Textfeld 14"/>
            <p:cNvSpPr txBox="1"/>
            <p:nvPr/>
          </p:nvSpPr>
          <p:spPr>
            <a:xfrm>
              <a:off x="3217328" y="2265825"/>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Der direkte Vergleich entscheidet über die Platzierung.</a:t>
              </a:r>
            </a:p>
          </p:txBody>
        </p:sp>
        <p:sp>
          <p:nvSpPr>
            <p:cNvPr id="17" name="Ellipse 16"/>
            <p:cNvSpPr/>
            <p:nvPr/>
          </p:nvSpPr>
          <p:spPr>
            <a:xfrm>
              <a:off x="5926665" y="2294457"/>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9" name="Gerade Verbindung mit Pfeil 18"/>
            <p:cNvCxnSpPr>
              <a:stCxn id="15" idx="3"/>
            </p:cNvCxnSpPr>
            <p:nvPr/>
          </p:nvCxnSpPr>
          <p:spPr>
            <a:xfrm>
              <a:off x="5305328" y="2542824"/>
              <a:ext cx="621337" cy="10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uppieren 37"/>
          <p:cNvGrpSpPr/>
          <p:nvPr/>
        </p:nvGrpSpPr>
        <p:grpSpPr>
          <a:xfrm>
            <a:off x="3217328" y="2785747"/>
            <a:ext cx="3937004" cy="707886"/>
            <a:chOff x="3217328" y="2442859"/>
            <a:chExt cx="3937004" cy="707886"/>
          </a:xfrm>
        </p:grpSpPr>
        <p:sp>
          <p:nvSpPr>
            <p:cNvPr id="25" name="Textfeld 24"/>
            <p:cNvSpPr txBox="1"/>
            <p:nvPr/>
          </p:nvSpPr>
          <p:spPr>
            <a:xfrm>
              <a:off x="3217328" y="2442859"/>
              <a:ext cx="2088000" cy="707886"/>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und kein direkter Vergleich vorhanden: Der niedrigere TTR-Wert entscheidet über die Platzierung.</a:t>
              </a:r>
            </a:p>
          </p:txBody>
        </p:sp>
        <p:sp>
          <p:nvSpPr>
            <p:cNvPr id="26" name="Ellipse 25"/>
            <p:cNvSpPr/>
            <p:nvPr/>
          </p:nvSpPr>
          <p:spPr>
            <a:xfrm>
              <a:off x="5926665" y="2548451"/>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27" name="Gerade Verbindung mit Pfeil 26"/>
            <p:cNvCxnSpPr>
              <a:stCxn id="25" idx="3"/>
              <a:endCxn id="26" idx="2"/>
            </p:cNvCxnSpPr>
            <p:nvPr/>
          </p:nvCxnSpPr>
          <p:spPr>
            <a:xfrm>
              <a:off x="5305328" y="2796802"/>
              <a:ext cx="621337" cy="10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121</a:t>
            </a:fld>
            <a:endParaRPr lang="de-DE" dirty="0"/>
          </a:p>
        </p:txBody>
      </p:sp>
      <p:pic>
        <p:nvPicPr>
          <p:cNvPr id="8" name="Picture 2"/>
          <p:cNvPicPr>
            <a:picLocks noChangeAspect="1" noChangeArrowheads="1"/>
          </p:cNvPicPr>
          <p:nvPr/>
        </p:nvPicPr>
        <p:blipFill>
          <a:blip r:embed="rId4" cstate="print"/>
          <a:srcRect/>
          <a:stretch>
            <a:fillRect/>
          </a:stretch>
        </p:blipFill>
        <p:spPr bwMode="auto">
          <a:xfrm>
            <a:off x="3612623"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122</a:t>
            </a:fld>
            <a:endParaRPr lang="de-DE" dirty="0"/>
          </a:p>
        </p:txBody>
      </p:sp>
      <p:grpSp>
        <p:nvGrpSpPr>
          <p:cNvPr id="2" name="Gruppieren 15"/>
          <p:cNvGrpSpPr/>
          <p:nvPr/>
        </p:nvGrpSpPr>
        <p:grpSpPr>
          <a:xfrm>
            <a:off x="6055080" y="2688147"/>
            <a:ext cx="1650760" cy="1493520"/>
            <a:chOff x="2177825" y="893213"/>
            <a:chExt cx="1650760" cy="1493520"/>
          </a:xfrm>
        </p:grpSpPr>
        <p:pic>
          <p:nvPicPr>
            <p:cNvPr id="5123" name="Picture 3"/>
            <p:cNvPicPr>
              <a:picLocks noChangeAspect="1" noChangeArrowheads="1"/>
            </p:cNvPicPr>
            <p:nvPr/>
          </p:nvPicPr>
          <p:blipFill>
            <a:blip r:embed="rId4" cstate="print"/>
            <a:srcRect/>
            <a:stretch>
              <a:fillRect/>
            </a:stretch>
          </p:blipFill>
          <p:spPr bwMode="auto">
            <a:xfrm>
              <a:off x="2281725" y="893213"/>
              <a:ext cx="1546860" cy="1493520"/>
            </a:xfrm>
            <a:prstGeom prst="rect">
              <a:avLst/>
            </a:prstGeom>
            <a:noFill/>
            <a:ln w="9525">
              <a:noFill/>
              <a:miter lim="800000"/>
              <a:headEnd/>
              <a:tailEnd/>
            </a:ln>
          </p:spPr>
        </p:pic>
        <p:sp>
          <p:nvSpPr>
            <p:cNvPr id="9" name="Ellipse 8"/>
            <p:cNvSpPr/>
            <p:nvPr/>
          </p:nvSpPr>
          <p:spPr>
            <a:xfrm>
              <a:off x="2177825" y="1616363"/>
              <a:ext cx="1403576"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2177825" y="1956348"/>
              <a:ext cx="1404000"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14" name="Textfeld 13"/>
          <p:cNvSpPr txBox="1"/>
          <p:nvPr/>
        </p:nvSpPr>
        <p:spPr>
          <a:xfrm>
            <a:off x="5739924" y="2149582"/>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Im Menü Ansicht müssen dazu die folgenden Einträge markiert sein:</a:t>
            </a:r>
          </a:p>
        </p:txBody>
      </p:sp>
      <p:sp>
        <p:nvSpPr>
          <p:cNvPr id="15" name="Textfeld 14"/>
          <p:cNvSpPr txBox="1"/>
          <p:nvPr/>
        </p:nvSpPr>
        <p:spPr>
          <a:xfrm>
            <a:off x="5748390" y="1599248"/>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Hier werden nur die notwendigen und relevanten Parameter angezeigt.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Gruppensystem (Vorrunde) – Schweizer System (Endrunde)</a:t>
            </a:r>
            <a:endParaRPr lang="de-DE" sz="24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123</a:t>
            </a:fld>
            <a:endParaRPr lang="de-DE" dirty="0"/>
          </a:p>
        </p:txBody>
      </p:sp>
      <p:sp>
        <p:nvSpPr>
          <p:cNvPr id="9" name="Ellipse 8"/>
          <p:cNvSpPr/>
          <p:nvPr/>
        </p:nvSpPr>
        <p:spPr>
          <a:xfrm>
            <a:off x="795492" y="4291694"/>
            <a:ext cx="1776258"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Ellipse 12"/>
          <p:cNvSpPr/>
          <p:nvPr/>
        </p:nvSpPr>
        <p:spPr>
          <a:xfrm>
            <a:off x="3563095" y="4291693"/>
            <a:ext cx="2290857"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cxnSp>
        <p:nvCxnSpPr>
          <p:cNvPr id="15" name="Gerade Verbindung mit Pfeil 14"/>
          <p:cNvCxnSpPr>
            <a:stCxn id="20" idx="2"/>
            <a:endCxn id="13" idx="0"/>
          </p:cNvCxnSpPr>
          <p:nvPr/>
        </p:nvCxnSpPr>
        <p:spPr>
          <a:xfrm flipH="1">
            <a:off x="4708524" y="3793067"/>
            <a:ext cx="7159" cy="4986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Inhaltsplatzhalter 11"/>
          <p:cNvSpPr txBox="1">
            <a:spLocks/>
          </p:cNvSpPr>
          <p:nvPr/>
        </p:nvSpPr>
        <p:spPr bwMode="auto">
          <a:xfrm>
            <a:off x="4347383" y="3534230"/>
            <a:ext cx="736600" cy="258837"/>
          </a:xfrm>
          <a:prstGeom prst="rect">
            <a:avLst/>
          </a:prstGeom>
          <a:solidFill>
            <a:schemeClr val="accent2">
              <a:lumMod val="40000"/>
              <a:lumOff val="60000"/>
            </a:schemeClr>
          </a:solidFill>
          <a:ln w="9525">
            <a:noFill/>
            <a:miter lim="800000"/>
            <a:headEnd/>
            <a:tailEnd/>
          </a:ln>
        </p:spPr>
        <p:txBody>
          <a:bodyPr/>
          <a:lstStyle/>
          <a:p>
            <a:pPr algn="ctr" eaLnBrk="0" hangingPunct="0">
              <a:spcBef>
                <a:spcPct val="20000"/>
              </a:spcBef>
              <a:defRPr/>
            </a:pPr>
            <a:r>
              <a:rPr lang="de-DE" sz="1200" dirty="0" smtClean="0">
                <a:latin typeface="+mn-lt"/>
              </a:rPr>
              <a:t>Optional</a:t>
            </a:r>
          </a:p>
        </p:txBody>
      </p:sp>
      <p:sp>
        <p:nvSpPr>
          <p:cNvPr id="24" name="Ellipse 23"/>
          <p:cNvSpPr/>
          <p:nvPr/>
        </p:nvSpPr>
        <p:spPr>
          <a:xfrm>
            <a:off x="6162149" y="1273629"/>
            <a:ext cx="1057275"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25" name="Picture 3"/>
          <p:cNvPicPr>
            <a:picLocks noChangeAspect="1" noChangeArrowheads="1"/>
          </p:cNvPicPr>
          <p:nvPr/>
        </p:nvPicPr>
        <p:blipFill>
          <a:blip r:embed="rId4" cstate="print"/>
          <a:srcRect/>
          <a:stretch>
            <a:fillRect/>
          </a:stretch>
        </p:blipFill>
        <p:spPr bwMode="auto">
          <a:xfrm>
            <a:off x="6004454" y="2383896"/>
            <a:ext cx="1419225" cy="1171575"/>
          </a:xfrm>
          <a:prstGeom prst="rect">
            <a:avLst/>
          </a:prstGeom>
          <a:noFill/>
          <a:ln w="9525">
            <a:noFill/>
            <a:miter lim="800000"/>
            <a:headEnd/>
            <a:tailEnd/>
          </a:ln>
        </p:spPr>
      </p:pic>
      <p:sp>
        <p:nvSpPr>
          <p:cNvPr id="26" name="Inhaltsplatzhalter 11"/>
          <p:cNvSpPr txBox="1">
            <a:spLocks/>
          </p:cNvSpPr>
          <p:nvPr/>
        </p:nvSpPr>
        <p:spPr bwMode="auto">
          <a:xfrm>
            <a:off x="4919134" y="1967897"/>
            <a:ext cx="3525157" cy="25883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Rechter Mausklick auf Spalte „Austragungssystem“</a:t>
            </a:r>
          </a:p>
        </p:txBody>
      </p:sp>
      <p:cxnSp>
        <p:nvCxnSpPr>
          <p:cNvPr id="27" name="Gerade Verbindung mit Pfeil 26"/>
          <p:cNvCxnSpPr>
            <a:stCxn id="26" idx="0"/>
            <a:endCxn id="24" idx="4"/>
          </p:cNvCxnSpPr>
          <p:nvPr/>
        </p:nvCxnSpPr>
        <p:spPr>
          <a:xfrm flipV="1">
            <a:off x="6681713" y="1608364"/>
            <a:ext cx="9074" cy="3595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0" grpId="0" animBg="1"/>
      <p:bldP spid="24" grpId="0" animBg="1"/>
      <p:bldP spid="2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9460" name="Titel 5"/>
          <p:cNvSpPr>
            <a:spLocks noGrp="1"/>
          </p:cNvSpPr>
          <p:nvPr>
            <p:ph type="title"/>
          </p:nvPr>
        </p:nvSpPr>
        <p:spPr>
          <a:xfrm>
            <a:off x="457200" y="205980"/>
            <a:ext cx="8229600" cy="435769"/>
          </a:xfrm>
        </p:spPr>
        <p:txBody>
          <a:bodyPr/>
          <a:lstStyle/>
          <a:p>
            <a:pPr marL="0" indent="0"/>
            <a:r>
              <a:rPr lang="de-DE" sz="2400" dirty="0" smtClean="0"/>
              <a:t>Gruppensystem (Vorrunde) – Schweizer System (Endrunde)</a:t>
            </a:r>
          </a:p>
        </p:txBody>
      </p:sp>
      <p:sp>
        <p:nvSpPr>
          <p:cNvPr id="2" name="Datumsplatzhalter 1"/>
          <p:cNvSpPr>
            <a:spLocks noGrp="1"/>
          </p:cNvSpPr>
          <p:nvPr>
            <p:ph type="dt" sz="quarter" idx="10"/>
          </p:nvPr>
        </p:nvSpPr>
        <p:spPr/>
        <p:txBody>
          <a:bodyPr/>
          <a:lstStyle/>
          <a:p>
            <a:pPr>
              <a:defRPr/>
            </a:pPr>
            <a:r>
              <a:rPr lang="de-DE" smtClean="0"/>
              <a:t>04.10.2022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4891EC40-9901-4184-AA4B-178BEB746911}" type="slidenum">
              <a:rPr lang="de-DE"/>
              <a:pPr>
                <a:defRPr/>
              </a:pPr>
              <a:t>124</a:t>
            </a:fld>
            <a:endParaRPr lang="de-DE" dirty="0"/>
          </a:p>
        </p:txBody>
      </p:sp>
      <p:pic>
        <p:nvPicPr>
          <p:cNvPr id="39938" name="Picture 2"/>
          <p:cNvPicPr>
            <a:picLocks noChangeAspect="1" noChangeArrowheads="1"/>
          </p:cNvPicPr>
          <p:nvPr/>
        </p:nvPicPr>
        <p:blipFill>
          <a:blip r:embed="rId4" cstate="print"/>
          <a:srcRect/>
          <a:stretch>
            <a:fillRect/>
          </a:stretch>
        </p:blipFill>
        <p:spPr bwMode="auto">
          <a:xfrm>
            <a:off x="2238375" y="1805967"/>
            <a:ext cx="4667250" cy="2220278"/>
          </a:xfrm>
          <a:prstGeom prst="rect">
            <a:avLst/>
          </a:prstGeom>
          <a:noFill/>
          <a:ln w="9525">
            <a:noFill/>
            <a:miter lim="800000"/>
            <a:headEnd/>
            <a:tailEnd/>
          </a:ln>
        </p:spPr>
      </p:pic>
      <p:sp>
        <p:nvSpPr>
          <p:cNvPr id="12" name="Ellipse 11"/>
          <p:cNvSpPr/>
          <p:nvPr/>
        </p:nvSpPr>
        <p:spPr>
          <a:xfrm>
            <a:off x="1811867" y="2258482"/>
            <a:ext cx="2717120" cy="776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Ellipse 12"/>
          <p:cNvSpPr/>
          <p:nvPr/>
        </p:nvSpPr>
        <p:spPr>
          <a:xfrm>
            <a:off x="1659467" y="2954866"/>
            <a:ext cx="3556000" cy="6265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cxnSp>
        <p:nvCxnSpPr>
          <p:cNvPr id="15" name="Gerade Verbindung mit Pfeil 14"/>
          <p:cNvCxnSpPr>
            <a:stCxn id="16" idx="2"/>
            <a:endCxn id="13" idx="5"/>
          </p:cNvCxnSpPr>
          <p:nvPr/>
        </p:nvCxnSpPr>
        <p:spPr>
          <a:xfrm flipH="1" flipV="1">
            <a:off x="4694702" y="3489645"/>
            <a:ext cx="753600" cy="4304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Inhaltsplatzhalter 11"/>
          <p:cNvSpPr txBox="1">
            <a:spLocks/>
          </p:cNvSpPr>
          <p:nvPr/>
        </p:nvSpPr>
        <p:spPr bwMode="auto">
          <a:xfrm>
            <a:off x="5080002" y="3661230"/>
            <a:ext cx="736600" cy="258837"/>
          </a:xfrm>
          <a:prstGeom prst="rect">
            <a:avLst/>
          </a:prstGeom>
          <a:solidFill>
            <a:schemeClr val="accent2">
              <a:lumMod val="40000"/>
              <a:lumOff val="60000"/>
            </a:schemeClr>
          </a:solidFill>
          <a:ln w="9525">
            <a:noFill/>
            <a:miter lim="800000"/>
            <a:headEnd/>
            <a:tailEnd/>
          </a:ln>
        </p:spPr>
        <p:txBody>
          <a:bodyPr/>
          <a:lstStyle/>
          <a:p>
            <a:pPr algn="ctr" eaLnBrk="0" hangingPunct="0">
              <a:spcBef>
                <a:spcPct val="20000"/>
              </a:spcBef>
              <a:defRPr/>
            </a:pPr>
            <a:r>
              <a:rPr lang="de-DE" sz="1200" dirty="0" smtClean="0">
                <a:latin typeface="+mn-lt"/>
              </a:rPr>
              <a:t>Optional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Gruppensystem (Vorrunde) – Schweizer System (Endrunde)</a:t>
            </a:r>
            <a:endParaRPr lang="de-DE" sz="24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125</a:t>
            </a:fld>
            <a:endParaRPr lang="de-DE" dirty="0"/>
          </a:p>
        </p:txBody>
      </p:sp>
      <p:sp>
        <p:nvSpPr>
          <p:cNvPr id="6" name="Inhaltsplatzhalter 5"/>
          <p:cNvSpPr>
            <a:spLocks noGrp="1"/>
          </p:cNvSpPr>
          <p:nvPr>
            <p:ph idx="1"/>
          </p:nvPr>
        </p:nvSpPr>
        <p:spPr/>
        <p:txBody>
          <a:bodyPr/>
          <a:lstStyle/>
          <a:p>
            <a:r>
              <a:rPr lang="de-DE" sz="2000" dirty="0" smtClean="0"/>
              <a:t>Im Beispiel für ein Turnier mit den Austragungssystemen „Jeder gegen jeden“ in der Vorrunde und „Schweizer System“ in der Endrunde wird zusätzlich eine Verliererrunde ausgetragen. Außerdem werden Ergebnisse aus der Vorrunde in die Endrunde übernommen.</a:t>
            </a:r>
            <a:endParaRPr lang="de-DE" sz="20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Auslosung (Vorrunde) für „Jeder gegen jeden“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126</a:t>
            </a:fld>
            <a:endParaRPr lang="de-DE" dirty="0"/>
          </a:p>
        </p:txBody>
      </p:sp>
      <p:pic>
        <p:nvPicPr>
          <p:cNvPr id="19459" name="Picture 3"/>
          <p:cNvPicPr>
            <a:picLocks noChangeAspect="1" noChangeArrowheads="1"/>
          </p:cNvPicPr>
          <p:nvPr/>
        </p:nvPicPr>
        <p:blipFill>
          <a:blip r:embed="rId4" cstate="print"/>
          <a:srcRect/>
          <a:stretch>
            <a:fillRect/>
          </a:stretch>
        </p:blipFill>
        <p:spPr bwMode="auto">
          <a:xfrm>
            <a:off x="4531589" y="1200146"/>
            <a:ext cx="1880235"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 (Vorrunde)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127</a:t>
            </a:fld>
            <a:endParaRPr lang="de-DE"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Gruppeneinteilung</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128</a:t>
            </a:fld>
            <a:endParaRPr lang="de-DE" dirty="0"/>
          </a:p>
        </p:txBody>
      </p:sp>
      <p:sp>
        <p:nvSpPr>
          <p:cNvPr id="8" name="Inhaltsplatzhalter 11"/>
          <p:cNvSpPr txBox="1">
            <a:spLocks/>
          </p:cNvSpPr>
          <p:nvPr/>
        </p:nvSpPr>
        <p:spPr bwMode="auto">
          <a:xfrm>
            <a:off x="5325532" y="2411508"/>
            <a:ext cx="3183467" cy="678825"/>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Es werden 7 Vorrundengruppen vorgeschlagen. Die Gruppenanzahl wird über den Menüpunkt „Auslosung/Gruppeneinteilung“ auf 4 geändert.</a:t>
            </a:r>
          </a:p>
        </p:txBody>
      </p:sp>
      <p:cxnSp>
        <p:nvCxnSpPr>
          <p:cNvPr id="9" name="Gerade Verbindung mit Pfeil 8"/>
          <p:cNvCxnSpPr/>
          <p:nvPr/>
        </p:nvCxnSpPr>
        <p:spPr>
          <a:xfrm flipH="1" flipV="1">
            <a:off x="4893735" y="1532469"/>
            <a:ext cx="448732" cy="88899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4859868" y="3081867"/>
            <a:ext cx="482599" cy="965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4" cstate="print"/>
          <a:srcRect/>
          <a:stretch>
            <a:fillRect/>
          </a:stretch>
        </p:blipFill>
        <p:spPr bwMode="auto">
          <a:xfrm>
            <a:off x="1818748" y="893235"/>
            <a:ext cx="1720215" cy="1640205"/>
          </a:xfrm>
          <a:prstGeom prst="rect">
            <a:avLst/>
          </a:prstGeom>
          <a:noFill/>
          <a:ln w="9525">
            <a:noFill/>
            <a:miter lim="800000"/>
            <a:headEnd/>
            <a:tailEnd/>
          </a:ln>
        </p:spPr>
      </p:pic>
      <p:pic>
        <p:nvPicPr>
          <p:cNvPr id="11" name="Picture 8"/>
          <p:cNvPicPr>
            <a:picLocks noChangeAspect="1" noChangeArrowheads="1"/>
          </p:cNvPicPr>
          <p:nvPr/>
        </p:nvPicPr>
        <p:blipFill>
          <a:blip r:embed="rId5" cstate="print"/>
          <a:srcRect/>
          <a:stretch>
            <a:fillRect/>
          </a:stretch>
        </p:blipFill>
        <p:spPr bwMode="auto">
          <a:xfrm>
            <a:off x="796357" y="4635690"/>
            <a:ext cx="1593533" cy="1400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Gruppeneinteilung</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129</a:t>
            </a:fld>
            <a:endParaRPr lang="de-DE" dirty="0"/>
          </a:p>
        </p:txBody>
      </p:sp>
      <p:pic>
        <p:nvPicPr>
          <p:cNvPr id="45060" name="Picture 4"/>
          <p:cNvPicPr>
            <a:picLocks noChangeAspect="1" noChangeArrowheads="1"/>
          </p:cNvPicPr>
          <p:nvPr/>
        </p:nvPicPr>
        <p:blipFill>
          <a:blip r:embed="rId4" cstate="print"/>
          <a:srcRect/>
          <a:stretch>
            <a:fillRect/>
          </a:stretch>
        </p:blipFill>
        <p:spPr bwMode="auto">
          <a:xfrm>
            <a:off x="2838450" y="828000"/>
            <a:ext cx="3467100" cy="3826193"/>
          </a:xfrm>
          <a:prstGeom prst="rect">
            <a:avLst/>
          </a:prstGeom>
          <a:noFill/>
          <a:ln w="9525">
            <a:noFill/>
            <a:miter lim="800000"/>
            <a:headEnd/>
            <a:tailEnd/>
          </a:ln>
        </p:spPr>
      </p:pic>
      <p:sp>
        <p:nvSpPr>
          <p:cNvPr id="13" name="Ellipse 12"/>
          <p:cNvSpPr/>
          <p:nvPr/>
        </p:nvSpPr>
        <p:spPr>
          <a:xfrm>
            <a:off x="3666068" y="1310080"/>
            <a:ext cx="440266"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Auslosung für Schweizer System</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13</a:t>
            </a:fld>
            <a:endParaRPr lang="de-DE" dirty="0"/>
          </a:p>
        </p:txBody>
      </p:sp>
      <p:pic>
        <p:nvPicPr>
          <p:cNvPr id="19459" name="Picture 3"/>
          <p:cNvPicPr>
            <a:picLocks noChangeAspect="1" noChangeArrowheads="1"/>
          </p:cNvPicPr>
          <p:nvPr/>
        </p:nvPicPr>
        <p:blipFill>
          <a:blip r:embed="rId4" cstate="print"/>
          <a:srcRect/>
          <a:stretch>
            <a:fillRect/>
          </a:stretch>
        </p:blipFill>
        <p:spPr bwMode="auto">
          <a:xfrm>
            <a:off x="4531589" y="1200146"/>
            <a:ext cx="1880235"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Gruppeneinteilung</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130</a:t>
            </a:fld>
            <a:endParaRPr lang="de-DE" dirty="0"/>
          </a:p>
        </p:txBody>
      </p:sp>
      <p:pic>
        <p:nvPicPr>
          <p:cNvPr id="46082" name="Picture 2"/>
          <p:cNvPicPr>
            <a:picLocks noChangeAspect="1" noChangeArrowheads="1"/>
          </p:cNvPicPr>
          <p:nvPr/>
        </p:nvPicPr>
        <p:blipFill>
          <a:blip r:embed="rId4" cstate="print"/>
          <a:srcRect/>
          <a:stretch>
            <a:fillRect/>
          </a:stretch>
        </p:blipFill>
        <p:spPr bwMode="auto">
          <a:xfrm>
            <a:off x="2838450" y="828000"/>
            <a:ext cx="3467100" cy="3826193"/>
          </a:xfrm>
          <a:prstGeom prst="rect">
            <a:avLst/>
          </a:prstGeom>
          <a:noFill/>
          <a:ln w="9525">
            <a:noFill/>
            <a:miter lim="800000"/>
            <a:headEnd/>
            <a:tailEnd/>
          </a:ln>
        </p:spPr>
      </p:pic>
      <p:sp>
        <p:nvSpPr>
          <p:cNvPr id="13" name="Ellipse 12"/>
          <p:cNvSpPr/>
          <p:nvPr/>
        </p:nvSpPr>
        <p:spPr>
          <a:xfrm>
            <a:off x="3666068" y="1310080"/>
            <a:ext cx="440266"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Ellipse 13"/>
          <p:cNvSpPr/>
          <p:nvPr/>
        </p:nvSpPr>
        <p:spPr>
          <a:xfrm>
            <a:off x="4834468" y="1327013"/>
            <a:ext cx="440266" cy="6626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5" name="Ellipse 14"/>
          <p:cNvSpPr/>
          <p:nvPr/>
        </p:nvSpPr>
        <p:spPr>
          <a:xfrm>
            <a:off x="2870200" y="4324210"/>
            <a:ext cx="745065"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6" name="Ellipse 15"/>
          <p:cNvSpPr/>
          <p:nvPr/>
        </p:nvSpPr>
        <p:spPr>
          <a:xfrm>
            <a:off x="5249334" y="1327013"/>
            <a:ext cx="440266" cy="6626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2290" name="Titel 12"/>
          <p:cNvSpPr>
            <a:spLocks noGrp="1"/>
          </p:cNvSpPr>
          <p:nvPr>
            <p:ph type="title"/>
          </p:nvPr>
        </p:nvSpPr>
        <p:spPr>
          <a:xfrm>
            <a:off x="457200" y="205980"/>
            <a:ext cx="8229600" cy="435769"/>
          </a:xfrm>
        </p:spPr>
        <p:txBody>
          <a:bodyPr/>
          <a:lstStyle/>
          <a:p>
            <a:r>
              <a:rPr lang="de-DE" smtClean="0"/>
              <a:t>Setzliste erstellen</a:t>
            </a:r>
          </a:p>
        </p:txBody>
      </p:sp>
      <p:sp>
        <p:nvSpPr>
          <p:cNvPr id="4" name="Datumsplatzhalter 3"/>
          <p:cNvSpPr>
            <a:spLocks noGrp="1"/>
          </p:cNvSpPr>
          <p:nvPr>
            <p:ph type="dt" sz="quarter" idx="10"/>
          </p:nvPr>
        </p:nvSpPr>
        <p:spPr/>
        <p:txBody>
          <a:bodyPr/>
          <a:lstStyle/>
          <a:p>
            <a:pPr>
              <a:defRPr/>
            </a:pPr>
            <a:r>
              <a:rPr lang="de-DE" smtClean="0"/>
              <a:t>04.10.2022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8211EE35-AA8A-4173-9FC5-15AE19B05801}" type="slidenum">
              <a:rPr lang="de-DE" smtClean="0"/>
              <a:pPr>
                <a:defRPr/>
              </a:pPr>
              <a:t>131</a:t>
            </a:fld>
            <a:endParaRPr lang="de-DE" dirty="0"/>
          </a:p>
        </p:txBody>
      </p:sp>
      <p:pic>
        <p:nvPicPr>
          <p:cNvPr id="12296" name="Picture 8"/>
          <p:cNvPicPr>
            <a:picLocks noChangeAspect="1" noChangeArrowheads="1"/>
          </p:cNvPicPr>
          <p:nvPr/>
        </p:nvPicPr>
        <p:blipFill>
          <a:blip r:embed="rId4" cstate="print"/>
          <a:srcRect/>
          <a:stretch>
            <a:fillRect/>
          </a:stretch>
        </p:blipFill>
        <p:spPr bwMode="auto">
          <a:xfrm>
            <a:off x="804182" y="4656704"/>
            <a:ext cx="2080260" cy="120015"/>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1819272" y="897213"/>
            <a:ext cx="1726883"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3314" name="Titel 12"/>
          <p:cNvSpPr>
            <a:spLocks noGrp="1"/>
          </p:cNvSpPr>
          <p:nvPr>
            <p:ph type="title"/>
          </p:nvPr>
        </p:nvSpPr>
        <p:spPr>
          <a:xfrm>
            <a:off x="457200" y="205980"/>
            <a:ext cx="8229600" cy="435769"/>
          </a:xfrm>
        </p:spPr>
        <p:txBody>
          <a:bodyPr/>
          <a:lstStyle/>
          <a:p>
            <a:r>
              <a:rPr lang="de-DE" dirty="0" smtClean="0"/>
              <a:t>Setzliste erstellen (nach Q-TTR-Werten)</a:t>
            </a:r>
          </a:p>
        </p:txBody>
      </p:sp>
      <p:sp>
        <p:nvSpPr>
          <p:cNvPr id="4" name="Datumsplatzhalter 3"/>
          <p:cNvSpPr>
            <a:spLocks noGrp="1"/>
          </p:cNvSpPr>
          <p:nvPr>
            <p:ph type="dt" sz="quarter" idx="10"/>
          </p:nvPr>
        </p:nvSpPr>
        <p:spPr/>
        <p:txBody>
          <a:bodyPr/>
          <a:lstStyle/>
          <a:p>
            <a:pPr>
              <a:defRPr/>
            </a:pPr>
            <a:r>
              <a:rPr lang="de-DE" smtClean="0"/>
              <a:t>04.10.2022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927778A-0FC4-4167-86EC-A0A2908CF1D8}" type="slidenum">
              <a:rPr lang="de-DE" smtClean="0"/>
              <a:pPr>
                <a:defRPr/>
              </a:pPr>
              <a:t>132</a:t>
            </a:fld>
            <a:endParaRPr lang="de-DE" dirty="0"/>
          </a:p>
        </p:txBody>
      </p:sp>
      <p:sp>
        <p:nvSpPr>
          <p:cNvPr id="9" name="Inhaltsplatzhalter 11"/>
          <p:cNvSpPr txBox="1">
            <a:spLocks/>
          </p:cNvSpPr>
          <p:nvPr/>
        </p:nvSpPr>
        <p:spPr bwMode="auto">
          <a:xfrm>
            <a:off x="2647346" y="4418106"/>
            <a:ext cx="3849309" cy="297834"/>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Es werden insgesamt 8 Spieler wird gesetzt, pro Gruppe 2.</a:t>
            </a:r>
          </a:p>
        </p:txBody>
      </p:sp>
      <p:pic>
        <p:nvPicPr>
          <p:cNvPr id="48130" name="Picture 2"/>
          <p:cNvPicPr>
            <a:picLocks noChangeAspect="1" noChangeArrowheads="1"/>
          </p:cNvPicPr>
          <p:nvPr/>
        </p:nvPicPr>
        <p:blipFill>
          <a:blip r:embed="rId4" cstate="print"/>
          <a:srcRect/>
          <a:stretch>
            <a:fillRect/>
          </a:stretch>
        </p:blipFill>
        <p:spPr bwMode="auto">
          <a:xfrm>
            <a:off x="2631758" y="1008000"/>
            <a:ext cx="3880485" cy="3273743"/>
          </a:xfrm>
          <a:prstGeom prst="rect">
            <a:avLst/>
          </a:prstGeom>
          <a:noFill/>
          <a:ln w="9525">
            <a:noFill/>
            <a:miter lim="800000"/>
            <a:headEnd/>
            <a:tailEnd/>
          </a:ln>
        </p:spPr>
      </p:pic>
      <p:sp>
        <p:nvSpPr>
          <p:cNvPr id="10" name="Ellipse 9"/>
          <p:cNvSpPr/>
          <p:nvPr/>
        </p:nvSpPr>
        <p:spPr>
          <a:xfrm>
            <a:off x="2658533" y="3946087"/>
            <a:ext cx="812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Ellipse 12"/>
          <p:cNvSpPr/>
          <p:nvPr/>
        </p:nvSpPr>
        <p:spPr>
          <a:xfrm>
            <a:off x="4013200" y="1626200"/>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(Vorrunde) starten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133</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(Vorrunde) durchgeführt</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134</a:t>
            </a:fld>
            <a:endParaRPr lang="de-DE" dirty="0"/>
          </a:p>
        </p:txBody>
      </p:sp>
      <p:sp>
        <p:nvSpPr>
          <p:cNvPr id="10" name="Inhaltsplatzhalter 11"/>
          <p:cNvSpPr txBox="1">
            <a:spLocks/>
          </p:cNvSpPr>
          <p:nvPr/>
        </p:nvSpPr>
        <p:spPr bwMode="auto">
          <a:xfrm>
            <a:off x="395514" y="2826450"/>
            <a:ext cx="3964819" cy="472772"/>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Die Auslosung ist nach den unter „Konfiguration/Optionen“ eingestellten Kriterien erfolgt.</a:t>
            </a:r>
          </a:p>
        </p:txBody>
      </p:sp>
      <p:pic>
        <p:nvPicPr>
          <p:cNvPr id="9"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(Vorrunde) übernommen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135</a:t>
            </a:fld>
            <a:endParaRPr lang="de-DE"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Spielbetrieb (Vorrunde) durchführen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136</a:t>
            </a:fld>
            <a:endParaRPr lang="de-DE" dirty="0"/>
          </a:p>
        </p:txBody>
      </p:sp>
      <p:pic>
        <p:nvPicPr>
          <p:cNvPr id="409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Alle Spiele (Vorrunde) abgeschlossen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137</a:t>
            </a:fld>
            <a:endParaRPr lang="de-DE"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Spielplan (Vorrunde) aufrufen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138</a:t>
            </a:fld>
            <a:endParaRPr lang="de-DE" dirty="0"/>
          </a:p>
        </p:txBody>
      </p:sp>
      <p:pic>
        <p:nvPicPr>
          <p:cNvPr id="21507" name="Picture 3"/>
          <p:cNvPicPr>
            <a:picLocks noChangeAspect="1" noChangeArrowheads="1"/>
          </p:cNvPicPr>
          <p:nvPr/>
        </p:nvPicPr>
        <p:blipFill>
          <a:blip r:embed="rId4" cstate="print"/>
          <a:srcRect/>
          <a:stretch>
            <a:fillRect/>
          </a:stretch>
        </p:blipFill>
        <p:spPr bwMode="auto">
          <a:xfrm>
            <a:off x="3572146"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(alle Gruppen)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139</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Textfeld 26"/>
          <p:cNvSpPr txBox="1"/>
          <p:nvPr/>
        </p:nvSpPr>
        <p:spPr>
          <a:xfrm>
            <a:off x="660394" y="2291201"/>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Satzdifferenz: Die höhere Differenz der Bälle entscheidet über die Platzierung. </a:t>
            </a:r>
          </a:p>
        </p:txBody>
      </p:sp>
      <p:sp>
        <p:nvSpPr>
          <p:cNvPr id="28" name="Ellipse 27"/>
          <p:cNvSpPr/>
          <p:nvPr/>
        </p:nvSpPr>
        <p:spPr>
          <a:xfrm>
            <a:off x="3301998" y="2319851"/>
            <a:ext cx="1044000"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29" name="Gerade Verbindung mit Pfeil 28"/>
          <p:cNvCxnSpPr>
            <a:stCxn id="27" idx="3"/>
            <a:endCxn id="28" idx="2"/>
          </p:cNvCxnSpPr>
          <p:nvPr/>
        </p:nvCxnSpPr>
        <p:spPr>
          <a:xfrm>
            <a:off x="2748394" y="2568200"/>
            <a:ext cx="553604" cy="10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660394" y="1531249"/>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Anzahl von Siegen: Die höhere Differenz der Sätze entscheidet über die Platzierung.</a:t>
            </a:r>
          </a:p>
        </p:txBody>
      </p:sp>
      <p:sp>
        <p:nvSpPr>
          <p:cNvPr id="31" name="Ellipse 30"/>
          <p:cNvSpPr/>
          <p:nvPr/>
        </p:nvSpPr>
        <p:spPr>
          <a:xfrm>
            <a:off x="3301998" y="1566326"/>
            <a:ext cx="1044000"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32" name="Gerade Verbindung mit Pfeil 31"/>
          <p:cNvCxnSpPr/>
          <p:nvPr/>
        </p:nvCxnSpPr>
        <p:spPr>
          <a:xfrm flipV="1">
            <a:off x="2765328" y="1832670"/>
            <a:ext cx="621337" cy="9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28"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791530" y="684001"/>
            <a:ext cx="7560945" cy="4113847"/>
          </a:xfrm>
          <a:prstGeom prst="rect">
            <a:avLst/>
          </a:prstGeom>
          <a:noFill/>
          <a:ln w="9525">
            <a:noFill/>
            <a:miter lim="800000"/>
            <a:headEnd/>
            <a:tailEnd/>
          </a:ln>
        </p:spPr>
      </p:pic>
      <p:sp>
        <p:nvSpPr>
          <p:cNvPr id="6" name="Titel 5"/>
          <p:cNvSpPr>
            <a:spLocks noGrp="1"/>
          </p:cNvSpPr>
          <p:nvPr>
            <p:ph type="title"/>
          </p:nvPr>
        </p:nvSpPr>
        <p:spPr/>
        <p:txBody>
          <a:bodyPr/>
          <a:lstStyle/>
          <a:p>
            <a:r>
              <a:rPr lang="de-DE" dirty="0" smtClean="0"/>
              <a:t>Anzahl der Runden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21E2AF-D881-4FB3-B5C2-D89AC1F7ABBD}" type="slidenum">
              <a:rPr lang="de-DE" smtClean="0"/>
              <a:pPr>
                <a:defRPr/>
              </a:pPr>
              <a:t>14</a:t>
            </a:fld>
            <a:endParaRPr lang="de-DE" dirty="0"/>
          </a:p>
        </p:txBody>
      </p:sp>
      <p:sp>
        <p:nvSpPr>
          <p:cNvPr id="11" name="Ellipse 10"/>
          <p:cNvSpPr/>
          <p:nvPr/>
        </p:nvSpPr>
        <p:spPr>
          <a:xfrm>
            <a:off x="3725333" y="3071168"/>
            <a:ext cx="9567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Inhaltsplatzhalter 11"/>
          <p:cNvSpPr txBox="1">
            <a:spLocks/>
          </p:cNvSpPr>
          <p:nvPr/>
        </p:nvSpPr>
        <p:spPr bwMode="auto">
          <a:xfrm>
            <a:off x="3094569" y="3567793"/>
            <a:ext cx="2954867" cy="25914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Vorgeschlagene Rundenanzahl übernehmen</a:t>
            </a:r>
          </a:p>
        </p:txBody>
      </p:sp>
      <p:sp>
        <p:nvSpPr>
          <p:cNvPr id="10" name="Ellipse 9"/>
          <p:cNvSpPr/>
          <p:nvPr/>
        </p:nvSpPr>
        <p:spPr>
          <a:xfrm>
            <a:off x="4004734" y="2681680"/>
            <a:ext cx="6265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(Vorrunde)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140</a:t>
            </a:fld>
            <a:endParaRPr lang="de-DE" dirty="0"/>
          </a:p>
        </p:txBody>
      </p:sp>
      <p:pic>
        <p:nvPicPr>
          <p:cNvPr id="9" name="Picture 3"/>
          <p:cNvPicPr>
            <a:picLocks noChangeAspect="1" noChangeArrowheads="1"/>
          </p:cNvPicPr>
          <p:nvPr/>
        </p:nvPicPr>
        <p:blipFill>
          <a:blip r:embed="rId4" cstate="print"/>
          <a:srcRect/>
          <a:stretch>
            <a:fillRect/>
          </a:stretch>
        </p:blipFill>
        <p:spPr bwMode="auto">
          <a:xfrm>
            <a:off x="3612623"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(Vorrunde)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141</a:t>
            </a:fld>
            <a:endParaRPr lang="de-DE" dirty="0"/>
          </a:p>
        </p:txBody>
      </p:sp>
      <p:grpSp>
        <p:nvGrpSpPr>
          <p:cNvPr id="2" name="Gruppieren 15"/>
          <p:cNvGrpSpPr/>
          <p:nvPr/>
        </p:nvGrpSpPr>
        <p:grpSpPr>
          <a:xfrm>
            <a:off x="5454425" y="2688147"/>
            <a:ext cx="1650760" cy="1493520"/>
            <a:chOff x="2177825" y="893213"/>
            <a:chExt cx="1650760" cy="1493520"/>
          </a:xfrm>
        </p:grpSpPr>
        <p:pic>
          <p:nvPicPr>
            <p:cNvPr id="5123" name="Picture 3"/>
            <p:cNvPicPr>
              <a:picLocks noChangeAspect="1" noChangeArrowheads="1"/>
            </p:cNvPicPr>
            <p:nvPr/>
          </p:nvPicPr>
          <p:blipFill>
            <a:blip r:embed="rId4" cstate="print"/>
            <a:srcRect/>
            <a:stretch>
              <a:fillRect/>
            </a:stretch>
          </p:blipFill>
          <p:spPr bwMode="auto">
            <a:xfrm>
              <a:off x="2281725" y="893213"/>
              <a:ext cx="1546860" cy="1493520"/>
            </a:xfrm>
            <a:prstGeom prst="rect">
              <a:avLst/>
            </a:prstGeom>
            <a:noFill/>
            <a:ln w="9525">
              <a:noFill/>
              <a:miter lim="800000"/>
              <a:headEnd/>
              <a:tailEnd/>
            </a:ln>
          </p:spPr>
        </p:pic>
        <p:sp>
          <p:nvSpPr>
            <p:cNvPr id="9" name="Ellipse 8"/>
            <p:cNvSpPr/>
            <p:nvPr/>
          </p:nvSpPr>
          <p:spPr>
            <a:xfrm>
              <a:off x="2177825" y="1616363"/>
              <a:ext cx="1403576"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2177825" y="1956348"/>
              <a:ext cx="1404000"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14" name="Textfeld 13"/>
          <p:cNvSpPr txBox="1"/>
          <p:nvPr/>
        </p:nvSpPr>
        <p:spPr>
          <a:xfrm>
            <a:off x="5139269" y="2149582"/>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Im Menü Ansicht müssen dazu die folgenden Einträge markiert sein:</a:t>
            </a:r>
          </a:p>
        </p:txBody>
      </p:sp>
      <p:sp>
        <p:nvSpPr>
          <p:cNvPr id="15" name="Textfeld 14"/>
          <p:cNvSpPr txBox="1"/>
          <p:nvPr/>
        </p:nvSpPr>
        <p:spPr>
          <a:xfrm>
            <a:off x="5147735" y="1599248"/>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Hier werden nur die notwendigen und relevanten Parameter angezeigt.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Auslosung (Endrunde) für Schweizer System</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142</a:t>
            </a:fld>
            <a:endParaRPr lang="de-DE" dirty="0"/>
          </a:p>
        </p:txBody>
      </p:sp>
      <p:pic>
        <p:nvPicPr>
          <p:cNvPr id="10" name="Picture 2"/>
          <p:cNvPicPr>
            <a:picLocks noChangeAspect="1" noChangeArrowheads="1"/>
          </p:cNvPicPr>
          <p:nvPr/>
        </p:nvPicPr>
        <p:blipFill>
          <a:blip r:embed="rId4" cstate="print"/>
          <a:srcRect/>
          <a:stretch>
            <a:fillRect/>
          </a:stretch>
        </p:blipFill>
        <p:spPr bwMode="auto">
          <a:xfrm>
            <a:off x="4536000"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Anzahl der Spielrunden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143</a:t>
            </a:fld>
            <a:endParaRPr lang="de-DE" dirty="0"/>
          </a:p>
        </p:txBody>
      </p:sp>
      <p:pic>
        <p:nvPicPr>
          <p:cNvPr id="56322" name="Picture 2"/>
          <p:cNvPicPr>
            <a:picLocks noChangeAspect="1" noChangeArrowheads="1"/>
          </p:cNvPicPr>
          <p:nvPr/>
        </p:nvPicPr>
        <p:blipFill>
          <a:blip r:embed="rId3" cstate="print"/>
          <a:srcRect/>
          <a:stretch>
            <a:fillRect/>
          </a:stretch>
        </p:blipFill>
        <p:spPr bwMode="auto">
          <a:xfrm>
            <a:off x="791528" y="684000"/>
            <a:ext cx="7560945" cy="4093845"/>
          </a:xfrm>
          <a:prstGeom prst="rect">
            <a:avLst/>
          </a:prstGeom>
          <a:noFill/>
          <a:ln w="9525">
            <a:noFill/>
            <a:miter lim="800000"/>
            <a:headEnd/>
            <a:tailEnd/>
          </a:ln>
        </p:spPr>
      </p:pic>
      <p:sp>
        <p:nvSpPr>
          <p:cNvPr id="9" name="Ellipse 8"/>
          <p:cNvSpPr/>
          <p:nvPr/>
        </p:nvSpPr>
        <p:spPr>
          <a:xfrm>
            <a:off x="4004734" y="2681680"/>
            <a:ext cx="6265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Inhaltsplatzhalter 11"/>
          <p:cNvSpPr txBox="1">
            <a:spLocks/>
          </p:cNvSpPr>
          <p:nvPr/>
        </p:nvSpPr>
        <p:spPr bwMode="auto">
          <a:xfrm>
            <a:off x="1994865" y="3514206"/>
            <a:ext cx="5154271" cy="851646"/>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Da die Option „Ergebnisse übernehmen“ (aus der Vorrunde) gesetzt ist,  werden die betreffenden Spiele in die ersten Runden der Endrunde gelegt (im Beispiel in die ersten 3 Runden). Um genügend viele Spiele in der Endrunde durchführen zu können, empfiehlt es sich deshalb, die Rundenanzahl zu erhöhen.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91528" y="684000"/>
            <a:ext cx="7560945" cy="4093845"/>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Anzahl der Spielrunden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144</a:t>
            </a:fld>
            <a:endParaRPr lang="de-DE" dirty="0"/>
          </a:p>
        </p:txBody>
      </p:sp>
      <p:pic>
        <p:nvPicPr>
          <p:cNvPr id="57349" name="Picture 5"/>
          <p:cNvPicPr>
            <a:picLocks noChangeAspect="1" noChangeArrowheads="1"/>
          </p:cNvPicPr>
          <p:nvPr/>
        </p:nvPicPr>
        <p:blipFill>
          <a:blip r:embed="rId4" cstate="print"/>
          <a:srcRect/>
          <a:stretch>
            <a:fillRect/>
          </a:stretch>
        </p:blipFill>
        <p:spPr bwMode="auto">
          <a:xfrm>
            <a:off x="2862263" y="2085976"/>
            <a:ext cx="3413760" cy="1326833"/>
          </a:xfrm>
          <a:prstGeom prst="rect">
            <a:avLst/>
          </a:prstGeom>
          <a:noFill/>
          <a:ln w="9525">
            <a:noFill/>
            <a:miter lim="800000"/>
            <a:headEnd/>
            <a:tailEnd/>
          </a:ln>
        </p:spPr>
      </p:pic>
      <p:sp>
        <p:nvSpPr>
          <p:cNvPr id="7" name="Ellipse 6"/>
          <p:cNvSpPr/>
          <p:nvPr/>
        </p:nvSpPr>
        <p:spPr>
          <a:xfrm>
            <a:off x="3725333" y="3071168"/>
            <a:ext cx="9567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4004734" y="2681680"/>
            <a:ext cx="6265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Inhaltsplatzhalter 11"/>
          <p:cNvSpPr txBox="1">
            <a:spLocks/>
          </p:cNvSpPr>
          <p:nvPr/>
        </p:nvSpPr>
        <p:spPr bwMode="auto">
          <a:xfrm>
            <a:off x="2501154" y="3630751"/>
            <a:ext cx="4141693" cy="466123"/>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Anstelle von 6 werden 8 Runden durchgeführt. Die Ergebnisse der ersten drei Runden werden aus der Vorrunde übernommen.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 (Endrunde, 1.-15. Platz)</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145</a:t>
            </a:fld>
            <a:endParaRPr lang="de-DE"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1.-15. Platz) starten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146</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
        <p:nvSpPr>
          <p:cNvPr id="10" name="Inhaltsplatzhalter 11"/>
          <p:cNvSpPr txBox="1">
            <a:spLocks/>
          </p:cNvSpPr>
          <p:nvPr/>
        </p:nvSpPr>
        <p:spPr bwMode="auto">
          <a:xfrm>
            <a:off x="2288350" y="3514206"/>
            <a:ext cx="4567300" cy="636453"/>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Wegen der Option „Ergebnisse übernehmen“ werden nicht nur die Spiele der 1. Runde, sondern alle Runden ausgelost, für die Ergebnisse übernommen werden müssen (im Beispiel in die ersten 3 Runden).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1.-15. Platz) durchgeführt</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147</a:t>
            </a:fld>
            <a:endParaRPr lang="de-DE" dirty="0"/>
          </a:p>
        </p:txBody>
      </p:sp>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sp>
        <p:nvSpPr>
          <p:cNvPr id="11" name="Inhaltsplatzhalter 11"/>
          <p:cNvSpPr txBox="1">
            <a:spLocks/>
          </p:cNvSpPr>
          <p:nvPr/>
        </p:nvSpPr>
        <p:spPr bwMode="auto">
          <a:xfrm>
            <a:off x="2008112" y="3656100"/>
            <a:ext cx="5127776" cy="46800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Für die Auslosung der Endrunde gibt es keine Setzliste. Die weitergekommenen Spieler der Vorrundengruppen werden der Reihe nach in den Spielplan gesetzt.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(Endrunde, 1.-15. Platz) übernommen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148</a:t>
            </a:fld>
            <a:endParaRPr lang="de-DE" dirty="0"/>
          </a:p>
        </p:txBody>
      </p:sp>
      <p:pic>
        <p:nvPicPr>
          <p:cNvPr id="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 (Endrunde, 16.-27. Platz)</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149</a:t>
            </a:fld>
            <a:endParaRPr lang="de-DE" dirty="0"/>
          </a:p>
        </p:txBody>
      </p:sp>
      <p:pic>
        <p:nvPicPr>
          <p:cNvPr id="60419" name="Picture 3"/>
          <p:cNvPicPr>
            <a:picLocks noChangeAspect="1" noChangeArrowheads="1"/>
          </p:cNvPicPr>
          <p:nvPr/>
        </p:nvPicPr>
        <p:blipFill>
          <a:blip r:embed="rId4" cstate="print"/>
          <a:srcRect/>
          <a:stretch>
            <a:fillRect/>
          </a:stretch>
        </p:blipFill>
        <p:spPr bwMode="auto">
          <a:xfrm>
            <a:off x="1806311" y="903288"/>
            <a:ext cx="1726883" cy="1633538"/>
          </a:xfrm>
          <a:prstGeom prst="rect">
            <a:avLst/>
          </a:prstGeom>
          <a:noFill/>
          <a:ln w="9525">
            <a:noFill/>
            <a:miter lim="800000"/>
            <a:headEnd/>
            <a:tailEnd/>
          </a:ln>
        </p:spPr>
      </p:pic>
      <p:pic>
        <p:nvPicPr>
          <p:cNvPr id="60420" name="Picture 4"/>
          <p:cNvPicPr>
            <a:picLocks noChangeAspect="1" noChangeArrowheads="1"/>
          </p:cNvPicPr>
          <p:nvPr/>
        </p:nvPicPr>
        <p:blipFill>
          <a:blip r:embed="rId5" cstate="print"/>
          <a:srcRect/>
          <a:stretch>
            <a:fillRect/>
          </a:stretch>
        </p:blipFill>
        <p:spPr bwMode="auto">
          <a:xfrm>
            <a:off x="797039" y="4657046"/>
            <a:ext cx="1940242" cy="113348"/>
          </a:xfrm>
          <a:prstGeom prst="rect">
            <a:avLst/>
          </a:prstGeom>
          <a:noFill/>
          <a:ln w="9525">
            <a:noFill/>
            <a:miter lim="800000"/>
            <a:headEnd/>
            <a:tailEnd/>
          </a:ln>
        </p:spPr>
      </p:pic>
      <p:sp>
        <p:nvSpPr>
          <p:cNvPr id="9" name="Inhaltsplatzhalter 11"/>
          <p:cNvSpPr txBox="1">
            <a:spLocks/>
          </p:cNvSpPr>
          <p:nvPr/>
        </p:nvSpPr>
        <p:spPr bwMode="auto">
          <a:xfrm>
            <a:off x="2686533" y="3514206"/>
            <a:ext cx="3770935" cy="473594"/>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Aus dem gleichen Grund wie im Teilwettbewerb „Endrunde, 1.-15.Platz“ wird die Rundenanzahl erhöht.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15</a:t>
            </a:fld>
            <a:endParaRPr lang="de-DE"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Anzahl der Spielrunden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150</a:t>
            </a:fld>
            <a:endParaRPr lang="de-DE" dirty="0"/>
          </a:p>
        </p:txBody>
      </p:sp>
      <p:pic>
        <p:nvPicPr>
          <p:cNvPr id="61442" name="Picture 2"/>
          <p:cNvPicPr>
            <a:picLocks noChangeAspect="1" noChangeArrowheads="1"/>
          </p:cNvPicPr>
          <p:nvPr/>
        </p:nvPicPr>
        <p:blipFill>
          <a:blip r:embed="rId4" cstate="print"/>
          <a:srcRect/>
          <a:stretch>
            <a:fillRect/>
          </a:stretch>
        </p:blipFill>
        <p:spPr bwMode="auto">
          <a:xfrm>
            <a:off x="2862263" y="2085976"/>
            <a:ext cx="3413760" cy="1326833"/>
          </a:xfrm>
          <a:prstGeom prst="rect">
            <a:avLst/>
          </a:prstGeom>
          <a:noFill/>
          <a:ln w="9525">
            <a:noFill/>
            <a:miter lim="800000"/>
            <a:headEnd/>
            <a:tailEnd/>
          </a:ln>
        </p:spPr>
      </p:pic>
      <p:pic>
        <p:nvPicPr>
          <p:cNvPr id="61443" name="Picture 3"/>
          <p:cNvPicPr>
            <a:picLocks noChangeAspect="1" noChangeArrowheads="1"/>
          </p:cNvPicPr>
          <p:nvPr/>
        </p:nvPicPr>
        <p:blipFill>
          <a:blip r:embed="rId5" cstate="print"/>
          <a:srcRect/>
          <a:stretch>
            <a:fillRect/>
          </a:stretch>
        </p:blipFill>
        <p:spPr bwMode="auto">
          <a:xfrm>
            <a:off x="2862263" y="2085976"/>
            <a:ext cx="3413760" cy="1326833"/>
          </a:xfrm>
          <a:prstGeom prst="rect">
            <a:avLst/>
          </a:prstGeom>
          <a:noFill/>
          <a:ln w="9525">
            <a:noFill/>
            <a:miter lim="800000"/>
            <a:headEnd/>
            <a:tailEnd/>
          </a:ln>
        </p:spPr>
      </p:pic>
      <p:sp>
        <p:nvSpPr>
          <p:cNvPr id="7" name="Ellipse 6"/>
          <p:cNvSpPr/>
          <p:nvPr/>
        </p:nvSpPr>
        <p:spPr>
          <a:xfrm>
            <a:off x="3725333" y="3071168"/>
            <a:ext cx="9567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4004734" y="2681680"/>
            <a:ext cx="6265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Inhaltsplatzhalter 11"/>
          <p:cNvSpPr txBox="1">
            <a:spLocks/>
          </p:cNvSpPr>
          <p:nvPr/>
        </p:nvSpPr>
        <p:spPr bwMode="auto">
          <a:xfrm>
            <a:off x="2501154" y="3630751"/>
            <a:ext cx="4141693" cy="466123"/>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Anstelle von 6 werden 8 Runden durchgeführt. Die Ergebnisse der ersten drei Runden werden aus der Vorrunde übernommen.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16.-27. Platz) starten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151</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16.-27. Platz) durchgeführt</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152</a:t>
            </a:fld>
            <a:endParaRPr lang="de-DE" dirty="0"/>
          </a:p>
        </p:txBody>
      </p:sp>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(Endrunde, 16.-27. Platz) übernommen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153</a:t>
            </a:fld>
            <a:endParaRPr lang="de-DE" dirty="0"/>
          </a:p>
        </p:txBody>
      </p:sp>
      <p:pic>
        <p:nvPicPr>
          <p:cNvPr id="7"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Spielplan (Endrunde) nach Auslosung aufrufen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154</a:t>
            </a:fld>
            <a:endParaRPr lang="de-DE" dirty="0"/>
          </a:p>
        </p:txBody>
      </p:sp>
      <p:pic>
        <p:nvPicPr>
          <p:cNvPr id="9" name="Picture 2"/>
          <p:cNvPicPr>
            <a:picLocks noChangeAspect="1" noChangeArrowheads="1"/>
          </p:cNvPicPr>
          <p:nvPr/>
        </p:nvPicPr>
        <p:blipFill>
          <a:blip r:embed="rId4" cstate="print"/>
          <a:srcRect/>
          <a:stretch>
            <a:fillRect/>
          </a:stretch>
        </p:blipFill>
        <p:spPr bwMode="auto">
          <a:xfrm>
            <a:off x="3572146"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sz="2600" dirty="0" smtClean="0"/>
              <a:t>Spielplan nach Auslosung (Teilwettbewerb, 1.-15. Platz)</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155</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dirty="0" smtClean="0"/>
              <a:t>Spielplan nach Auslosung (Teilwettbewerb, 1.-15. Platz)</a:t>
            </a:r>
            <a:endParaRPr lang="de-DE" sz="26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156</a:t>
            </a:fld>
            <a:endParaRPr lang="de-DE" dirty="0"/>
          </a:p>
        </p:txBody>
      </p:sp>
      <p:sp>
        <p:nvSpPr>
          <p:cNvPr id="6" name="Inhaltsplatzhalter 5"/>
          <p:cNvSpPr>
            <a:spLocks noGrp="1"/>
          </p:cNvSpPr>
          <p:nvPr>
            <p:ph idx="1"/>
          </p:nvPr>
        </p:nvSpPr>
        <p:spPr/>
        <p:txBody>
          <a:bodyPr/>
          <a:lstStyle/>
          <a:p>
            <a:pPr>
              <a:buNone/>
            </a:pPr>
            <a:r>
              <a:rPr lang="de-DE" sz="2200" dirty="0" smtClean="0"/>
              <a:t>Erläuterungen:</a:t>
            </a:r>
          </a:p>
          <a:p>
            <a:r>
              <a:rPr lang="de-DE" sz="2000" dirty="0" smtClean="0"/>
              <a:t>In der Vorrunde hat es drei 7er-Gruppen und eine 6-er Gruppe gegeben.</a:t>
            </a:r>
          </a:p>
          <a:p>
            <a:r>
              <a:rPr lang="de-DE" sz="2000" dirty="0" smtClean="0"/>
              <a:t>Aus den 7er-Gruppen sind jeweils 4 und aus der 6er-Gruppe 3 Spieler weitergekommen.</a:t>
            </a:r>
          </a:p>
          <a:p>
            <a:r>
              <a:rPr lang="de-DE" sz="2000" dirty="0" smtClean="0"/>
              <a:t>Die Übernahme der Ergebnisse der Vorrunde füllt 3 komplette Runden der Endrunde.</a:t>
            </a:r>
          </a:p>
          <a:p>
            <a:r>
              <a:rPr lang="de-DE" sz="2000" dirty="0" smtClean="0"/>
              <a:t>Die übernommenen Ergebnisse werden alle gedimmt angezeigt.</a:t>
            </a:r>
          </a:p>
          <a:p>
            <a:r>
              <a:rPr lang="de-DE" sz="2000" dirty="0" smtClean="0"/>
              <a:t>Die Freilose der 3 Runden gehen komplett an die Spieler der 6er-Gruppe.</a:t>
            </a:r>
          </a:p>
          <a:p>
            <a:r>
              <a:rPr lang="de-DE" sz="2000" dirty="0" smtClean="0"/>
              <a:t>Die 4. Runde muss im Fenster „Auslosung“ ausgelost werden.</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smtClean="0"/>
              <a:t>Auslosung der 4. Runde (Teilwettbewerb, 1.-15. Platz) starten</a:t>
            </a:r>
            <a:endParaRPr lang="de-DE" sz="24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157</a:t>
            </a:fld>
            <a:endParaRPr lang="de-DE" dirty="0"/>
          </a:p>
        </p:txBody>
      </p:sp>
      <p:pic>
        <p:nvPicPr>
          <p:cNvPr id="6656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10"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Auslosung der 4. Runde (Teilwettbewerb, 1.-15. Platz) durchgeführt</a:t>
            </a:r>
            <a:endParaRPr lang="de-DE" sz="22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158</a:t>
            </a:fld>
            <a:endParaRPr lang="de-DE" dirty="0"/>
          </a:p>
        </p:txBody>
      </p:sp>
      <p:pic>
        <p:nvPicPr>
          <p:cNvPr id="6758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8"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Auslosung der 4. Runde (Teilwettbewerb, 1.-15. Platz) übernommen</a:t>
            </a:r>
            <a:endParaRPr lang="de-DE" sz="22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159</a:t>
            </a:fld>
            <a:endParaRPr lang="de-DE" dirty="0"/>
          </a:p>
        </p:txBody>
      </p:sp>
      <p:pic>
        <p:nvPicPr>
          <p:cNvPr id="6758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2290" name="Titel 12"/>
          <p:cNvSpPr>
            <a:spLocks noGrp="1"/>
          </p:cNvSpPr>
          <p:nvPr>
            <p:ph type="title"/>
          </p:nvPr>
        </p:nvSpPr>
        <p:spPr>
          <a:xfrm>
            <a:off x="457200" y="205980"/>
            <a:ext cx="8229600" cy="435769"/>
          </a:xfrm>
        </p:spPr>
        <p:txBody>
          <a:bodyPr/>
          <a:lstStyle/>
          <a:p>
            <a:r>
              <a:rPr lang="de-DE" smtClean="0"/>
              <a:t>Setzliste erstellen</a:t>
            </a:r>
          </a:p>
        </p:txBody>
      </p:sp>
      <p:sp>
        <p:nvSpPr>
          <p:cNvPr id="4" name="Datumsplatzhalter 3"/>
          <p:cNvSpPr>
            <a:spLocks noGrp="1"/>
          </p:cNvSpPr>
          <p:nvPr>
            <p:ph type="dt" sz="quarter" idx="10"/>
          </p:nvPr>
        </p:nvSpPr>
        <p:spPr/>
        <p:txBody>
          <a:bodyPr/>
          <a:lstStyle/>
          <a:p>
            <a:pPr>
              <a:defRPr/>
            </a:pPr>
            <a:r>
              <a:rPr lang="de-DE" smtClean="0"/>
              <a:t>04.10.2022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8211EE35-AA8A-4173-9FC5-15AE19B05801}" type="slidenum">
              <a:rPr lang="de-DE" smtClean="0"/>
              <a:pPr>
                <a:defRPr/>
              </a:pPr>
              <a:t>16</a:t>
            </a:fld>
            <a:endParaRPr lang="de-DE" dirty="0"/>
          </a:p>
        </p:txBody>
      </p:sp>
      <p:pic>
        <p:nvPicPr>
          <p:cNvPr id="12296" name="Picture 8"/>
          <p:cNvPicPr>
            <a:picLocks noChangeAspect="1" noChangeArrowheads="1"/>
          </p:cNvPicPr>
          <p:nvPr/>
        </p:nvPicPr>
        <p:blipFill>
          <a:blip r:embed="rId4" cstate="print"/>
          <a:srcRect/>
          <a:stretch>
            <a:fillRect/>
          </a:stretch>
        </p:blipFill>
        <p:spPr bwMode="auto">
          <a:xfrm>
            <a:off x="804182" y="4656704"/>
            <a:ext cx="2080260" cy="120015"/>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1819272" y="897213"/>
            <a:ext cx="1726883"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Spielplan nach Auslosung der 4. Runde (Teilwettbewerb, 1.-15. Platz)</a:t>
            </a:r>
            <a:endParaRPr lang="de-DE" sz="22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160</a:t>
            </a:fld>
            <a:endParaRPr lang="de-DE" dirty="0"/>
          </a:p>
        </p:txBody>
      </p:sp>
      <p:pic>
        <p:nvPicPr>
          <p:cNvPr id="686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Inhaltsplatzhalter 11"/>
          <p:cNvSpPr txBox="1">
            <a:spLocks/>
          </p:cNvSpPr>
          <p:nvPr/>
        </p:nvSpPr>
        <p:spPr bwMode="auto">
          <a:xfrm>
            <a:off x="7145867" y="2537504"/>
            <a:ext cx="1813461" cy="832229"/>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Ab der 4. Runde ist der weitere Ablauf identisch mit dem des klassischen Schweizer Systems.</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sz="2600" dirty="0" smtClean="0"/>
              <a:t>Spielplan nach Auslosung (Teilwettbewerb, 16.-27. Platz)</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161</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dirty="0" smtClean="0"/>
              <a:t>Spielplan nach Auslosung (Teilwettbewerb, 16.-27. Platz)</a:t>
            </a:r>
            <a:endParaRPr lang="de-DE" sz="26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162</a:t>
            </a:fld>
            <a:endParaRPr lang="de-DE" dirty="0"/>
          </a:p>
        </p:txBody>
      </p:sp>
      <p:sp>
        <p:nvSpPr>
          <p:cNvPr id="6" name="Inhaltsplatzhalter 5"/>
          <p:cNvSpPr>
            <a:spLocks noGrp="1"/>
          </p:cNvSpPr>
          <p:nvPr>
            <p:ph idx="1"/>
          </p:nvPr>
        </p:nvSpPr>
        <p:spPr/>
        <p:txBody>
          <a:bodyPr/>
          <a:lstStyle/>
          <a:p>
            <a:pPr>
              <a:buNone/>
            </a:pPr>
            <a:r>
              <a:rPr lang="de-DE" sz="2200" dirty="0" smtClean="0"/>
              <a:t>Erläuterungen:</a:t>
            </a:r>
          </a:p>
          <a:p>
            <a:r>
              <a:rPr lang="de-DE" sz="1800" dirty="0" smtClean="0"/>
              <a:t>In der Vorrunde hat es drei 7er-Gruppen und eine 6-er Gruppe gegeben.</a:t>
            </a:r>
          </a:p>
          <a:p>
            <a:r>
              <a:rPr lang="de-DE" sz="1800" dirty="0" smtClean="0"/>
              <a:t>Aus den 7er-Gruppen sind jeweils 4 und aus der 6er-Gruppe 3 Spieler weitergekommen, d.h. in allen Gruppen gab es 3 Verlierer.</a:t>
            </a:r>
          </a:p>
          <a:p>
            <a:r>
              <a:rPr lang="de-DE" sz="1800" dirty="0" smtClean="0"/>
              <a:t>Die Übernahme der Ergebnisse der Verlierer füllt 3 Runden der Endrunde nur teilweise.</a:t>
            </a:r>
          </a:p>
          <a:p>
            <a:r>
              <a:rPr lang="de-DE" sz="1800" dirty="0" smtClean="0"/>
              <a:t>Die übernommenen Ergebnisse werden alle gedimmt angezeigt.</a:t>
            </a:r>
          </a:p>
          <a:p>
            <a:r>
              <a:rPr lang="de-DE" sz="1800" dirty="0" smtClean="0"/>
              <a:t>Pro Runde bleibt aus jeder Vorrundengruppe ein Spieler übrig.</a:t>
            </a:r>
          </a:p>
          <a:p>
            <a:r>
              <a:rPr lang="de-DE" sz="1800" dirty="0" smtClean="0"/>
              <a:t>Aus diesen Spielern werden für jede der 3 Runden Spielpaarungen gebildet.</a:t>
            </a:r>
          </a:p>
          <a:p>
            <a:r>
              <a:rPr lang="de-DE" sz="1800" dirty="0" smtClean="0"/>
              <a:t>Die Auslosung der nächsten (4.) Runde erfolgt erst, nachdem alle zusätzlichen Spiele der ersten 3 Runden ausgetragen worden sind.</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Zusätzliche Spiele der 1.-3. Runde aufrufen (Teilwettbewerb, 16.-27. Platz)</a:t>
            </a:r>
            <a:endParaRPr lang="de-DE" sz="20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163</a:t>
            </a:fld>
            <a:endParaRPr lang="de-DE" dirty="0"/>
          </a:p>
        </p:txBody>
      </p:sp>
      <p:pic>
        <p:nvPicPr>
          <p:cNvPr id="6963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8" name="Inhaltsplatzhalter 11"/>
          <p:cNvSpPr txBox="1">
            <a:spLocks/>
          </p:cNvSpPr>
          <p:nvPr/>
        </p:nvSpPr>
        <p:spPr bwMode="auto">
          <a:xfrm>
            <a:off x="2648472" y="2816904"/>
            <a:ext cx="3847056" cy="476628"/>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Ziehen Sie die selektierten Spiele per </a:t>
            </a:r>
            <a:r>
              <a:rPr lang="de-DE" sz="1200" dirty="0" err="1" smtClean="0">
                <a:latin typeface="+mn-lt"/>
              </a:rPr>
              <a:t>Drag&amp;Drop</a:t>
            </a:r>
            <a:r>
              <a:rPr lang="de-DE" sz="1200" dirty="0" smtClean="0">
                <a:latin typeface="+mn-lt"/>
              </a:rPr>
              <a:t> in den weißen Bereich unterhalb von „Aktuell laufende Spiele“.</a:t>
            </a:r>
            <a:endParaRPr lang="de-DE" sz="1200" dirty="0">
              <a:latin typeface="+mn-lt"/>
            </a:endParaRPr>
          </a:p>
        </p:txBody>
      </p:sp>
      <p:cxnSp>
        <p:nvCxnSpPr>
          <p:cNvPr id="9" name="Gerade Verbindung mit Pfeil 8"/>
          <p:cNvCxnSpPr/>
          <p:nvPr/>
        </p:nvCxnSpPr>
        <p:spPr>
          <a:xfrm>
            <a:off x="1811867" y="2125134"/>
            <a:ext cx="0" cy="9228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000" dirty="0" smtClean="0"/>
              <a:t>Ergebnisse der 1.-3. Runde eintragen (Teilwettbewerb, 16.-27. Platz)</a:t>
            </a:r>
            <a:endParaRPr lang="de-DE" sz="20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164</a:t>
            </a:fld>
            <a:endParaRPr lang="de-DE" dirty="0"/>
          </a:p>
        </p:txBody>
      </p:sp>
      <p:sp>
        <p:nvSpPr>
          <p:cNvPr id="8" name="Inhaltsplatzhalter 11"/>
          <p:cNvSpPr txBox="1">
            <a:spLocks/>
          </p:cNvSpPr>
          <p:nvPr/>
        </p:nvSpPr>
        <p:spPr bwMode="auto">
          <a:xfrm>
            <a:off x="5266267" y="1656967"/>
            <a:ext cx="2836333" cy="476629"/>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Ergebnisse eingeben: Die Ergebnisse der 3. Runde müssen zuletzt eingegeben werden.</a:t>
            </a:r>
            <a:endParaRPr lang="de-DE" sz="1200" dirty="0">
              <a:latin typeface="+mn-lt"/>
            </a:endParaRPr>
          </a:p>
        </p:txBody>
      </p:sp>
      <p:cxnSp>
        <p:nvCxnSpPr>
          <p:cNvPr id="9" name="Gerade Verbindung mit Pfeil 8"/>
          <p:cNvCxnSpPr/>
          <p:nvPr/>
        </p:nvCxnSpPr>
        <p:spPr>
          <a:xfrm>
            <a:off x="7281333" y="2125133"/>
            <a:ext cx="0" cy="8297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Automatische Auslosung der 4. Runde (Teilwettbewerb, 16.-27. Platz)</a:t>
            </a:r>
            <a:endParaRPr lang="de-DE" sz="22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165</a:t>
            </a:fld>
            <a:endParaRPr lang="de-DE" dirty="0"/>
          </a:p>
        </p:txBody>
      </p:sp>
      <p:pic>
        <p:nvPicPr>
          <p:cNvPr id="7168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extfeld 6"/>
          <p:cNvSpPr txBox="1"/>
          <p:nvPr/>
        </p:nvSpPr>
        <p:spPr>
          <a:xfrm>
            <a:off x="2777067" y="2754257"/>
            <a:ext cx="5469466"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Nachdem alle Ergebnisse der 1.-3. Runde eingegeben worden sind (3. Runde zuletzt), </a:t>
            </a:r>
            <a:endParaRPr lang="de-DE" sz="1200" dirty="0">
              <a:latin typeface="+mn-lt"/>
            </a:endParaRPr>
          </a:p>
        </p:txBody>
      </p:sp>
      <p:cxnSp>
        <p:nvCxnSpPr>
          <p:cNvPr id="8" name="Gerade Verbindung mit Pfeil 7"/>
          <p:cNvCxnSpPr/>
          <p:nvPr/>
        </p:nvCxnSpPr>
        <p:spPr>
          <a:xfrm flipH="1">
            <a:off x="6045200" y="3014134"/>
            <a:ext cx="8469" cy="9228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1058334" y="3101392"/>
            <a:ext cx="4233334"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werden die Spielpaarungen der 4. Runde automatisch ausgelost.</a:t>
            </a:r>
            <a:endParaRPr lang="de-DE" sz="1200" dirty="0">
              <a:latin typeface="+mn-lt"/>
            </a:endParaRPr>
          </a:p>
        </p:txBody>
      </p:sp>
      <p:cxnSp>
        <p:nvCxnSpPr>
          <p:cNvPr id="10" name="Gerade Verbindung mit Pfeil 9"/>
          <p:cNvCxnSpPr/>
          <p:nvPr/>
        </p:nvCxnSpPr>
        <p:spPr>
          <a:xfrm flipV="1">
            <a:off x="2304000" y="2133603"/>
            <a:ext cx="8467" cy="96519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200" dirty="0" smtClean="0"/>
              <a:t>Spielplan nach Auslosung der 4. Runde (Teilwettbewerb, 16.-27. Platz)</a:t>
            </a:r>
            <a:endParaRPr lang="de-DE" sz="22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166</a:t>
            </a:fld>
            <a:endParaRPr lang="de-DE" dirty="0"/>
          </a:p>
        </p:txBody>
      </p:sp>
      <p:sp>
        <p:nvSpPr>
          <p:cNvPr id="8" name="Inhaltsplatzhalter 11"/>
          <p:cNvSpPr txBox="1">
            <a:spLocks/>
          </p:cNvSpPr>
          <p:nvPr/>
        </p:nvSpPr>
        <p:spPr bwMode="auto">
          <a:xfrm>
            <a:off x="7213603" y="2537504"/>
            <a:ext cx="1813461" cy="832229"/>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Ab der 4. Runde ist der weitere Ablauf identisch mit dem des klassischen Schweizer Systems.</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sz="2200" dirty="0" smtClean="0"/>
              <a:t>Spielplan nach Abschluss aller Spiele (Teilwettbewerb, 1.-15. Platz)</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167</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2" name="Gruppieren 31"/>
          <p:cNvGrpSpPr/>
          <p:nvPr/>
        </p:nvGrpSpPr>
        <p:grpSpPr>
          <a:xfrm>
            <a:off x="3217328" y="3500951"/>
            <a:ext cx="3910672" cy="780094"/>
            <a:chOff x="3217328" y="3500951"/>
            <a:chExt cx="3910672" cy="780094"/>
          </a:xfrm>
        </p:grpSpPr>
        <p:sp>
          <p:nvSpPr>
            <p:cNvPr id="11" name="Textfeld 10"/>
            <p:cNvSpPr txBox="1"/>
            <p:nvPr/>
          </p:nvSpPr>
          <p:spPr>
            <a:xfrm>
              <a:off x="3217328" y="3573159"/>
              <a:ext cx="2088000" cy="707886"/>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und kein direkter Vergleich vorhanden: Der niedrigere TTR-Wert entscheidet über die Platzierung.</a:t>
              </a:r>
            </a:p>
          </p:txBody>
        </p:sp>
        <p:sp>
          <p:nvSpPr>
            <p:cNvPr id="12" name="Ellipse 11"/>
            <p:cNvSpPr/>
            <p:nvPr/>
          </p:nvSpPr>
          <p:spPr>
            <a:xfrm>
              <a:off x="6156000" y="3500951"/>
              <a:ext cx="972000" cy="50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3" name="Gerade Verbindung mit Pfeil 12"/>
            <p:cNvCxnSpPr>
              <a:stCxn id="11" idx="3"/>
              <a:endCxn id="12" idx="2"/>
            </p:cNvCxnSpPr>
            <p:nvPr/>
          </p:nvCxnSpPr>
          <p:spPr>
            <a:xfrm flipV="1">
              <a:off x="5305328" y="3752951"/>
              <a:ext cx="850672" cy="1741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uppieren 30"/>
          <p:cNvGrpSpPr/>
          <p:nvPr/>
        </p:nvGrpSpPr>
        <p:grpSpPr>
          <a:xfrm>
            <a:off x="3217328" y="2921317"/>
            <a:ext cx="3910672" cy="553998"/>
            <a:chOff x="3217328" y="2921317"/>
            <a:chExt cx="3910672" cy="553998"/>
          </a:xfrm>
        </p:grpSpPr>
        <p:sp>
          <p:nvSpPr>
            <p:cNvPr id="16" name="Textfeld 15"/>
            <p:cNvSpPr txBox="1"/>
            <p:nvPr/>
          </p:nvSpPr>
          <p:spPr>
            <a:xfrm>
              <a:off x="3217328" y="2921317"/>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Anzahl von Siegen: Die höhere Buchholzzahl entscheidet über die Platzierung.</a:t>
              </a:r>
            </a:p>
          </p:txBody>
        </p:sp>
        <p:sp>
          <p:nvSpPr>
            <p:cNvPr id="17" name="Ellipse 16"/>
            <p:cNvSpPr/>
            <p:nvPr/>
          </p:nvSpPr>
          <p:spPr>
            <a:xfrm>
              <a:off x="6156000" y="2947928"/>
              <a:ext cx="972000" cy="50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8" name="Gerade Verbindung mit Pfeil 17"/>
            <p:cNvCxnSpPr>
              <a:endCxn id="17" idx="2"/>
            </p:cNvCxnSpPr>
            <p:nvPr/>
          </p:nvCxnSpPr>
          <p:spPr>
            <a:xfrm>
              <a:off x="5305328" y="3198318"/>
              <a:ext cx="850672" cy="161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3217328" y="2210842"/>
            <a:ext cx="3910672" cy="553998"/>
            <a:chOff x="3217328" y="2210842"/>
            <a:chExt cx="3910672" cy="553998"/>
          </a:xfrm>
        </p:grpSpPr>
        <p:sp>
          <p:nvSpPr>
            <p:cNvPr id="20" name="Textfeld 19"/>
            <p:cNvSpPr txBox="1"/>
            <p:nvPr/>
          </p:nvSpPr>
          <p:spPr>
            <a:xfrm>
              <a:off x="3217328" y="2210842"/>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Der direkte Vergleich entscheidet über die Platzierung.</a:t>
              </a:r>
            </a:p>
          </p:txBody>
        </p:sp>
        <p:sp>
          <p:nvSpPr>
            <p:cNvPr id="21" name="Ellipse 20"/>
            <p:cNvSpPr/>
            <p:nvPr/>
          </p:nvSpPr>
          <p:spPr>
            <a:xfrm>
              <a:off x="6156000" y="2232000"/>
              <a:ext cx="972000" cy="50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22" name="Gerade Verbindung mit Pfeil 21"/>
            <p:cNvCxnSpPr>
              <a:endCxn id="21" idx="2"/>
            </p:cNvCxnSpPr>
            <p:nvPr/>
          </p:nvCxnSpPr>
          <p:spPr>
            <a:xfrm flipV="1">
              <a:off x="5305328" y="2484000"/>
              <a:ext cx="850672" cy="38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sz="2200" dirty="0" smtClean="0"/>
              <a:t>Spielplan nach Abschluss aller Spiele (Teilwettbewerb, 16.-27. Platz)</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168</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6" name="Gruppieren 25"/>
          <p:cNvGrpSpPr/>
          <p:nvPr/>
        </p:nvGrpSpPr>
        <p:grpSpPr>
          <a:xfrm>
            <a:off x="3306228" y="1632267"/>
            <a:ext cx="3910672" cy="553998"/>
            <a:chOff x="3217328" y="2921317"/>
            <a:chExt cx="3910672" cy="553998"/>
          </a:xfrm>
        </p:grpSpPr>
        <p:sp>
          <p:nvSpPr>
            <p:cNvPr id="27" name="Textfeld 26"/>
            <p:cNvSpPr txBox="1"/>
            <p:nvPr/>
          </p:nvSpPr>
          <p:spPr>
            <a:xfrm>
              <a:off x="3217328" y="2921317"/>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Anzahl von Siegen: Die höhere Buchholzzahl entscheidet über die Platzierung.</a:t>
              </a:r>
            </a:p>
          </p:txBody>
        </p:sp>
        <p:sp>
          <p:nvSpPr>
            <p:cNvPr id="28" name="Ellipse 27"/>
            <p:cNvSpPr/>
            <p:nvPr/>
          </p:nvSpPr>
          <p:spPr>
            <a:xfrm>
              <a:off x="6156000" y="2947928"/>
              <a:ext cx="972000" cy="50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29" name="Gerade Verbindung mit Pfeil 28"/>
            <p:cNvCxnSpPr>
              <a:endCxn id="28" idx="2"/>
            </p:cNvCxnSpPr>
            <p:nvPr/>
          </p:nvCxnSpPr>
          <p:spPr>
            <a:xfrm>
              <a:off x="5305328" y="3198318"/>
              <a:ext cx="850672" cy="161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3306228" y="2744242"/>
            <a:ext cx="3910672" cy="553998"/>
            <a:chOff x="3217328" y="2210842"/>
            <a:chExt cx="3910672" cy="553998"/>
          </a:xfrm>
        </p:grpSpPr>
        <p:sp>
          <p:nvSpPr>
            <p:cNvPr id="31" name="Textfeld 30"/>
            <p:cNvSpPr txBox="1"/>
            <p:nvPr/>
          </p:nvSpPr>
          <p:spPr>
            <a:xfrm>
              <a:off x="3217328" y="2210842"/>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Der direkte Vergleich entscheidet über die Platzierung.</a:t>
              </a:r>
            </a:p>
          </p:txBody>
        </p:sp>
        <p:sp>
          <p:nvSpPr>
            <p:cNvPr id="32" name="Ellipse 31"/>
            <p:cNvSpPr/>
            <p:nvPr/>
          </p:nvSpPr>
          <p:spPr>
            <a:xfrm>
              <a:off x="6156000" y="2232000"/>
              <a:ext cx="972000" cy="50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33" name="Gerade Verbindung mit Pfeil 32"/>
            <p:cNvCxnSpPr>
              <a:endCxn id="32" idx="2"/>
            </p:cNvCxnSpPr>
            <p:nvPr/>
          </p:nvCxnSpPr>
          <p:spPr>
            <a:xfrm flipV="1">
              <a:off x="5305328" y="2484000"/>
              <a:ext cx="850672" cy="38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169</a:t>
            </a:fld>
            <a:endParaRPr lang="de-DE" dirty="0"/>
          </a:p>
        </p:txBody>
      </p:sp>
      <p:pic>
        <p:nvPicPr>
          <p:cNvPr id="8" name="Picture 2"/>
          <p:cNvPicPr>
            <a:picLocks noChangeAspect="1" noChangeArrowheads="1"/>
          </p:cNvPicPr>
          <p:nvPr/>
        </p:nvPicPr>
        <p:blipFill>
          <a:blip r:embed="rId4" cstate="print"/>
          <a:srcRect/>
          <a:stretch>
            <a:fillRect/>
          </a:stretch>
        </p:blipFill>
        <p:spPr bwMode="auto">
          <a:xfrm>
            <a:off x="3612623"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2631760" y="1191578"/>
            <a:ext cx="3880485" cy="2760345"/>
          </a:xfrm>
          <a:prstGeom prst="rect">
            <a:avLst/>
          </a:prstGeom>
          <a:noFill/>
          <a:ln w="9525">
            <a:noFill/>
            <a:miter lim="800000"/>
            <a:headEnd/>
            <a:tailEnd/>
          </a:ln>
        </p:spPr>
      </p:pic>
      <p:sp>
        <p:nvSpPr>
          <p:cNvPr id="13314" name="Titel 12"/>
          <p:cNvSpPr>
            <a:spLocks noGrp="1"/>
          </p:cNvSpPr>
          <p:nvPr>
            <p:ph type="title"/>
          </p:nvPr>
        </p:nvSpPr>
        <p:spPr>
          <a:xfrm>
            <a:off x="457200" y="205980"/>
            <a:ext cx="8229600" cy="435769"/>
          </a:xfrm>
        </p:spPr>
        <p:txBody>
          <a:bodyPr/>
          <a:lstStyle/>
          <a:p>
            <a:r>
              <a:rPr lang="de-DE" dirty="0" smtClean="0"/>
              <a:t>Setzliste erstellen (nach Q-TTR-Werten)</a:t>
            </a:r>
          </a:p>
        </p:txBody>
      </p:sp>
      <p:sp>
        <p:nvSpPr>
          <p:cNvPr id="4" name="Datumsplatzhalter 3"/>
          <p:cNvSpPr>
            <a:spLocks noGrp="1"/>
          </p:cNvSpPr>
          <p:nvPr>
            <p:ph type="dt" sz="quarter" idx="10"/>
          </p:nvPr>
        </p:nvSpPr>
        <p:spPr/>
        <p:txBody>
          <a:bodyPr/>
          <a:lstStyle/>
          <a:p>
            <a:pPr>
              <a:defRPr/>
            </a:pPr>
            <a:r>
              <a:rPr lang="de-DE" smtClean="0"/>
              <a:t>04.10.2022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927778A-0FC4-4167-86EC-A0A2908CF1D8}" type="slidenum">
              <a:rPr lang="de-DE" smtClean="0"/>
              <a:pPr>
                <a:defRPr/>
              </a:pPr>
              <a:t>17</a:t>
            </a:fld>
            <a:endParaRPr lang="de-DE" dirty="0"/>
          </a:p>
        </p:txBody>
      </p:sp>
      <p:sp>
        <p:nvSpPr>
          <p:cNvPr id="9" name="Inhaltsplatzhalter 11"/>
          <p:cNvSpPr txBox="1">
            <a:spLocks/>
          </p:cNvSpPr>
          <p:nvPr/>
        </p:nvSpPr>
        <p:spPr bwMode="auto">
          <a:xfrm>
            <a:off x="1953381" y="4003222"/>
            <a:ext cx="4887686" cy="441779"/>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Die Hälfte der Spieler wird gesetzt. Bei einer ungeraden Anzahl von Spielern erhält der letzte gesetzte Spieler (hier an Position 7) ein Freilos.</a:t>
            </a:r>
          </a:p>
        </p:txBody>
      </p:sp>
      <p:sp>
        <p:nvSpPr>
          <p:cNvPr id="10" name="Ellipse 9"/>
          <p:cNvSpPr/>
          <p:nvPr/>
        </p:nvSpPr>
        <p:spPr>
          <a:xfrm>
            <a:off x="2658533" y="3624341"/>
            <a:ext cx="812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Ellipse 12"/>
          <p:cNvSpPr/>
          <p:nvPr/>
        </p:nvSpPr>
        <p:spPr>
          <a:xfrm>
            <a:off x="4013200" y="1812474"/>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170</a:t>
            </a:fld>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starten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18</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durchgeführt</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19</a:t>
            </a:fld>
            <a:endParaRPr lang="de-DE" dirty="0"/>
          </a:p>
        </p:txBody>
      </p:sp>
      <p:sp>
        <p:nvSpPr>
          <p:cNvPr id="10" name="Inhaltsplatzhalter 11"/>
          <p:cNvSpPr txBox="1">
            <a:spLocks/>
          </p:cNvSpPr>
          <p:nvPr/>
        </p:nvSpPr>
        <p:spPr bwMode="auto">
          <a:xfrm>
            <a:off x="463248" y="2733221"/>
            <a:ext cx="3660019" cy="1356179"/>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Die gesetzten Spieler werden auf die ungeraden Positionen gesetzt, die übrigen Spieler auf die geraden Positionen ausgelost. Die Spielpaarungen ergeben sich aus den Spielern auf benachbarten Positionen, also z.B. 1-2, 3-4 usw. Bei einer ungeraden Anzahl von Spielern bleibt die letzte Position frei, d.h. der Spieler auf der vorletzten Position hat ein Freilos.</a:t>
            </a:r>
          </a:p>
        </p:txBody>
      </p:sp>
      <p:pic>
        <p:nvPicPr>
          <p:cNvPr id="11"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Inhalt</a:t>
            </a:r>
            <a:endParaRPr lang="de-DE" sz="28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2</a:t>
            </a:fld>
            <a:endParaRPr lang="de-DE" dirty="0"/>
          </a:p>
        </p:txBody>
      </p:sp>
      <p:sp>
        <p:nvSpPr>
          <p:cNvPr id="8" name="Inhaltsplatzhalter 7"/>
          <p:cNvSpPr>
            <a:spLocks noGrp="1"/>
          </p:cNvSpPr>
          <p:nvPr>
            <p:ph idx="1"/>
          </p:nvPr>
        </p:nvSpPr>
        <p:spPr/>
        <p:txBody>
          <a:bodyPr/>
          <a:lstStyle/>
          <a:p>
            <a:r>
              <a:rPr lang="de-DE" dirty="0" smtClean="0">
                <a:hlinkClick r:id="rId3" action="ppaction://hlinksldjump"/>
              </a:rPr>
              <a:t>Allgemeine Hinweise</a:t>
            </a:r>
            <a:endParaRPr lang="de-DE" dirty="0" smtClean="0"/>
          </a:p>
          <a:p>
            <a:r>
              <a:rPr lang="de-DE" dirty="0" smtClean="0">
                <a:hlinkClick r:id="rId4" action="ppaction://hlinksldjump"/>
              </a:rPr>
              <a:t>Regeln für Schweizer System</a:t>
            </a:r>
            <a:endParaRPr lang="de-DE" dirty="0" smtClean="0"/>
          </a:p>
          <a:p>
            <a:r>
              <a:rPr lang="de-DE" dirty="0" smtClean="0">
                <a:hlinkClick r:id="rId5" action="ppaction://hlinksldjump"/>
              </a:rPr>
              <a:t>Klassisches Schweizer System (eine Gruppe)</a:t>
            </a:r>
            <a:endParaRPr lang="de-DE" dirty="0" smtClean="0"/>
          </a:p>
          <a:p>
            <a:r>
              <a:rPr lang="de-DE" dirty="0" smtClean="0">
                <a:hlinkClick r:id="rId6" action="ppaction://hlinksldjump"/>
              </a:rPr>
              <a:t>Schweizer System in Vorrundengruppen</a:t>
            </a:r>
            <a:endParaRPr lang="de-DE" dirty="0" smtClean="0"/>
          </a:p>
          <a:p>
            <a:r>
              <a:rPr lang="de-DE" dirty="0" smtClean="0">
                <a:hlinkClick r:id="rId7" action="ppaction://hlinksldjump"/>
              </a:rPr>
              <a:t>Schweizer System als Endrunde</a:t>
            </a:r>
            <a:endParaRPr lang="de-D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übernommen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20</a:t>
            </a:fld>
            <a:endParaRPr lang="de-DE" dirty="0"/>
          </a:p>
        </p:txBody>
      </p:sp>
      <p:pic>
        <p:nvPicPr>
          <p:cNvPr id="9" name="Picture 8"/>
          <p:cNvPicPr>
            <a:picLocks noChangeAspect="1" noChangeArrowheads="1"/>
          </p:cNvPicPr>
          <p:nvPr/>
        </p:nvPicPr>
        <p:blipFill>
          <a:blip r:embed="rId4" cstate="print"/>
          <a:srcRect/>
          <a:stretch>
            <a:fillRect/>
          </a:stretch>
        </p:blipFill>
        <p:spPr bwMode="auto">
          <a:xfrm>
            <a:off x="795337" y="4645476"/>
            <a:ext cx="1626870"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Spielbetrieb durchführen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21</a:t>
            </a:fld>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Automatische Auslosung der nächsten 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22</a:t>
            </a:fld>
            <a:endParaRPr lang="de-DE" dirty="0"/>
          </a:p>
        </p:txBody>
      </p:sp>
      <p:pic>
        <p:nvPicPr>
          <p:cNvPr id="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7885110" y="2650858"/>
            <a:ext cx="300038" cy="113348"/>
          </a:xfrm>
          <a:prstGeom prst="rect">
            <a:avLst/>
          </a:prstGeom>
          <a:noFill/>
          <a:ln w="9525">
            <a:noFill/>
            <a:miter lim="800000"/>
            <a:headEnd/>
            <a:tailEnd/>
          </a:ln>
        </p:spPr>
      </p:pic>
      <p:sp>
        <p:nvSpPr>
          <p:cNvPr id="10" name="Textfeld 9"/>
          <p:cNvSpPr txBox="1"/>
          <p:nvPr/>
        </p:nvSpPr>
        <p:spPr>
          <a:xfrm>
            <a:off x="3598356" y="2872791"/>
            <a:ext cx="3217334"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Ergebniseingabe des letzten Spiels einer Runde durch Drücken der Eingabe-Taste abschließen </a:t>
            </a:r>
            <a:endParaRPr lang="de-DE" sz="1200" dirty="0">
              <a:latin typeface="+mn-lt"/>
            </a:endParaRPr>
          </a:p>
        </p:txBody>
      </p:sp>
      <p:cxnSp>
        <p:nvCxnSpPr>
          <p:cNvPr id="36" name="Gewinkelte Verbindung 35"/>
          <p:cNvCxnSpPr>
            <a:stCxn id="10" idx="3"/>
          </p:cNvCxnSpPr>
          <p:nvPr/>
        </p:nvCxnSpPr>
        <p:spPr>
          <a:xfrm flipV="1">
            <a:off x="6815690" y="2767013"/>
            <a:ext cx="637623" cy="336611"/>
          </a:xfrm>
          <a:prstGeom prst="bentConnector3">
            <a:avLst>
              <a:gd name="adj1" fmla="val 10004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Automatische Auslosung der nächsten 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23</a:t>
            </a:fld>
            <a:endParaRPr lang="de-DE" dirty="0"/>
          </a:p>
        </p:txBody>
      </p:sp>
      <p:sp>
        <p:nvSpPr>
          <p:cNvPr id="10" name="Textfeld 9"/>
          <p:cNvSpPr txBox="1"/>
          <p:nvPr/>
        </p:nvSpPr>
        <p:spPr>
          <a:xfrm>
            <a:off x="3996267" y="2754257"/>
            <a:ext cx="4191001"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Nachdem alle Ergebnisse der 1. Runde eingegeben worden sind, </a:t>
            </a:r>
            <a:endParaRPr lang="de-DE" sz="1200" dirty="0">
              <a:latin typeface="+mn-lt"/>
            </a:endParaRPr>
          </a:p>
        </p:txBody>
      </p:sp>
      <p:cxnSp>
        <p:nvCxnSpPr>
          <p:cNvPr id="11" name="Gerade Verbindung mit Pfeil 10"/>
          <p:cNvCxnSpPr/>
          <p:nvPr/>
        </p:nvCxnSpPr>
        <p:spPr>
          <a:xfrm>
            <a:off x="6053668" y="3014134"/>
            <a:ext cx="4233" cy="7815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058334" y="3101392"/>
            <a:ext cx="4233334"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werden die Spielpaarungen der 2. Runde automatisch ausgelost.</a:t>
            </a:r>
            <a:endParaRPr lang="de-DE" sz="1200" dirty="0">
              <a:latin typeface="+mn-lt"/>
            </a:endParaRPr>
          </a:p>
        </p:txBody>
      </p:sp>
      <p:cxnSp>
        <p:nvCxnSpPr>
          <p:cNvPr id="15" name="Gerade Verbindung mit Pfeil 14"/>
          <p:cNvCxnSpPr/>
          <p:nvPr/>
        </p:nvCxnSpPr>
        <p:spPr>
          <a:xfrm flipV="1">
            <a:off x="2997202" y="2133603"/>
            <a:ext cx="8467" cy="96519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457200" y="205980"/>
            <a:ext cx="8229600" cy="435769"/>
          </a:xfrm>
        </p:spPr>
        <p:txBody>
          <a:bodyPr/>
          <a:lstStyle/>
          <a:p>
            <a:r>
              <a:rPr lang="de-DE" sz="2600" dirty="0" smtClean="0"/>
              <a:t>Auslosung der nächsten Runde mit interaktiver Kontrolle </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055A7A-5A00-4EC6-A564-30409462BB76}" type="slidenum">
              <a:rPr lang="de-DE" smtClean="0"/>
              <a:pPr>
                <a:defRPr/>
              </a:pPr>
              <a:t>24</a:t>
            </a:fld>
            <a:endParaRPr lang="de-DE" dirty="0"/>
          </a:p>
        </p:txBody>
      </p:sp>
      <p:sp>
        <p:nvSpPr>
          <p:cNvPr id="6" name="Inhaltsplatzhalter 11"/>
          <p:cNvSpPr txBox="1">
            <a:spLocks/>
          </p:cNvSpPr>
          <p:nvPr/>
        </p:nvSpPr>
        <p:spPr bwMode="auto">
          <a:xfrm>
            <a:off x="457200" y="889398"/>
            <a:ext cx="8229600" cy="3609125"/>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000" dirty="0" smtClean="0">
                <a:latin typeface="+mn-lt"/>
              </a:rPr>
              <a:t>Wenn Sie bei den Auslosungsoptionen für das „Schweizer System“ die Option „Auslosen mit Kontrolle“ gewählt haben, können Sie die Auslosung ab der 2. Runde interaktiv verfolgen.</a:t>
            </a:r>
          </a:p>
          <a:p>
            <a:pPr marL="174625" indent="-174625" eaLnBrk="0" hangingPunct="0">
              <a:spcBef>
                <a:spcPct val="20000"/>
              </a:spcBef>
              <a:buFont typeface="Arial" charset="0"/>
              <a:buChar char="•"/>
              <a:defRPr/>
            </a:pPr>
            <a:r>
              <a:rPr lang="de-DE" sz="2000" dirty="0" smtClean="0">
                <a:latin typeface="+mn-lt"/>
              </a:rPr>
              <a:t>Zu diesem Zweck erscheint automatisch ein Dialog mit Anzeige der aktuellen Platzierungen der einzelnen Spieler.</a:t>
            </a:r>
            <a:endParaRPr lang="de-DE" sz="2000" dirty="0">
              <a:latin typeface="+mn-lt"/>
            </a:endParaRPr>
          </a:p>
          <a:p>
            <a:pPr marL="174625" indent="-174625" eaLnBrk="0" hangingPunct="0">
              <a:spcBef>
                <a:spcPct val="20000"/>
              </a:spcBef>
              <a:buFont typeface="Arial" charset="0"/>
              <a:buChar char="•"/>
              <a:defRPr/>
            </a:pPr>
            <a:r>
              <a:rPr lang="de-DE" sz="2000" dirty="0" smtClean="0">
                <a:latin typeface="+mn-lt"/>
              </a:rPr>
              <a:t>Durch Klicken auf „Auslosung“ wird die Auslosung gestartet.</a:t>
            </a:r>
            <a:endParaRPr lang="de-DE" sz="2000" dirty="0">
              <a:latin typeface="+mn-lt"/>
            </a:endParaRPr>
          </a:p>
          <a:p>
            <a:pPr marL="174625" indent="-174625" eaLnBrk="0" hangingPunct="0">
              <a:spcBef>
                <a:spcPct val="20000"/>
              </a:spcBef>
              <a:buFont typeface="Arial" charset="0"/>
              <a:buChar char="•"/>
              <a:defRPr/>
            </a:pPr>
            <a:r>
              <a:rPr lang="de-DE" sz="2000" dirty="0" smtClean="0">
                <a:latin typeface="+mn-lt"/>
              </a:rPr>
              <a:t>Das Ergebnis der Auslosung wird im unteren Teil des Dialogs angezeigt.</a:t>
            </a:r>
          </a:p>
          <a:p>
            <a:pPr marL="174625" indent="-174625" eaLnBrk="0" hangingPunct="0">
              <a:spcBef>
                <a:spcPct val="20000"/>
              </a:spcBef>
              <a:buFont typeface="Arial" charset="0"/>
              <a:buChar char="•"/>
              <a:defRPr/>
            </a:pPr>
            <a:r>
              <a:rPr lang="de-DE" sz="2000" dirty="0" smtClean="0">
                <a:latin typeface="+mn-lt"/>
              </a:rPr>
              <a:t>Übernehmen Sie das Ergebnis durch Drücken des OK-Buttons.</a:t>
            </a:r>
          </a:p>
          <a:p>
            <a:pPr marL="174625" indent="-174625" eaLnBrk="0" hangingPunct="0">
              <a:spcBef>
                <a:spcPct val="20000"/>
              </a:spcBef>
              <a:buFont typeface="Arial" charset="0"/>
              <a:buChar char="•"/>
              <a:defRPr/>
            </a:pPr>
            <a:r>
              <a:rPr lang="de-DE" sz="2000" dirty="0" smtClean="0">
                <a:latin typeface="+mn-lt"/>
              </a:rPr>
              <a:t>Es folgt ein Beispiel für die Auslosung der 3. Runde</a:t>
            </a: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600" dirty="0" smtClean="0"/>
              <a:t>Auslosung der nächsten Runde mit interaktiver Kontrolle </a:t>
            </a:r>
            <a:endParaRPr lang="de-DE" sz="26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25</a:t>
            </a:fld>
            <a:endParaRPr lang="de-DE" dirty="0"/>
          </a:p>
        </p:txBody>
      </p:sp>
      <p:sp>
        <p:nvSpPr>
          <p:cNvPr id="11" name="Textfeld 10"/>
          <p:cNvSpPr txBox="1"/>
          <p:nvPr/>
        </p:nvSpPr>
        <p:spPr>
          <a:xfrm>
            <a:off x="3598356" y="2872791"/>
            <a:ext cx="3217334"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Ergebniseingabe des letzten Spiels einer Runde durch Drücken der Eingabe-Taste abschließen </a:t>
            </a:r>
            <a:endParaRPr lang="de-DE" sz="1200" dirty="0">
              <a:latin typeface="+mn-lt"/>
            </a:endParaRPr>
          </a:p>
        </p:txBody>
      </p:sp>
      <p:cxnSp>
        <p:nvCxnSpPr>
          <p:cNvPr id="12" name="Gewinkelte Verbindung 11"/>
          <p:cNvCxnSpPr>
            <a:stCxn id="11" idx="3"/>
          </p:cNvCxnSpPr>
          <p:nvPr/>
        </p:nvCxnSpPr>
        <p:spPr>
          <a:xfrm flipV="1">
            <a:off x="6815690" y="2767013"/>
            <a:ext cx="637623" cy="336611"/>
          </a:xfrm>
          <a:prstGeom prst="bentConnector3">
            <a:avLst>
              <a:gd name="adj1" fmla="val 10004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2021205" y="684001"/>
            <a:ext cx="5101590" cy="4092416"/>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Dialog zur Auslosung der nächsten 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26</a:t>
            </a:fld>
            <a:endParaRPr lang="de-DE" dirty="0"/>
          </a:p>
        </p:txBody>
      </p:sp>
      <p:sp>
        <p:nvSpPr>
          <p:cNvPr id="8" name="Ellipse 7"/>
          <p:cNvSpPr/>
          <p:nvPr/>
        </p:nvSpPr>
        <p:spPr>
          <a:xfrm>
            <a:off x="1854202" y="1079801"/>
            <a:ext cx="1642533"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4" name="Gruppieren 23"/>
          <p:cNvGrpSpPr/>
          <p:nvPr/>
        </p:nvGrpSpPr>
        <p:grpSpPr>
          <a:xfrm>
            <a:off x="4143160" y="1359600"/>
            <a:ext cx="3600678" cy="507831"/>
            <a:chOff x="4109292" y="1801504"/>
            <a:chExt cx="3600678" cy="677108"/>
          </a:xfrm>
        </p:grpSpPr>
        <p:sp>
          <p:nvSpPr>
            <p:cNvPr id="10" name="Textfeld 9"/>
            <p:cNvSpPr txBox="1"/>
            <p:nvPr/>
          </p:nvSpPr>
          <p:spPr>
            <a:xfrm>
              <a:off x="5672959" y="1801504"/>
              <a:ext cx="2037011" cy="67710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900" dirty="0" smtClean="0"/>
                <a:t>Gleiche Anzahl von Siegen: Die höhere Buchholzzahl entscheidet über die Platzierung.</a:t>
              </a:r>
            </a:p>
          </p:txBody>
        </p:sp>
        <p:sp>
          <p:nvSpPr>
            <p:cNvPr id="12" name="Ellipse 11"/>
            <p:cNvSpPr/>
            <p:nvPr/>
          </p:nvSpPr>
          <p:spPr>
            <a:xfrm>
              <a:off x="4109292" y="1961001"/>
              <a:ext cx="1002536" cy="363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4" name="Gerade Verbindung mit Pfeil 13"/>
            <p:cNvCxnSpPr>
              <a:stCxn id="10" idx="1"/>
              <a:endCxn id="12" idx="6"/>
            </p:cNvCxnSpPr>
            <p:nvPr/>
          </p:nvCxnSpPr>
          <p:spPr>
            <a:xfrm flipH="1">
              <a:off x="5111828" y="2140057"/>
              <a:ext cx="561131" cy="27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uppieren 26"/>
          <p:cNvGrpSpPr/>
          <p:nvPr/>
        </p:nvGrpSpPr>
        <p:grpSpPr>
          <a:xfrm>
            <a:off x="4624325" y="1851873"/>
            <a:ext cx="3461134" cy="620395"/>
            <a:chOff x="4759797" y="3462622"/>
            <a:chExt cx="3461134" cy="827193"/>
          </a:xfrm>
        </p:grpSpPr>
        <p:sp>
          <p:nvSpPr>
            <p:cNvPr id="9" name="Textfeld 8"/>
            <p:cNvSpPr txBox="1"/>
            <p:nvPr/>
          </p:nvSpPr>
          <p:spPr>
            <a:xfrm>
              <a:off x="6183920" y="3559918"/>
              <a:ext cx="2037011" cy="67710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900" dirty="0" smtClean="0"/>
                <a:t>Gleiche Buchholzzahl: Der niedrigere TTR-Wert entscheidet über die Platzierung.</a:t>
              </a:r>
            </a:p>
          </p:txBody>
        </p:sp>
        <p:sp>
          <p:nvSpPr>
            <p:cNvPr id="17" name="Ellipse 16"/>
            <p:cNvSpPr/>
            <p:nvPr/>
          </p:nvSpPr>
          <p:spPr>
            <a:xfrm>
              <a:off x="4759797" y="3462622"/>
              <a:ext cx="1092505" cy="8271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9" name="Gerade Verbindung mit Pfeil 18"/>
            <p:cNvCxnSpPr>
              <a:stCxn id="9" idx="1"/>
              <a:endCxn id="17" idx="6"/>
            </p:cNvCxnSpPr>
            <p:nvPr/>
          </p:nvCxnSpPr>
          <p:spPr>
            <a:xfrm flipH="1" flipV="1">
              <a:off x="5852302" y="3876219"/>
              <a:ext cx="331618" cy="2225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Ellipse 6"/>
          <p:cNvSpPr/>
          <p:nvPr/>
        </p:nvSpPr>
        <p:spPr>
          <a:xfrm>
            <a:off x="4125687" y="4474331"/>
            <a:ext cx="914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026" name="Picture 2"/>
          <p:cNvPicPr>
            <a:picLocks noChangeAspect="1" noChangeArrowheads="1"/>
          </p:cNvPicPr>
          <p:nvPr/>
        </p:nvPicPr>
        <p:blipFill>
          <a:blip r:embed="rId4" cstate="print"/>
          <a:srcRect/>
          <a:stretch>
            <a:fillRect/>
          </a:stretch>
        </p:blipFill>
        <p:spPr bwMode="auto">
          <a:xfrm>
            <a:off x="3923623" y="1106942"/>
            <a:ext cx="1166813" cy="153353"/>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a:stretch>
            <a:fillRect/>
          </a:stretch>
        </p:blipFill>
        <p:spPr bwMode="auto">
          <a:xfrm>
            <a:off x="3923623" y="3088141"/>
            <a:ext cx="1166813" cy="1533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cstate="print"/>
          <a:srcRect/>
          <a:stretch>
            <a:fillRect/>
          </a:stretch>
        </p:blipFill>
        <p:spPr bwMode="auto">
          <a:xfrm>
            <a:off x="2021205" y="684001"/>
            <a:ext cx="5101590" cy="4092416"/>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Dialog zur Auslosung der nächsten 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27</a:t>
            </a:fld>
            <a:endParaRPr lang="de-DE" dirty="0"/>
          </a:p>
        </p:txBody>
      </p:sp>
      <p:sp>
        <p:nvSpPr>
          <p:cNvPr id="7" name="Ellipse 6"/>
          <p:cNvSpPr/>
          <p:nvPr/>
        </p:nvSpPr>
        <p:spPr>
          <a:xfrm>
            <a:off x="3374578" y="4482798"/>
            <a:ext cx="914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1845733" y="3102730"/>
            <a:ext cx="1580866"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0" name="Picture 2"/>
          <p:cNvPicPr>
            <a:picLocks noChangeAspect="1" noChangeArrowheads="1"/>
          </p:cNvPicPr>
          <p:nvPr/>
        </p:nvPicPr>
        <p:blipFill>
          <a:blip r:embed="rId4" cstate="print"/>
          <a:srcRect/>
          <a:stretch>
            <a:fillRect/>
          </a:stretch>
        </p:blipFill>
        <p:spPr bwMode="auto">
          <a:xfrm>
            <a:off x="3923623" y="1106942"/>
            <a:ext cx="1166813" cy="153353"/>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3923623" y="3088141"/>
            <a:ext cx="1166813" cy="1533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Spielpaarungen der nächsten 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28</a:t>
            </a:fld>
            <a:endParaRPr lang="de-DE" dirty="0"/>
          </a:p>
        </p:txBody>
      </p:sp>
      <p:pic>
        <p:nvPicPr>
          <p:cNvPr id="3686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Alle Spiele abgeschlossen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29</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05980"/>
            <a:ext cx="8229600" cy="435289"/>
          </a:xfrm>
        </p:spPr>
        <p:txBody>
          <a:bodyPr/>
          <a:lstStyle/>
          <a:p>
            <a:pPr lvl="0">
              <a:defRPr/>
            </a:pPr>
            <a:r>
              <a:rPr lang="de-DE" dirty="0" smtClean="0"/>
              <a:t>Allgemeine Hinweise</a:t>
            </a:r>
            <a:endParaRPr lang="de-DE" dirty="0"/>
          </a:p>
        </p:txBody>
      </p:sp>
      <p:sp>
        <p:nvSpPr>
          <p:cNvPr id="4" name="Datumsplatzhalter 3"/>
          <p:cNvSpPr>
            <a:spLocks noGrp="1"/>
          </p:cNvSpPr>
          <p:nvPr>
            <p:ph type="dt" sz="half" idx="10"/>
          </p:nvPr>
        </p:nvSpPr>
        <p:spPr/>
        <p:txBody>
          <a:bodyPr/>
          <a:lstStyle/>
          <a:p>
            <a:pPr>
              <a:defRPr/>
            </a:pPr>
            <a:r>
              <a:rPr lang="de-DE" smtClean="0"/>
              <a:t>04.10.2022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6E6DC5-2A21-4FC0-BAAB-DF274D8E2C78}" type="slidenum">
              <a:rPr lang="de-DE" smtClean="0"/>
              <a:pPr>
                <a:defRPr/>
              </a:pPr>
              <a:t>3</a:t>
            </a:fld>
            <a:endParaRPr lang="de-DE" dirty="0"/>
          </a:p>
        </p:txBody>
      </p:sp>
      <p:sp>
        <p:nvSpPr>
          <p:cNvPr id="8" name="Inhaltsplatzhalter 7"/>
          <p:cNvSpPr>
            <a:spLocks noGrp="1"/>
          </p:cNvSpPr>
          <p:nvPr>
            <p:ph idx="1"/>
          </p:nvPr>
        </p:nvSpPr>
        <p:spPr>
          <a:xfrm>
            <a:off x="457200" y="881743"/>
            <a:ext cx="8229600" cy="3334657"/>
          </a:xfrm>
        </p:spPr>
        <p:txBody>
          <a:bodyPr/>
          <a:lstStyle/>
          <a:p>
            <a:pPr lvl="0">
              <a:defRPr/>
            </a:pPr>
            <a:r>
              <a:rPr lang="de-DE" dirty="0" smtClean="0"/>
              <a:t>Die in dieser Präsentation als Beispiel verwendeten Daten stammen aus Turnieren, die tatsächlich stattgefunden haben.</a:t>
            </a:r>
          </a:p>
          <a:p>
            <a:pPr lvl="0">
              <a:defRPr/>
            </a:pPr>
            <a:r>
              <a:rPr lang="de-DE" dirty="0" smtClean="0"/>
              <a:t>Allerdings sind die Auslosungen und Spielergebnisse frei erfunden und haben mit dem tatsächlichen Ablauf der Turniere nichts zu tun.</a:t>
            </a:r>
          </a:p>
          <a:p>
            <a:pPr lvl="0">
              <a:defRPr/>
            </a:pPr>
            <a:r>
              <a:rPr lang="de-DE" dirty="0" smtClean="0"/>
              <a:t>Die fiktiven Spielergebnisse wurden auch nicht nach </a:t>
            </a:r>
            <a:r>
              <a:rPr lang="de-DE" dirty="0" err="1" smtClean="0"/>
              <a:t>click</a:t>
            </a:r>
            <a:r>
              <a:rPr lang="de-DE" dirty="0" smtClean="0"/>
              <a:t>-TT übertragen.</a:t>
            </a:r>
          </a:p>
          <a:p>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Spielplan aufrufen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30</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572146" y="1199624"/>
            <a:ext cx="1880235"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(sortiert nach Setzpositionen)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31</a:t>
            </a:fld>
            <a:endParaRPr lang="de-DE" dirty="0"/>
          </a:p>
        </p:txBody>
      </p:sp>
      <p:pic>
        <p:nvPicPr>
          <p:cNvPr id="1028" name="Picture 4"/>
          <p:cNvPicPr>
            <a:picLocks noChangeAspect="1" noChangeArrowheads="1"/>
          </p:cNvPicPr>
          <p:nvPr/>
        </p:nvPicPr>
        <p:blipFill>
          <a:blip r:embed="rId4" cstate="print"/>
          <a:srcRect/>
          <a:stretch>
            <a:fillRect/>
          </a:stretch>
        </p:blipFill>
        <p:spPr bwMode="auto">
          <a:xfrm>
            <a:off x="2282825" y="896542"/>
            <a:ext cx="1733550" cy="1633538"/>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803506" y="4656706"/>
            <a:ext cx="1806893" cy="120015"/>
          </a:xfrm>
          <a:prstGeom prst="rect">
            <a:avLst/>
          </a:prstGeom>
          <a:noFill/>
          <a:ln w="9525">
            <a:noFill/>
            <a:miter lim="800000"/>
            <a:headEnd/>
            <a:tailEnd/>
          </a:ln>
        </p:spPr>
      </p:pic>
      <p:sp>
        <p:nvSpPr>
          <p:cNvPr id="11" name="Textfeld 10"/>
          <p:cNvSpPr txBox="1"/>
          <p:nvPr/>
        </p:nvSpPr>
        <p:spPr>
          <a:xfrm>
            <a:off x="4646233" y="1906447"/>
            <a:ext cx="3193900" cy="646331"/>
          </a:xfrm>
          <a:prstGeom prst="rect">
            <a:avLst/>
          </a:prstGeom>
          <a:solidFill>
            <a:schemeClr val="accent2">
              <a:lumMod val="20000"/>
              <a:lumOff val="80000"/>
            </a:schemeClr>
          </a:solidFill>
          <a:ln w="12700">
            <a:solidFill>
              <a:schemeClr val="tx1"/>
            </a:solidFill>
          </a:ln>
        </p:spPr>
        <p:txBody>
          <a:bodyPr wrap="square" lIns="90000" anchor="ctr" anchorCtr="1">
            <a:spAutoFit/>
          </a:bodyPr>
          <a:lstStyle/>
          <a:p>
            <a:pPr>
              <a:defRPr/>
            </a:pPr>
            <a:r>
              <a:rPr lang="de-DE" sz="1200" dirty="0" smtClean="0">
                <a:latin typeface="+mn-lt"/>
              </a:rPr>
              <a:t>Umschalten auf Sortierung nach Platzierungen: Diese Änderung ist nur temporär und gilt nur solange, wie der Spielplan offen ist.</a:t>
            </a:r>
          </a:p>
        </p:txBody>
      </p:sp>
      <p:cxnSp>
        <p:nvCxnSpPr>
          <p:cNvPr id="12" name="Gerade Verbindung mit Pfeil 11"/>
          <p:cNvCxnSpPr>
            <a:stCxn id="11" idx="1"/>
          </p:cNvCxnSpPr>
          <p:nvPr/>
        </p:nvCxnSpPr>
        <p:spPr>
          <a:xfrm flipH="1" flipV="1">
            <a:off x="3992643" y="2226739"/>
            <a:ext cx="653590" cy="28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646236" y="2686698"/>
            <a:ext cx="3075364" cy="461665"/>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200" u="sng" dirty="0" smtClean="0">
                <a:latin typeface="+mn-lt"/>
              </a:rPr>
              <a:t>Hinweis</a:t>
            </a:r>
            <a:r>
              <a:rPr lang="de-DE" sz="1200" dirty="0" smtClean="0">
                <a:latin typeface="+mn-lt"/>
              </a:rPr>
              <a:t>: Die Sortierung kann in den Spielplan-Optionen permanent geändert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57200" y="205980"/>
            <a:ext cx="8229600" cy="435769"/>
          </a:xfrm>
        </p:spPr>
        <p:txBody>
          <a:bodyPr/>
          <a:lstStyle/>
          <a:p>
            <a:r>
              <a:rPr lang="de-DE" dirty="0" smtClean="0"/>
              <a:t>Spielplan (sortiert nach Platzierungen)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32</a:t>
            </a:fld>
            <a:endParaRPr lang="de-DE" dirty="0"/>
          </a:p>
        </p:txBody>
      </p:sp>
      <p:pic>
        <p:nvPicPr>
          <p:cNvPr id="7"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(sortiert nach Platzierungen)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33</a:t>
            </a:fld>
            <a:endParaRPr lang="de-DE" dirty="0"/>
          </a:p>
        </p:txBody>
      </p:sp>
      <p:sp>
        <p:nvSpPr>
          <p:cNvPr id="15" name="Textfeld 14"/>
          <p:cNvSpPr txBox="1"/>
          <p:nvPr/>
        </p:nvSpPr>
        <p:spPr>
          <a:xfrm>
            <a:off x="3293531" y="1675182"/>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Anzahl von Siegen: Die höhere Buchholzzahl entscheidet über die Platzierung.</a:t>
            </a:r>
          </a:p>
        </p:txBody>
      </p:sp>
      <p:sp>
        <p:nvSpPr>
          <p:cNvPr id="16" name="Ellipse 15"/>
          <p:cNvSpPr/>
          <p:nvPr/>
        </p:nvSpPr>
        <p:spPr>
          <a:xfrm>
            <a:off x="6002868" y="1701793"/>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7" name="Gerade Verbindung mit Pfeil 16"/>
          <p:cNvCxnSpPr>
            <a:stCxn id="15" idx="3"/>
            <a:endCxn id="16" idx="2"/>
          </p:cNvCxnSpPr>
          <p:nvPr/>
        </p:nvCxnSpPr>
        <p:spPr>
          <a:xfrm flipV="1">
            <a:off x="5381531" y="1951204"/>
            <a:ext cx="621337" cy="9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3293531" y="3052483"/>
            <a:ext cx="2088000" cy="707886"/>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und kein direkter Vergleich vorhanden: Der niedrigere TTR-Wert entscheidet über die Platzierung.</a:t>
            </a:r>
          </a:p>
        </p:txBody>
      </p:sp>
      <p:sp>
        <p:nvSpPr>
          <p:cNvPr id="23" name="Textfeld 22"/>
          <p:cNvSpPr txBox="1"/>
          <p:nvPr/>
        </p:nvSpPr>
        <p:spPr>
          <a:xfrm>
            <a:off x="3293531" y="2342028"/>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Der direkte Vergleich entscheidet über die Platzierung.</a:t>
            </a:r>
          </a:p>
        </p:txBody>
      </p:sp>
      <p:sp>
        <p:nvSpPr>
          <p:cNvPr id="25" name="Ellipse 24"/>
          <p:cNvSpPr/>
          <p:nvPr/>
        </p:nvSpPr>
        <p:spPr>
          <a:xfrm>
            <a:off x="6002868" y="2345259"/>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Ellipse 25"/>
          <p:cNvSpPr/>
          <p:nvPr/>
        </p:nvSpPr>
        <p:spPr>
          <a:xfrm>
            <a:off x="6002868" y="2777060"/>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27" name="Gerade Verbindung mit Pfeil 26"/>
          <p:cNvCxnSpPr>
            <a:stCxn id="23" idx="3"/>
            <a:endCxn id="25" idx="2"/>
          </p:cNvCxnSpPr>
          <p:nvPr/>
        </p:nvCxnSpPr>
        <p:spPr>
          <a:xfrm flipV="1">
            <a:off x="5381531" y="2594670"/>
            <a:ext cx="621337" cy="243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19" idx="3"/>
            <a:endCxn id="26" idx="2"/>
          </p:cNvCxnSpPr>
          <p:nvPr/>
        </p:nvCxnSpPr>
        <p:spPr>
          <a:xfrm flipV="1">
            <a:off x="5381531" y="3026471"/>
            <a:ext cx="621337" cy="3799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57200" y="205980"/>
            <a:ext cx="8229600" cy="435769"/>
          </a:xfrm>
        </p:spPr>
        <p:txBody>
          <a:bodyPr/>
          <a:lstStyle/>
          <a:p>
            <a:r>
              <a:rPr lang="de-DE" dirty="0" smtClean="0"/>
              <a:t>Ergebnisse einzelner Runden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34</a:t>
            </a:fld>
            <a:endParaRPr lang="de-DE" dirty="0"/>
          </a:p>
        </p:txBody>
      </p:sp>
      <p:pic>
        <p:nvPicPr>
          <p:cNvPr id="1027"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35</a:t>
            </a:fld>
            <a:endParaRPr lang="de-DE" dirty="0"/>
          </a:p>
        </p:txBody>
      </p:sp>
      <p:pic>
        <p:nvPicPr>
          <p:cNvPr id="3075" name="Picture 3"/>
          <p:cNvPicPr>
            <a:picLocks noChangeAspect="1" noChangeArrowheads="1"/>
          </p:cNvPicPr>
          <p:nvPr/>
        </p:nvPicPr>
        <p:blipFill>
          <a:blip r:embed="rId4" cstate="print"/>
          <a:srcRect/>
          <a:stretch>
            <a:fillRect/>
          </a:stretch>
        </p:blipFill>
        <p:spPr bwMode="auto">
          <a:xfrm>
            <a:off x="3612623" y="1199624"/>
            <a:ext cx="1880235"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36</a:t>
            </a:fld>
            <a:endParaRPr lang="de-DE" dirty="0"/>
          </a:p>
        </p:txBody>
      </p:sp>
      <p:grpSp>
        <p:nvGrpSpPr>
          <p:cNvPr id="16" name="Gruppieren 15"/>
          <p:cNvGrpSpPr/>
          <p:nvPr/>
        </p:nvGrpSpPr>
        <p:grpSpPr>
          <a:xfrm>
            <a:off x="5454425" y="2688147"/>
            <a:ext cx="1650760" cy="1493520"/>
            <a:chOff x="2177825" y="893213"/>
            <a:chExt cx="1650760" cy="1493520"/>
          </a:xfrm>
        </p:grpSpPr>
        <p:pic>
          <p:nvPicPr>
            <p:cNvPr id="5123" name="Picture 3"/>
            <p:cNvPicPr>
              <a:picLocks noChangeAspect="1" noChangeArrowheads="1"/>
            </p:cNvPicPr>
            <p:nvPr/>
          </p:nvPicPr>
          <p:blipFill>
            <a:blip r:embed="rId4" cstate="print"/>
            <a:srcRect/>
            <a:stretch>
              <a:fillRect/>
            </a:stretch>
          </p:blipFill>
          <p:spPr bwMode="auto">
            <a:xfrm>
              <a:off x="2281725" y="893213"/>
              <a:ext cx="1546860" cy="1493520"/>
            </a:xfrm>
            <a:prstGeom prst="rect">
              <a:avLst/>
            </a:prstGeom>
            <a:noFill/>
            <a:ln w="9525">
              <a:noFill/>
              <a:miter lim="800000"/>
              <a:headEnd/>
              <a:tailEnd/>
            </a:ln>
          </p:spPr>
        </p:pic>
        <p:sp>
          <p:nvSpPr>
            <p:cNvPr id="9" name="Ellipse 8"/>
            <p:cNvSpPr/>
            <p:nvPr/>
          </p:nvSpPr>
          <p:spPr>
            <a:xfrm>
              <a:off x="2177825" y="1616363"/>
              <a:ext cx="1403576"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2177825" y="1956348"/>
              <a:ext cx="1404000"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14" name="Textfeld 13"/>
          <p:cNvSpPr txBox="1"/>
          <p:nvPr/>
        </p:nvSpPr>
        <p:spPr>
          <a:xfrm>
            <a:off x="5139269" y="2149582"/>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Im Menü Ansicht müssen dazu die folgenden Einträge markiert sein:</a:t>
            </a:r>
          </a:p>
        </p:txBody>
      </p:sp>
      <p:sp>
        <p:nvSpPr>
          <p:cNvPr id="15" name="Textfeld 14"/>
          <p:cNvSpPr txBox="1"/>
          <p:nvPr/>
        </p:nvSpPr>
        <p:spPr>
          <a:xfrm>
            <a:off x="5147735" y="1599248"/>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Hier werden nur die notwendigen und relevanten Parameter angezeigt.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Schweizer System in Vorrundengruppen</a:t>
            </a:r>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37</a:t>
            </a:fld>
            <a:endParaRPr lang="de-DE" dirty="0"/>
          </a:p>
        </p:txBody>
      </p:sp>
      <p:sp>
        <p:nvSpPr>
          <p:cNvPr id="6" name="Inhaltsplatzhalter 5"/>
          <p:cNvSpPr>
            <a:spLocks noGrp="1"/>
          </p:cNvSpPr>
          <p:nvPr>
            <p:ph idx="1"/>
          </p:nvPr>
        </p:nvSpPr>
        <p:spPr/>
        <p:txBody>
          <a:bodyPr/>
          <a:lstStyle/>
          <a:p>
            <a:r>
              <a:rPr lang="de-DE" sz="2000" dirty="0" smtClean="0"/>
              <a:t>Die Teilnehmer einer Konkurrenz werden auf mehrere Vorrundengruppen verteilt.</a:t>
            </a:r>
          </a:p>
          <a:p>
            <a:r>
              <a:rPr lang="de-DE" sz="2000" dirty="0" smtClean="0"/>
              <a:t>In jeder Gruppe wird nach dem Schweizer System gespielt.</a:t>
            </a:r>
          </a:p>
          <a:p>
            <a:r>
              <a:rPr lang="de-DE" sz="2000" dirty="0" smtClean="0"/>
              <a:t>Für jede Konkurrenz gibt es zwei Turnierstufen.</a:t>
            </a:r>
          </a:p>
          <a:p>
            <a:r>
              <a:rPr lang="de-DE" sz="2000" dirty="0" smtClean="0"/>
              <a:t>Die 2. Turnierstufe nach der Vorrunde kann im KO-System, Doppel-KO-System oder im klassischen Schweizer System (eine Gruppe) durchgeführt werden.</a:t>
            </a:r>
          </a:p>
          <a:p>
            <a:r>
              <a:rPr lang="de-DE" sz="2000" dirty="0" smtClean="0"/>
              <a:t>Im Turnierantrag wird für das Austragungssystem der Vorrunde „Schweizer System“ und für das der Endrunde eines der KO-Systeme oder ebenfalls „Schweizer System“ ausgewählt. </a:t>
            </a:r>
          </a:p>
          <a:p>
            <a:r>
              <a:rPr lang="de-DE" sz="2000" dirty="0" smtClean="0"/>
              <a:t>Für die Endrunde darf „Jeder gegen jeden“ </a:t>
            </a:r>
            <a:r>
              <a:rPr lang="de-DE" sz="2000" u="sng" dirty="0" smtClean="0"/>
              <a:t>nicht</a:t>
            </a:r>
            <a:r>
              <a:rPr lang="de-DE" sz="2000" dirty="0" smtClean="0"/>
              <a:t> gewählt werden.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Schweizer System in Vorrundengruppen</a:t>
            </a:r>
            <a:endParaRPr lang="de-DE" sz="28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38</a:t>
            </a:fld>
            <a:endParaRPr lang="de-DE" dirty="0"/>
          </a:p>
        </p:txBody>
      </p:sp>
      <p:sp>
        <p:nvSpPr>
          <p:cNvPr id="8" name="Inhaltsplatzhalter 7"/>
          <p:cNvSpPr>
            <a:spLocks noGrp="1"/>
          </p:cNvSpPr>
          <p:nvPr>
            <p:ph idx="1"/>
          </p:nvPr>
        </p:nvSpPr>
        <p:spPr/>
        <p:txBody>
          <a:bodyPr/>
          <a:lstStyle/>
          <a:p>
            <a:r>
              <a:rPr lang="de-DE" sz="2200" dirty="0" smtClean="0">
                <a:hlinkClick r:id="rId3" action="ppaction://hlinksldjump"/>
              </a:rPr>
              <a:t>Endrunde: Einfaches KO-System</a:t>
            </a:r>
            <a:endParaRPr lang="de-DE" sz="2200" dirty="0" smtClean="0"/>
          </a:p>
          <a:p>
            <a:r>
              <a:rPr lang="de-DE" sz="2200" dirty="0" smtClean="0">
                <a:hlinkClick r:id="rId4" action="ppaction://hlinksldjump"/>
              </a:rPr>
              <a:t>Endrunde: Fortgesetztes KO-System</a:t>
            </a:r>
            <a:endParaRPr lang="de-DE" sz="2200" dirty="0" smtClean="0"/>
          </a:p>
          <a:p>
            <a:r>
              <a:rPr lang="de-DE" sz="2200" dirty="0" smtClean="0">
                <a:hlinkClick r:id="rId5" action="ppaction://hlinksldjump"/>
              </a:rPr>
              <a:t>Endrunde: Schweizer System (eine Gruppe)</a:t>
            </a:r>
            <a:endParaRPr lang="de-DE" sz="2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200" dirty="0" smtClean="0"/>
              <a:t>Schweizer System (Vorrunde) - Einfaches KO-System (Endrunde)</a:t>
            </a:r>
            <a:endParaRPr lang="de-DE" sz="22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39</a:t>
            </a:fld>
            <a:endParaRPr lang="de-DE" dirty="0"/>
          </a:p>
        </p:txBody>
      </p:sp>
      <p:sp>
        <p:nvSpPr>
          <p:cNvPr id="8" name="Ellipse 7"/>
          <p:cNvSpPr/>
          <p:nvPr/>
        </p:nvSpPr>
        <p:spPr>
          <a:xfrm>
            <a:off x="6162149" y="1273629"/>
            <a:ext cx="1057275"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795492" y="4173156"/>
            <a:ext cx="1776258"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Inhaltsplatzhalter 11"/>
          <p:cNvSpPr txBox="1">
            <a:spLocks/>
          </p:cNvSpPr>
          <p:nvPr/>
        </p:nvSpPr>
        <p:spPr bwMode="auto">
          <a:xfrm>
            <a:off x="4919134" y="1967897"/>
            <a:ext cx="3525157" cy="25883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Rechter Mausklick auf Spalte „Austragungssystem“</a:t>
            </a:r>
          </a:p>
        </p:txBody>
      </p:sp>
      <p:cxnSp>
        <p:nvCxnSpPr>
          <p:cNvPr id="12" name="Gerade Verbindung mit Pfeil 11"/>
          <p:cNvCxnSpPr>
            <a:stCxn id="11" idx="0"/>
            <a:endCxn id="8" idx="4"/>
          </p:cNvCxnSpPr>
          <p:nvPr/>
        </p:nvCxnSpPr>
        <p:spPr>
          <a:xfrm flipV="1">
            <a:off x="6681713" y="1608364"/>
            <a:ext cx="0" cy="3595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1811867" y="3818467"/>
            <a:ext cx="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4741333" y="4173156"/>
            <a:ext cx="2887134"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0" name="Inhaltsplatzhalter 11"/>
          <p:cNvSpPr txBox="1">
            <a:spLocks/>
          </p:cNvSpPr>
          <p:nvPr/>
        </p:nvSpPr>
        <p:spPr bwMode="auto">
          <a:xfrm>
            <a:off x="1041403" y="3568097"/>
            <a:ext cx="1947330" cy="25883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KO-System in der Endrunde</a:t>
            </a:r>
          </a:p>
        </p:txBody>
      </p:sp>
      <p:pic>
        <p:nvPicPr>
          <p:cNvPr id="21" name="Picture 3"/>
          <p:cNvPicPr>
            <a:picLocks noChangeAspect="1" noChangeArrowheads="1"/>
          </p:cNvPicPr>
          <p:nvPr/>
        </p:nvPicPr>
        <p:blipFill>
          <a:blip r:embed="rId4" cstate="print"/>
          <a:srcRect/>
          <a:stretch>
            <a:fillRect/>
          </a:stretch>
        </p:blipFill>
        <p:spPr bwMode="auto">
          <a:xfrm>
            <a:off x="6004454" y="2316160"/>
            <a:ext cx="1419225" cy="1171575"/>
          </a:xfrm>
          <a:prstGeom prst="rect">
            <a:avLst/>
          </a:prstGeom>
          <a:noFill/>
          <a:ln w="9525">
            <a:noFill/>
            <a:miter lim="800000"/>
            <a:headEnd/>
            <a:tailEnd/>
          </a:ln>
        </p:spPr>
      </p:pic>
      <p:sp>
        <p:nvSpPr>
          <p:cNvPr id="22" name="Inhaltsplatzhalter 11"/>
          <p:cNvSpPr txBox="1">
            <a:spLocks/>
          </p:cNvSpPr>
          <p:nvPr/>
        </p:nvSpPr>
        <p:spPr bwMode="auto">
          <a:xfrm>
            <a:off x="4614342" y="3593497"/>
            <a:ext cx="3141131" cy="258837"/>
          </a:xfrm>
          <a:prstGeom prst="rect">
            <a:avLst/>
          </a:prstGeom>
          <a:solidFill>
            <a:schemeClr val="accent2">
              <a:lumMod val="40000"/>
              <a:lumOff val="60000"/>
            </a:schemeClr>
          </a:solidFill>
          <a:ln w="9525">
            <a:noFill/>
            <a:miter lim="800000"/>
            <a:headEnd/>
            <a:tailEnd/>
          </a:ln>
        </p:spPr>
        <p:txBody>
          <a:bodyPr/>
          <a:lstStyle/>
          <a:p>
            <a:pPr algn="ctr" eaLnBrk="0" hangingPunct="0">
              <a:spcBef>
                <a:spcPct val="20000"/>
              </a:spcBef>
              <a:defRPr/>
            </a:pPr>
            <a:r>
              <a:rPr lang="de-DE" sz="1200" dirty="0" smtClean="0">
                <a:latin typeface="+mn-lt"/>
              </a:rPr>
              <a:t>ohne Verliererrunde, keine Platzierungsspiele</a:t>
            </a:r>
          </a:p>
        </p:txBody>
      </p:sp>
      <p:cxnSp>
        <p:nvCxnSpPr>
          <p:cNvPr id="23" name="Gerade Verbindung mit Pfeil 22"/>
          <p:cNvCxnSpPr>
            <a:stCxn id="22" idx="2"/>
          </p:cNvCxnSpPr>
          <p:nvPr/>
        </p:nvCxnSpPr>
        <p:spPr>
          <a:xfrm flipH="1">
            <a:off x="6184900" y="3852334"/>
            <a:ext cx="8" cy="3208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9" grpId="0" animBg="1"/>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2"/>
          <p:cNvSpPr>
            <a:spLocks noGrp="1"/>
          </p:cNvSpPr>
          <p:nvPr>
            <p:ph type="title"/>
          </p:nvPr>
        </p:nvSpPr>
        <p:spPr>
          <a:xfrm>
            <a:off x="457200" y="205980"/>
            <a:ext cx="8229600" cy="435769"/>
          </a:xfrm>
        </p:spPr>
        <p:txBody>
          <a:bodyPr/>
          <a:lstStyle/>
          <a:p>
            <a:r>
              <a:rPr lang="de-DE" sz="2800" dirty="0" smtClean="0"/>
              <a:t>Regeln für Schweizer System</a:t>
            </a:r>
          </a:p>
        </p:txBody>
      </p:sp>
      <p:sp>
        <p:nvSpPr>
          <p:cNvPr id="4" name="Datumsplatzhalter 3"/>
          <p:cNvSpPr>
            <a:spLocks noGrp="1"/>
          </p:cNvSpPr>
          <p:nvPr>
            <p:ph type="dt" sz="quarter" idx="10"/>
          </p:nvPr>
        </p:nvSpPr>
        <p:spPr/>
        <p:txBody>
          <a:bodyPr/>
          <a:lstStyle/>
          <a:p>
            <a:pPr>
              <a:defRPr/>
            </a:pPr>
            <a:r>
              <a:rPr lang="de-DE" smtClean="0"/>
              <a:t>04.10.2022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B8A59C2-332B-42FF-9FA5-6DE96E935B18}" type="slidenum">
              <a:rPr lang="de-DE" smtClean="0"/>
              <a:pPr>
                <a:defRPr/>
              </a:pPr>
              <a:t>4</a:t>
            </a:fld>
            <a:endParaRPr lang="de-DE" dirty="0"/>
          </a:p>
        </p:txBody>
      </p:sp>
      <p:sp>
        <p:nvSpPr>
          <p:cNvPr id="10246" name="Inhaltsplatzhalter 11"/>
          <p:cNvSpPr>
            <a:spLocks noGrp="1"/>
          </p:cNvSpPr>
          <p:nvPr>
            <p:ph idx="4294967295"/>
          </p:nvPr>
        </p:nvSpPr>
        <p:spPr>
          <a:xfrm>
            <a:off x="457200" y="889397"/>
            <a:ext cx="8229600" cy="3851936"/>
          </a:xfrm>
          <a:solidFill>
            <a:schemeClr val="bg1"/>
          </a:solidFill>
        </p:spPr>
        <p:txBody>
          <a:bodyPr/>
          <a:lstStyle/>
          <a:p>
            <a:pPr marL="174625" indent="-174625"/>
            <a:r>
              <a:rPr lang="de-DE" sz="1800" dirty="0" smtClean="0"/>
              <a:t>Die Regeln für die Auswertung des Schweizer System sind in der Wettspielordnung festgelegt.</a:t>
            </a:r>
          </a:p>
          <a:p>
            <a:pPr marL="174625" indent="-174625"/>
            <a:r>
              <a:rPr lang="de-DE" sz="1800" dirty="0" smtClean="0"/>
              <a:t>Bei den Turnierserien des BTTV bzw. anderer Verbände weichen sie geringfügig von den Regeln der WO ab:</a:t>
            </a:r>
          </a:p>
          <a:p>
            <a:pPr marL="574675" lvl="1" indent="-174625"/>
            <a:r>
              <a:rPr lang="de-DE" sz="1600" dirty="0" smtClean="0">
                <a:hlinkClick r:id="rId3"/>
              </a:rPr>
              <a:t>Präsentation Schweizer System des BTTV</a:t>
            </a:r>
            <a:endParaRPr lang="de-DE" sz="1600" dirty="0" smtClean="0"/>
          </a:p>
          <a:p>
            <a:pPr marL="574675" lvl="1" indent="-174625"/>
            <a:r>
              <a:rPr lang="de-DE" sz="1600" dirty="0" smtClean="0">
                <a:hlinkClick r:id="rId4"/>
              </a:rPr>
              <a:t>Turnierserien (MKTT-System)</a:t>
            </a:r>
            <a:endParaRPr lang="de-DE" sz="1600" dirty="0" smtClean="0"/>
          </a:p>
          <a:p>
            <a:pPr marL="174625" indent="-174625"/>
            <a:r>
              <a:rPr lang="de-DE" sz="1800" dirty="0" smtClean="0"/>
              <a:t>Bei Bedarf können die Regeln individuell angepasst werden.</a:t>
            </a:r>
          </a:p>
          <a:p>
            <a:pPr marL="174625" indent="-174625"/>
            <a:r>
              <a:rPr lang="de-DE" sz="1800" dirty="0" smtClean="0"/>
              <a:t>Begriffserläuterung:</a:t>
            </a:r>
          </a:p>
          <a:p>
            <a:pPr marL="574675" lvl="1" indent="-174625"/>
            <a:r>
              <a:rPr lang="de-DE" sz="1600" dirty="0" smtClean="0"/>
              <a:t>Buchholzzahl (BHZ): Anzahl der Siege der Gegner</a:t>
            </a:r>
          </a:p>
          <a:p>
            <a:pPr marL="574675" lvl="1" indent="-174625"/>
            <a:r>
              <a:rPr lang="de-DE" sz="1600" dirty="0" smtClean="0"/>
              <a:t>Feinbuchholzzahl (FBHZ): Summe der Buchholzzahlen der Gegner</a:t>
            </a:r>
          </a:p>
          <a:p>
            <a:pPr marL="174625" indent="-174625"/>
            <a:r>
              <a:rPr lang="de-DE" sz="1800" u="sng" dirty="0" smtClean="0"/>
              <a:t>Hinweis</a:t>
            </a:r>
            <a:r>
              <a:rPr lang="de-DE" sz="1800" dirty="0" smtClean="0"/>
              <a:t>: Bei allen in dieser Präsentation gezeigten Beispielen werden die Regeln des BTTV </a:t>
            </a:r>
            <a:r>
              <a:rPr lang="de-DE" sz="1800" dirty="0" err="1" smtClean="0"/>
              <a:t>Bavarian</a:t>
            </a:r>
            <a:r>
              <a:rPr lang="de-DE" sz="1800" dirty="0" smtClean="0"/>
              <a:t> TT-</a:t>
            </a:r>
            <a:r>
              <a:rPr lang="de-DE" sz="1800" dirty="0" err="1" smtClean="0"/>
              <a:t>Race</a:t>
            </a:r>
            <a:r>
              <a:rPr lang="de-DE" sz="1800" dirty="0" smtClean="0"/>
              <a:t> angewandt.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9460" name="Titel 5"/>
          <p:cNvSpPr>
            <a:spLocks noGrp="1"/>
          </p:cNvSpPr>
          <p:nvPr>
            <p:ph type="title"/>
          </p:nvPr>
        </p:nvSpPr>
        <p:spPr>
          <a:xfrm>
            <a:off x="457200" y="205980"/>
            <a:ext cx="8229600" cy="435769"/>
          </a:xfrm>
        </p:spPr>
        <p:txBody>
          <a:bodyPr/>
          <a:lstStyle/>
          <a:p>
            <a:pPr marL="0" indent="0"/>
            <a:r>
              <a:rPr lang="de-DE" sz="2200" dirty="0" smtClean="0"/>
              <a:t>Schweizer System (Vorrunde) - Einfaches KO-System (Endrunde)</a:t>
            </a:r>
          </a:p>
        </p:txBody>
      </p:sp>
      <p:sp>
        <p:nvSpPr>
          <p:cNvPr id="2" name="Datumsplatzhalter 1"/>
          <p:cNvSpPr>
            <a:spLocks noGrp="1"/>
          </p:cNvSpPr>
          <p:nvPr>
            <p:ph type="dt" sz="quarter" idx="10"/>
          </p:nvPr>
        </p:nvSpPr>
        <p:spPr/>
        <p:txBody>
          <a:bodyPr/>
          <a:lstStyle/>
          <a:p>
            <a:pPr>
              <a:defRPr/>
            </a:pPr>
            <a:r>
              <a:rPr lang="de-DE" smtClean="0"/>
              <a:t>04.10.2022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4891EC40-9901-4184-AA4B-178BEB746911}" type="slidenum">
              <a:rPr lang="de-DE"/>
              <a:pPr>
                <a:defRPr/>
              </a:pPr>
              <a:t>40</a:t>
            </a:fld>
            <a:endParaRPr lang="de-DE" dirty="0"/>
          </a:p>
        </p:txBody>
      </p:sp>
      <p:pic>
        <p:nvPicPr>
          <p:cNvPr id="6147" name="Picture 3"/>
          <p:cNvPicPr>
            <a:picLocks noChangeAspect="1" noChangeArrowheads="1"/>
          </p:cNvPicPr>
          <p:nvPr/>
        </p:nvPicPr>
        <p:blipFill>
          <a:blip r:embed="rId4" cstate="print"/>
          <a:srcRect/>
          <a:stretch>
            <a:fillRect/>
          </a:stretch>
        </p:blipFill>
        <p:spPr bwMode="auto">
          <a:xfrm>
            <a:off x="2238375" y="1805967"/>
            <a:ext cx="4667250" cy="2220278"/>
          </a:xfrm>
          <a:prstGeom prst="rect">
            <a:avLst/>
          </a:prstGeom>
          <a:noFill/>
          <a:ln w="9525">
            <a:noFill/>
            <a:miter lim="800000"/>
            <a:headEnd/>
            <a:tailEnd/>
          </a:ln>
        </p:spPr>
      </p:pic>
      <p:sp>
        <p:nvSpPr>
          <p:cNvPr id="15" name="Ellipse 14"/>
          <p:cNvSpPr/>
          <p:nvPr/>
        </p:nvSpPr>
        <p:spPr>
          <a:xfrm>
            <a:off x="4745494" y="2954868"/>
            <a:ext cx="1452106" cy="668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Ellipse 11"/>
          <p:cNvSpPr/>
          <p:nvPr/>
        </p:nvSpPr>
        <p:spPr>
          <a:xfrm>
            <a:off x="1811867" y="2258482"/>
            <a:ext cx="2717120" cy="776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2086961" y="2971801"/>
            <a:ext cx="1392839" cy="668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Schweizer System (Vorrunde) - Einfaches KO-System (Endrunde)</a:t>
            </a:r>
            <a:endParaRPr lang="de-DE" sz="22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41</a:t>
            </a:fld>
            <a:endParaRPr lang="de-DE" dirty="0"/>
          </a:p>
        </p:txBody>
      </p:sp>
      <p:sp>
        <p:nvSpPr>
          <p:cNvPr id="6" name="Inhaltsplatzhalter 5"/>
          <p:cNvSpPr>
            <a:spLocks noGrp="1"/>
          </p:cNvSpPr>
          <p:nvPr>
            <p:ph idx="1"/>
          </p:nvPr>
        </p:nvSpPr>
        <p:spPr/>
        <p:txBody>
          <a:bodyPr/>
          <a:lstStyle/>
          <a:p>
            <a:r>
              <a:rPr lang="de-DE" sz="2000" dirty="0" smtClean="0"/>
              <a:t>Weiter mit </a:t>
            </a:r>
            <a:r>
              <a:rPr lang="de-DE" sz="2000" dirty="0" smtClean="0">
                <a:hlinkClick r:id="rId3" action="ppaction://hlinksldjump"/>
              </a:rPr>
              <a:t>Auslosung der Vorrunde im Schweizer System</a:t>
            </a:r>
            <a:endParaRPr lang="de-DE" sz="2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200" dirty="0" smtClean="0"/>
              <a:t>Schweizer System (Vorrunde) – Fortgesetztes KO-System (Endrunde)</a:t>
            </a:r>
            <a:endParaRPr lang="de-DE" sz="22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42</a:t>
            </a:fld>
            <a:endParaRPr lang="de-DE" dirty="0"/>
          </a:p>
        </p:txBody>
      </p:sp>
      <p:sp>
        <p:nvSpPr>
          <p:cNvPr id="8" name="Ellipse 7"/>
          <p:cNvSpPr/>
          <p:nvPr/>
        </p:nvSpPr>
        <p:spPr>
          <a:xfrm>
            <a:off x="6162149" y="1273629"/>
            <a:ext cx="1057275"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795492" y="4173156"/>
            <a:ext cx="1776258"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1027" name="Picture 3"/>
          <p:cNvPicPr>
            <a:picLocks noChangeAspect="1" noChangeArrowheads="1"/>
          </p:cNvPicPr>
          <p:nvPr/>
        </p:nvPicPr>
        <p:blipFill>
          <a:blip r:embed="rId4" cstate="print"/>
          <a:srcRect/>
          <a:stretch>
            <a:fillRect/>
          </a:stretch>
        </p:blipFill>
        <p:spPr bwMode="auto">
          <a:xfrm>
            <a:off x="6004454" y="2316160"/>
            <a:ext cx="1419225" cy="1171575"/>
          </a:xfrm>
          <a:prstGeom prst="rect">
            <a:avLst/>
          </a:prstGeom>
          <a:noFill/>
          <a:ln w="9525">
            <a:noFill/>
            <a:miter lim="800000"/>
            <a:headEnd/>
            <a:tailEnd/>
          </a:ln>
        </p:spPr>
      </p:pic>
      <p:sp>
        <p:nvSpPr>
          <p:cNvPr id="11" name="Inhaltsplatzhalter 11"/>
          <p:cNvSpPr txBox="1">
            <a:spLocks/>
          </p:cNvSpPr>
          <p:nvPr/>
        </p:nvSpPr>
        <p:spPr bwMode="auto">
          <a:xfrm>
            <a:off x="4919134" y="1967897"/>
            <a:ext cx="3525157" cy="25883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Rechter Mausklick auf Spalte „Austragungssystem“</a:t>
            </a:r>
          </a:p>
        </p:txBody>
      </p:sp>
      <p:cxnSp>
        <p:nvCxnSpPr>
          <p:cNvPr id="12" name="Gerade Verbindung mit Pfeil 11"/>
          <p:cNvCxnSpPr>
            <a:stCxn id="11" idx="0"/>
            <a:endCxn id="8" idx="4"/>
          </p:cNvCxnSpPr>
          <p:nvPr/>
        </p:nvCxnSpPr>
        <p:spPr>
          <a:xfrm flipV="1">
            <a:off x="6681713" y="1608364"/>
            <a:ext cx="0" cy="3595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Inhaltsplatzhalter 11"/>
          <p:cNvSpPr txBox="1">
            <a:spLocks/>
          </p:cNvSpPr>
          <p:nvPr/>
        </p:nvSpPr>
        <p:spPr bwMode="auto">
          <a:xfrm>
            <a:off x="1041403" y="3568097"/>
            <a:ext cx="1947330" cy="25883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KO-System in der Endrunde</a:t>
            </a:r>
          </a:p>
        </p:txBody>
      </p:sp>
      <p:cxnSp>
        <p:nvCxnSpPr>
          <p:cNvPr id="15" name="Gerade Verbindung mit Pfeil 14"/>
          <p:cNvCxnSpPr/>
          <p:nvPr/>
        </p:nvCxnSpPr>
        <p:spPr>
          <a:xfrm flipH="1">
            <a:off x="1811867" y="3818467"/>
            <a:ext cx="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741333" y="4173156"/>
            <a:ext cx="2887134"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7" name="Inhaltsplatzhalter 11"/>
          <p:cNvSpPr txBox="1">
            <a:spLocks/>
          </p:cNvSpPr>
          <p:nvPr/>
        </p:nvSpPr>
        <p:spPr bwMode="auto">
          <a:xfrm>
            <a:off x="5808189" y="3593497"/>
            <a:ext cx="753525" cy="258837"/>
          </a:xfrm>
          <a:prstGeom prst="rect">
            <a:avLst/>
          </a:prstGeom>
          <a:solidFill>
            <a:schemeClr val="accent2">
              <a:lumMod val="40000"/>
              <a:lumOff val="60000"/>
            </a:schemeClr>
          </a:solidFill>
          <a:ln w="9525">
            <a:noFill/>
            <a:miter lim="800000"/>
            <a:headEnd/>
            <a:tailEnd/>
          </a:ln>
        </p:spPr>
        <p:txBody>
          <a:bodyPr/>
          <a:lstStyle/>
          <a:p>
            <a:pPr algn="ctr" eaLnBrk="0" hangingPunct="0">
              <a:spcBef>
                <a:spcPct val="20000"/>
              </a:spcBef>
              <a:defRPr/>
            </a:pPr>
            <a:r>
              <a:rPr lang="de-DE" sz="1200" dirty="0" smtClean="0">
                <a:latin typeface="+mn-lt"/>
              </a:rPr>
              <a:t>Optional</a:t>
            </a:r>
          </a:p>
        </p:txBody>
      </p:sp>
      <p:cxnSp>
        <p:nvCxnSpPr>
          <p:cNvPr id="18" name="Gerade Verbindung mit Pfeil 17"/>
          <p:cNvCxnSpPr>
            <a:stCxn id="17" idx="2"/>
            <a:endCxn id="16" idx="0"/>
          </p:cNvCxnSpPr>
          <p:nvPr/>
        </p:nvCxnSpPr>
        <p:spPr>
          <a:xfrm flipH="1">
            <a:off x="6184900" y="3852334"/>
            <a:ext cx="52" cy="3208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9460" name="Titel 5"/>
          <p:cNvSpPr>
            <a:spLocks noGrp="1"/>
          </p:cNvSpPr>
          <p:nvPr>
            <p:ph type="title"/>
          </p:nvPr>
        </p:nvSpPr>
        <p:spPr>
          <a:xfrm>
            <a:off x="457200" y="205980"/>
            <a:ext cx="8229600" cy="435769"/>
          </a:xfrm>
        </p:spPr>
        <p:txBody>
          <a:bodyPr/>
          <a:lstStyle/>
          <a:p>
            <a:pPr marL="0" indent="0"/>
            <a:r>
              <a:rPr lang="de-DE" sz="2200" dirty="0" smtClean="0"/>
              <a:t>Schweizer System (Vorrunde) – Fortgesetztes KO-System (Endrunde)</a:t>
            </a:r>
          </a:p>
        </p:txBody>
      </p:sp>
      <p:sp>
        <p:nvSpPr>
          <p:cNvPr id="2" name="Datumsplatzhalter 1"/>
          <p:cNvSpPr>
            <a:spLocks noGrp="1"/>
          </p:cNvSpPr>
          <p:nvPr>
            <p:ph type="dt" sz="quarter" idx="10"/>
          </p:nvPr>
        </p:nvSpPr>
        <p:spPr/>
        <p:txBody>
          <a:bodyPr/>
          <a:lstStyle/>
          <a:p>
            <a:pPr>
              <a:defRPr/>
            </a:pPr>
            <a:r>
              <a:rPr lang="de-DE" smtClean="0"/>
              <a:t>04.10.2022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4891EC40-9901-4184-AA4B-178BEB746911}" type="slidenum">
              <a:rPr lang="de-DE"/>
              <a:pPr>
                <a:defRPr/>
              </a:pPr>
              <a:t>43</a:t>
            </a:fld>
            <a:endParaRPr lang="de-DE" dirty="0"/>
          </a:p>
        </p:txBody>
      </p:sp>
      <p:pic>
        <p:nvPicPr>
          <p:cNvPr id="6146" name="Picture 2"/>
          <p:cNvPicPr>
            <a:picLocks noChangeAspect="1" noChangeArrowheads="1"/>
          </p:cNvPicPr>
          <p:nvPr/>
        </p:nvPicPr>
        <p:blipFill>
          <a:blip r:embed="rId4" cstate="print"/>
          <a:srcRect/>
          <a:stretch>
            <a:fillRect/>
          </a:stretch>
        </p:blipFill>
        <p:spPr bwMode="auto">
          <a:xfrm>
            <a:off x="2238375" y="1805967"/>
            <a:ext cx="4667250" cy="2220278"/>
          </a:xfrm>
          <a:prstGeom prst="rect">
            <a:avLst/>
          </a:prstGeom>
          <a:noFill/>
          <a:ln w="9525">
            <a:noFill/>
            <a:miter lim="800000"/>
            <a:headEnd/>
            <a:tailEnd/>
          </a:ln>
        </p:spPr>
      </p:pic>
      <p:sp>
        <p:nvSpPr>
          <p:cNvPr id="15" name="Ellipse 14"/>
          <p:cNvSpPr/>
          <p:nvPr/>
        </p:nvSpPr>
        <p:spPr>
          <a:xfrm>
            <a:off x="4745494" y="2954868"/>
            <a:ext cx="1452106" cy="668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Ellipse 11"/>
          <p:cNvSpPr/>
          <p:nvPr/>
        </p:nvSpPr>
        <p:spPr>
          <a:xfrm>
            <a:off x="1811867" y="2258482"/>
            <a:ext cx="2717120" cy="776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2086961" y="2971801"/>
            <a:ext cx="1392839" cy="668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Inhaltsplatzhalter 11"/>
          <p:cNvSpPr txBox="1">
            <a:spLocks/>
          </p:cNvSpPr>
          <p:nvPr/>
        </p:nvSpPr>
        <p:spPr bwMode="auto">
          <a:xfrm>
            <a:off x="3860856" y="3517297"/>
            <a:ext cx="753525" cy="258837"/>
          </a:xfrm>
          <a:prstGeom prst="rect">
            <a:avLst/>
          </a:prstGeom>
          <a:solidFill>
            <a:schemeClr val="accent2">
              <a:lumMod val="40000"/>
              <a:lumOff val="60000"/>
            </a:schemeClr>
          </a:solidFill>
          <a:ln w="9525">
            <a:noFill/>
            <a:miter lim="800000"/>
            <a:headEnd/>
            <a:tailEnd/>
          </a:ln>
        </p:spPr>
        <p:txBody>
          <a:bodyPr/>
          <a:lstStyle/>
          <a:p>
            <a:pPr algn="ctr" eaLnBrk="0" hangingPunct="0">
              <a:spcBef>
                <a:spcPct val="20000"/>
              </a:spcBef>
              <a:defRPr/>
            </a:pPr>
            <a:r>
              <a:rPr lang="de-DE" sz="1200" dirty="0" smtClean="0">
                <a:latin typeface="+mn-lt"/>
              </a:rPr>
              <a:t>Optional</a:t>
            </a:r>
          </a:p>
        </p:txBody>
      </p:sp>
      <p:cxnSp>
        <p:nvCxnSpPr>
          <p:cNvPr id="16" name="Gerade Verbindung mit Pfeil 15"/>
          <p:cNvCxnSpPr>
            <a:stCxn id="14" idx="3"/>
          </p:cNvCxnSpPr>
          <p:nvPr/>
        </p:nvCxnSpPr>
        <p:spPr>
          <a:xfrm flipV="1">
            <a:off x="4614381" y="3458047"/>
            <a:ext cx="225236" cy="1886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4" idx="1"/>
            <a:endCxn id="11" idx="5"/>
          </p:cNvCxnSpPr>
          <p:nvPr/>
        </p:nvCxnSpPr>
        <p:spPr>
          <a:xfrm flipH="1" flipV="1">
            <a:off x="3275823" y="3542714"/>
            <a:ext cx="585033" cy="1040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1"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Schweizer System (Vorrunde) – Fortgesetztes KO-System (Endrunde)</a:t>
            </a:r>
            <a:endParaRPr lang="de-DE" sz="22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44</a:t>
            </a:fld>
            <a:endParaRPr lang="de-DE" dirty="0"/>
          </a:p>
        </p:txBody>
      </p:sp>
      <p:sp>
        <p:nvSpPr>
          <p:cNvPr id="6" name="Inhaltsplatzhalter 5"/>
          <p:cNvSpPr>
            <a:spLocks noGrp="1"/>
          </p:cNvSpPr>
          <p:nvPr>
            <p:ph idx="1"/>
          </p:nvPr>
        </p:nvSpPr>
        <p:spPr/>
        <p:txBody>
          <a:bodyPr/>
          <a:lstStyle/>
          <a:p>
            <a:r>
              <a:rPr lang="de-DE" sz="2000" dirty="0" smtClean="0"/>
              <a:t>Im Beispiel für ein Turnier mit den Austragungssystemen „Schweizer System“ in der Vorrunde und „ Fortgesetztes KO-System “ in der Endrunde wird zusätzlich eine Verliererrunde ausgetragen. Außerdem werden alle Plätze ausgespielt.</a:t>
            </a:r>
          </a:p>
          <a:p>
            <a:r>
              <a:rPr lang="de-DE" sz="2000" dirty="0" smtClean="0"/>
              <a:t>Weiter mit </a:t>
            </a:r>
            <a:r>
              <a:rPr lang="de-DE" sz="2000" dirty="0" smtClean="0">
                <a:hlinkClick r:id="rId3" action="ppaction://hlinksldjump"/>
              </a:rPr>
              <a:t>Auslosung der Vorrunde im Schweizer System</a:t>
            </a:r>
            <a:endParaRPr lang="de-DE" sz="2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200" dirty="0" smtClean="0"/>
              <a:t>Schweizer System (Vorrunde) – Schweizer System (Endrunde)</a:t>
            </a:r>
            <a:endParaRPr lang="de-DE" sz="22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45</a:t>
            </a:fld>
            <a:endParaRPr lang="de-DE" dirty="0"/>
          </a:p>
        </p:txBody>
      </p:sp>
      <p:sp>
        <p:nvSpPr>
          <p:cNvPr id="8" name="Ellipse 7"/>
          <p:cNvSpPr/>
          <p:nvPr/>
        </p:nvSpPr>
        <p:spPr>
          <a:xfrm>
            <a:off x="6162149" y="1273629"/>
            <a:ext cx="1057275"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795492" y="4173156"/>
            <a:ext cx="1776258"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Inhaltsplatzhalter 11"/>
          <p:cNvSpPr txBox="1">
            <a:spLocks/>
          </p:cNvSpPr>
          <p:nvPr/>
        </p:nvSpPr>
        <p:spPr bwMode="auto">
          <a:xfrm>
            <a:off x="4919134" y="1967897"/>
            <a:ext cx="3525157" cy="25883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Rechter Mausklick auf Spalte „Austragungssystem“</a:t>
            </a:r>
          </a:p>
        </p:txBody>
      </p:sp>
      <p:cxnSp>
        <p:nvCxnSpPr>
          <p:cNvPr id="12" name="Gerade Verbindung mit Pfeil 11"/>
          <p:cNvCxnSpPr>
            <a:stCxn id="11" idx="0"/>
            <a:endCxn id="8" idx="4"/>
          </p:cNvCxnSpPr>
          <p:nvPr/>
        </p:nvCxnSpPr>
        <p:spPr>
          <a:xfrm flipV="1">
            <a:off x="6681713" y="1608364"/>
            <a:ext cx="0" cy="3595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Inhaltsplatzhalter 11"/>
          <p:cNvSpPr txBox="1">
            <a:spLocks/>
          </p:cNvSpPr>
          <p:nvPr/>
        </p:nvSpPr>
        <p:spPr bwMode="auto">
          <a:xfrm>
            <a:off x="1041402" y="3568097"/>
            <a:ext cx="3285065" cy="25883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Schweizer System (eine Gruppe) in der Endrunde</a:t>
            </a:r>
          </a:p>
        </p:txBody>
      </p:sp>
      <p:cxnSp>
        <p:nvCxnSpPr>
          <p:cNvPr id="15" name="Gerade Verbindung mit Pfeil 14"/>
          <p:cNvCxnSpPr/>
          <p:nvPr/>
        </p:nvCxnSpPr>
        <p:spPr>
          <a:xfrm flipH="1">
            <a:off x="1811867" y="3818467"/>
            <a:ext cx="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Inhaltsplatzhalter 11"/>
          <p:cNvSpPr txBox="1">
            <a:spLocks/>
          </p:cNvSpPr>
          <p:nvPr/>
        </p:nvSpPr>
        <p:spPr bwMode="auto">
          <a:xfrm>
            <a:off x="4910688" y="3593497"/>
            <a:ext cx="787389" cy="258837"/>
          </a:xfrm>
          <a:prstGeom prst="rect">
            <a:avLst/>
          </a:prstGeom>
          <a:solidFill>
            <a:schemeClr val="accent2">
              <a:lumMod val="40000"/>
              <a:lumOff val="60000"/>
            </a:schemeClr>
          </a:solidFill>
          <a:ln w="9525">
            <a:noFill/>
            <a:miter lim="800000"/>
            <a:headEnd/>
            <a:tailEnd/>
          </a:ln>
        </p:spPr>
        <p:txBody>
          <a:bodyPr/>
          <a:lstStyle/>
          <a:p>
            <a:pPr algn="ctr" eaLnBrk="0" hangingPunct="0">
              <a:spcBef>
                <a:spcPct val="20000"/>
              </a:spcBef>
              <a:defRPr/>
            </a:pPr>
            <a:r>
              <a:rPr lang="de-DE" sz="1200" dirty="0" smtClean="0">
                <a:latin typeface="+mn-lt"/>
              </a:rPr>
              <a:t>Optional</a:t>
            </a:r>
          </a:p>
        </p:txBody>
      </p:sp>
      <p:cxnSp>
        <p:nvCxnSpPr>
          <p:cNvPr id="17" name="Gerade Verbindung mit Pfeil 16"/>
          <p:cNvCxnSpPr>
            <a:stCxn id="16" idx="2"/>
            <a:endCxn id="19" idx="0"/>
          </p:cNvCxnSpPr>
          <p:nvPr/>
        </p:nvCxnSpPr>
        <p:spPr>
          <a:xfrm>
            <a:off x="5304383" y="3852334"/>
            <a:ext cx="0" cy="3208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a:blip r:embed="rId4" cstate="print"/>
          <a:srcRect/>
          <a:stretch>
            <a:fillRect/>
          </a:stretch>
        </p:blipFill>
        <p:spPr bwMode="auto">
          <a:xfrm>
            <a:off x="6004454" y="2316160"/>
            <a:ext cx="1419225" cy="1171575"/>
          </a:xfrm>
          <a:prstGeom prst="rect">
            <a:avLst/>
          </a:prstGeom>
          <a:noFill/>
          <a:ln w="9525">
            <a:noFill/>
            <a:miter lim="800000"/>
            <a:headEnd/>
            <a:tailEnd/>
          </a:ln>
        </p:spPr>
      </p:pic>
      <p:sp>
        <p:nvSpPr>
          <p:cNvPr id="19" name="Ellipse 18"/>
          <p:cNvSpPr/>
          <p:nvPr/>
        </p:nvSpPr>
        <p:spPr>
          <a:xfrm>
            <a:off x="4741333" y="4173156"/>
            <a:ext cx="1143000" cy="3347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P spid="16"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9460" name="Titel 5"/>
          <p:cNvSpPr>
            <a:spLocks noGrp="1"/>
          </p:cNvSpPr>
          <p:nvPr>
            <p:ph type="title"/>
          </p:nvPr>
        </p:nvSpPr>
        <p:spPr>
          <a:xfrm>
            <a:off x="457200" y="205980"/>
            <a:ext cx="8229600" cy="435769"/>
          </a:xfrm>
        </p:spPr>
        <p:txBody>
          <a:bodyPr/>
          <a:lstStyle/>
          <a:p>
            <a:pPr marL="0" indent="0"/>
            <a:r>
              <a:rPr lang="de-DE" sz="2200" dirty="0" smtClean="0"/>
              <a:t>Schweizer System (Vorrunde) – Schweizer System (Endrunde)</a:t>
            </a:r>
          </a:p>
        </p:txBody>
      </p:sp>
      <p:sp>
        <p:nvSpPr>
          <p:cNvPr id="2" name="Datumsplatzhalter 1"/>
          <p:cNvSpPr>
            <a:spLocks noGrp="1"/>
          </p:cNvSpPr>
          <p:nvPr>
            <p:ph type="dt" sz="quarter" idx="10"/>
          </p:nvPr>
        </p:nvSpPr>
        <p:spPr/>
        <p:txBody>
          <a:bodyPr/>
          <a:lstStyle/>
          <a:p>
            <a:pPr>
              <a:defRPr/>
            </a:pPr>
            <a:r>
              <a:rPr lang="de-DE" smtClean="0"/>
              <a:t>04.10.2022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4891EC40-9901-4184-AA4B-178BEB746911}" type="slidenum">
              <a:rPr lang="de-DE"/>
              <a:pPr>
                <a:defRPr/>
              </a:pPr>
              <a:t>46</a:t>
            </a:fld>
            <a:endParaRPr lang="de-DE" dirty="0"/>
          </a:p>
        </p:txBody>
      </p:sp>
      <p:pic>
        <p:nvPicPr>
          <p:cNvPr id="78850" name="Picture 2"/>
          <p:cNvPicPr>
            <a:picLocks noChangeAspect="1" noChangeArrowheads="1"/>
          </p:cNvPicPr>
          <p:nvPr/>
        </p:nvPicPr>
        <p:blipFill>
          <a:blip r:embed="rId4" cstate="print"/>
          <a:srcRect/>
          <a:stretch>
            <a:fillRect/>
          </a:stretch>
        </p:blipFill>
        <p:spPr bwMode="auto">
          <a:xfrm>
            <a:off x="2238375" y="1805967"/>
            <a:ext cx="4667250" cy="2220278"/>
          </a:xfrm>
          <a:prstGeom prst="rect">
            <a:avLst/>
          </a:prstGeom>
          <a:noFill/>
          <a:ln w="9525">
            <a:noFill/>
            <a:miter lim="800000"/>
            <a:headEnd/>
            <a:tailEnd/>
          </a:ln>
        </p:spPr>
      </p:pic>
      <p:sp>
        <p:nvSpPr>
          <p:cNvPr id="12" name="Ellipse 11"/>
          <p:cNvSpPr/>
          <p:nvPr/>
        </p:nvSpPr>
        <p:spPr>
          <a:xfrm>
            <a:off x="1811867" y="2258482"/>
            <a:ext cx="2717120" cy="776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2086961" y="2971801"/>
            <a:ext cx="1392839" cy="668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cxnSp>
        <p:nvCxnSpPr>
          <p:cNvPr id="10" name="Gerade Verbindung mit Pfeil 9"/>
          <p:cNvCxnSpPr>
            <a:stCxn id="13" idx="2"/>
            <a:endCxn id="11" idx="5"/>
          </p:cNvCxnSpPr>
          <p:nvPr/>
        </p:nvCxnSpPr>
        <p:spPr>
          <a:xfrm flipH="1" flipV="1">
            <a:off x="3275823" y="3542714"/>
            <a:ext cx="1195326" cy="4311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Inhaltsplatzhalter 11"/>
          <p:cNvSpPr txBox="1">
            <a:spLocks/>
          </p:cNvSpPr>
          <p:nvPr/>
        </p:nvSpPr>
        <p:spPr bwMode="auto">
          <a:xfrm>
            <a:off x="4102849" y="3715019"/>
            <a:ext cx="736600" cy="258837"/>
          </a:xfrm>
          <a:prstGeom prst="rect">
            <a:avLst/>
          </a:prstGeom>
          <a:solidFill>
            <a:schemeClr val="accent2">
              <a:lumMod val="40000"/>
              <a:lumOff val="60000"/>
            </a:schemeClr>
          </a:solidFill>
          <a:ln w="9525">
            <a:noFill/>
            <a:miter lim="800000"/>
            <a:headEnd/>
            <a:tailEnd/>
          </a:ln>
        </p:spPr>
        <p:txBody>
          <a:bodyPr/>
          <a:lstStyle/>
          <a:p>
            <a:pPr algn="ctr" eaLnBrk="0" hangingPunct="0">
              <a:spcBef>
                <a:spcPct val="20000"/>
              </a:spcBef>
              <a:defRPr/>
            </a:pPr>
            <a:r>
              <a:rPr lang="de-DE" sz="1200" dirty="0" smtClean="0">
                <a:latin typeface="+mn-lt"/>
              </a:rPr>
              <a:t>Optional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Schweizer System (Vorrunde) – Schweizer System (Endrunde)</a:t>
            </a:r>
            <a:endParaRPr lang="de-DE" sz="22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47</a:t>
            </a:fld>
            <a:endParaRPr lang="de-DE" dirty="0"/>
          </a:p>
        </p:txBody>
      </p:sp>
      <p:sp>
        <p:nvSpPr>
          <p:cNvPr id="6" name="Inhaltsplatzhalter 5"/>
          <p:cNvSpPr>
            <a:spLocks noGrp="1"/>
          </p:cNvSpPr>
          <p:nvPr>
            <p:ph idx="1"/>
          </p:nvPr>
        </p:nvSpPr>
        <p:spPr/>
        <p:txBody>
          <a:bodyPr/>
          <a:lstStyle/>
          <a:p>
            <a:r>
              <a:rPr lang="de-DE" sz="2000" dirty="0" smtClean="0"/>
              <a:t>Im Beispiel für ein Turnier mit dem Austragungssystem „Schweizer System“ sowohl in der Vorrunde (mehrere Gruppen) als auch in der Endrunde (eine Gruppe) wird zusätzlich eine Verliererrunde ausgetragen.</a:t>
            </a:r>
          </a:p>
          <a:p>
            <a:r>
              <a:rPr lang="de-DE" sz="2000" dirty="0" smtClean="0"/>
              <a:t>Weiter mit </a:t>
            </a:r>
            <a:r>
              <a:rPr lang="de-DE" sz="2000" dirty="0" smtClean="0">
                <a:hlinkClick r:id="rId3" action="ppaction://hlinksldjump"/>
              </a:rPr>
              <a:t>Auslosung der Vorrunde im Schweizer System</a:t>
            </a:r>
            <a:endParaRPr lang="de-DE" sz="2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Auslosung (Vorrunde) für Schweizer System</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48</a:t>
            </a:fld>
            <a:endParaRPr lang="de-DE" dirty="0"/>
          </a:p>
        </p:txBody>
      </p:sp>
      <p:pic>
        <p:nvPicPr>
          <p:cNvPr id="19459" name="Picture 3"/>
          <p:cNvPicPr>
            <a:picLocks noChangeAspect="1" noChangeArrowheads="1"/>
          </p:cNvPicPr>
          <p:nvPr/>
        </p:nvPicPr>
        <p:blipFill>
          <a:blip r:embed="rId4" cstate="print"/>
          <a:srcRect/>
          <a:stretch>
            <a:fillRect/>
          </a:stretch>
        </p:blipFill>
        <p:spPr bwMode="auto">
          <a:xfrm>
            <a:off x="4531589" y="1200146"/>
            <a:ext cx="1880235"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791530" y="684001"/>
            <a:ext cx="7560945" cy="4113847"/>
          </a:xfrm>
          <a:prstGeom prst="rect">
            <a:avLst/>
          </a:prstGeom>
          <a:noFill/>
          <a:ln w="9525">
            <a:noFill/>
            <a:miter lim="800000"/>
            <a:headEnd/>
            <a:tailEnd/>
          </a:ln>
        </p:spPr>
      </p:pic>
      <p:sp>
        <p:nvSpPr>
          <p:cNvPr id="6" name="Titel 5"/>
          <p:cNvSpPr>
            <a:spLocks noGrp="1"/>
          </p:cNvSpPr>
          <p:nvPr>
            <p:ph type="title"/>
          </p:nvPr>
        </p:nvSpPr>
        <p:spPr/>
        <p:txBody>
          <a:bodyPr/>
          <a:lstStyle/>
          <a:p>
            <a:r>
              <a:rPr lang="de-DE" dirty="0" smtClean="0"/>
              <a:t>Anzahl der Spielrunden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21E2AF-D881-4FB3-B5C2-D89AC1F7ABBD}" type="slidenum">
              <a:rPr lang="de-DE" smtClean="0"/>
              <a:pPr>
                <a:defRPr/>
              </a:pPr>
              <a:t>49</a:t>
            </a:fld>
            <a:endParaRPr lang="de-DE" dirty="0"/>
          </a:p>
        </p:txBody>
      </p:sp>
      <p:sp>
        <p:nvSpPr>
          <p:cNvPr id="11" name="Ellipse 10"/>
          <p:cNvSpPr/>
          <p:nvPr/>
        </p:nvSpPr>
        <p:spPr>
          <a:xfrm>
            <a:off x="3725333" y="3071168"/>
            <a:ext cx="9567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Inhaltsplatzhalter 11"/>
          <p:cNvSpPr txBox="1">
            <a:spLocks/>
          </p:cNvSpPr>
          <p:nvPr/>
        </p:nvSpPr>
        <p:spPr bwMode="auto">
          <a:xfrm>
            <a:off x="3094569" y="3567793"/>
            <a:ext cx="2954867" cy="25914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Vorgeschlagene Rundenanzahl übernehmen</a:t>
            </a:r>
          </a:p>
        </p:txBody>
      </p:sp>
      <p:sp>
        <p:nvSpPr>
          <p:cNvPr id="10" name="Ellipse 9"/>
          <p:cNvSpPr/>
          <p:nvPr/>
        </p:nvSpPr>
        <p:spPr>
          <a:xfrm>
            <a:off x="4004734" y="2681680"/>
            <a:ext cx="6265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8194" name="Picture 2"/>
          <p:cNvPicPr>
            <a:picLocks noChangeAspect="1" noChangeArrowheads="1"/>
          </p:cNvPicPr>
          <p:nvPr/>
        </p:nvPicPr>
        <p:blipFill>
          <a:blip r:embed="rId4" cstate="print"/>
          <a:srcRect/>
          <a:stretch>
            <a:fillRect/>
          </a:stretch>
        </p:blipFill>
        <p:spPr bwMode="auto">
          <a:xfrm>
            <a:off x="981075" y="723371"/>
            <a:ext cx="2747010" cy="133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Regeln der Wettspielordnung</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a:t>
            </a:fld>
            <a:endParaRPr lang="de-DE" dirty="0"/>
          </a:p>
        </p:txBody>
      </p:sp>
      <p:pic>
        <p:nvPicPr>
          <p:cNvPr id="2050" name="Picture 2"/>
          <p:cNvPicPr>
            <a:picLocks noChangeAspect="1" noChangeArrowheads="1"/>
          </p:cNvPicPr>
          <p:nvPr/>
        </p:nvPicPr>
        <p:blipFill>
          <a:blip r:embed="rId3" cstate="print"/>
          <a:srcRect/>
          <a:stretch>
            <a:fillRect/>
          </a:stretch>
        </p:blipFill>
        <p:spPr bwMode="auto">
          <a:xfrm>
            <a:off x="2043113" y="648000"/>
            <a:ext cx="5057775" cy="4107656"/>
          </a:xfrm>
          <a:prstGeom prst="rect">
            <a:avLst/>
          </a:prstGeom>
          <a:noFill/>
          <a:ln w="9525">
            <a:noFill/>
            <a:miter lim="800000"/>
            <a:headEnd/>
            <a:tailEnd/>
          </a:ln>
        </p:spPr>
      </p:pic>
      <p:sp>
        <p:nvSpPr>
          <p:cNvPr id="7" name="Ellipse 6"/>
          <p:cNvSpPr/>
          <p:nvPr/>
        </p:nvSpPr>
        <p:spPr>
          <a:xfrm>
            <a:off x="2090057" y="1306798"/>
            <a:ext cx="1902279" cy="2774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Ellipse 7"/>
          <p:cNvSpPr/>
          <p:nvPr/>
        </p:nvSpPr>
        <p:spPr>
          <a:xfrm>
            <a:off x="5210624" y="3233057"/>
            <a:ext cx="1584000"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1930402" y="2865966"/>
            <a:ext cx="1531273"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5210624" y="2865966"/>
            <a:ext cx="1584000"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3683000" y="2275114"/>
            <a:ext cx="986971"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 (Vorrunde)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50</a:t>
            </a:fld>
            <a:endParaRPr lang="de-D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Gruppeneinteilung</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51</a:t>
            </a:fld>
            <a:endParaRPr lang="de-DE" dirty="0"/>
          </a:p>
        </p:txBody>
      </p:sp>
      <p:sp>
        <p:nvSpPr>
          <p:cNvPr id="8" name="Inhaltsplatzhalter 11"/>
          <p:cNvSpPr txBox="1">
            <a:spLocks/>
          </p:cNvSpPr>
          <p:nvPr/>
        </p:nvSpPr>
        <p:spPr bwMode="auto">
          <a:xfrm>
            <a:off x="5342466" y="1801899"/>
            <a:ext cx="3124201" cy="102596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Es werden 2 Vorrundengruppen vorgeschlagen. Die Gruppenanzahl und die Zahl der Spieler, die weiterkommen, kann über den Menüpunkt „Auslosung/Gruppeneinteilung“ geändert werden.</a:t>
            </a:r>
          </a:p>
        </p:txBody>
      </p:sp>
      <p:cxnSp>
        <p:nvCxnSpPr>
          <p:cNvPr id="9" name="Gerade Verbindung mit Pfeil 8"/>
          <p:cNvCxnSpPr/>
          <p:nvPr/>
        </p:nvCxnSpPr>
        <p:spPr>
          <a:xfrm flipH="1" flipV="1">
            <a:off x="4893733" y="1532468"/>
            <a:ext cx="465667" cy="5418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4876800" y="2514600"/>
            <a:ext cx="482600" cy="5418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4" cstate="print"/>
          <a:srcRect/>
          <a:stretch>
            <a:fillRect/>
          </a:stretch>
        </p:blipFill>
        <p:spPr bwMode="auto">
          <a:xfrm>
            <a:off x="1818748" y="893235"/>
            <a:ext cx="1720215" cy="1640205"/>
          </a:xfrm>
          <a:prstGeom prst="rect">
            <a:avLst/>
          </a:prstGeom>
          <a:noFill/>
          <a:ln w="9525">
            <a:noFill/>
            <a:miter lim="800000"/>
            <a:headEnd/>
            <a:tailEnd/>
          </a:ln>
        </p:spPr>
      </p:pic>
      <p:pic>
        <p:nvPicPr>
          <p:cNvPr id="11" name="Picture 8"/>
          <p:cNvPicPr>
            <a:picLocks noChangeAspect="1" noChangeArrowheads="1"/>
          </p:cNvPicPr>
          <p:nvPr/>
        </p:nvPicPr>
        <p:blipFill>
          <a:blip r:embed="rId5" cstate="print"/>
          <a:srcRect/>
          <a:stretch>
            <a:fillRect/>
          </a:stretch>
        </p:blipFill>
        <p:spPr bwMode="auto">
          <a:xfrm>
            <a:off x="796357" y="4635690"/>
            <a:ext cx="1593533" cy="1400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Gruppeneinteilung (Endrunde: Einfaches KO-System)</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52</a:t>
            </a:fld>
            <a:endParaRPr lang="de-DE" dirty="0"/>
          </a:p>
        </p:txBody>
      </p:sp>
      <p:pic>
        <p:nvPicPr>
          <p:cNvPr id="15363" name="Picture 3"/>
          <p:cNvPicPr>
            <a:picLocks noChangeAspect="1" noChangeArrowheads="1"/>
          </p:cNvPicPr>
          <p:nvPr/>
        </p:nvPicPr>
        <p:blipFill>
          <a:blip r:embed="rId4" cstate="print"/>
          <a:srcRect/>
          <a:stretch>
            <a:fillRect/>
          </a:stretch>
        </p:blipFill>
        <p:spPr bwMode="auto">
          <a:xfrm>
            <a:off x="2838450" y="878677"/>
            <a:ext cx="3467100" cy="3826193"/>
          </a:xfrm>
          <a:prstGeom prst="rect">
            <a:avLst/>
          </a:prstGeom>
          <a:noFill/>
          <a:ln w="9525">
            <a:noFill/>
            <a:miter lim="800000"/>
            <a:headEnd/>
            <a:tailEnd/>
          </a:ln>
        </p:spPr>
      </p:pic>
      <p:sp>
        <p:nvSpPr>
          <p:cNvPr id="13" name="Ellipse 12"/>
          <p:cNvSpPr/>
          <p:nvPr/>
        </p:nvSpPr>
        <p:spPr>
          <a:xfrm>
            <a:off x="3674535" y="1376182"/>
            <a:ext cx="440266"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Ellipse 13"/>
          <p:cNvSpPr/>
          <p:nvPr/>
        </p:nvSpPr>
        <p:spPr>
          <a:xfrm>
            <a:off x="5046143" y="1369349"/>
            <a:ext cx="440266" cy="7134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5" name="Ellipse 14"/>
          <p:cNvSpPr/>
          <p:nvPr/>
        </p:nvSpPr>
        <p:spPr>
          <a:xfrm>
            <a:off x="2870200" y="4375012"/>
            <a:ext cx="745065"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Gruppeneinteilung (Endrunde mit Verliererrunden)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53</a:t>
            </a:fld>
            <a:endParaRPr lang="de-DE" dirty="0"/>
          </a:p>
        </p:txBody>
      </p:sp>
      <p:pic>
        <p:nvPicPr>
          <p:cNvPr id="15362" name="Picture 2"/>
          <p:cNvPicPr>
            <a:picLocks noChangeAspect="1" noChangeArrowheads="1"/>
          </p:cNvPicPr>
          <p:nvPr/>
        </p:nvPicPr>
        <p:blipFill>
          <a:blip r:embed="rId4" cstate="print"/>
          <a:srcRect/>
          <a:stretch>
            <a:fillRect/>
          </a:stretch>
        </p:blipFill>
        <p:spPr bwMode="auto">
          <a:xfrm>
            <a:off x="2838450" y="792000"/>
            <a:ext cx="3467100" cy="3912870"/>
          </a:xfrm>
          <a:prstGeom prst="rect">
            <a:avLst/>
          </a:prstGeom>
          <a:noFill/>
          <a:ln w="9525">
            <a:noFill/>
            <a:miter lim="800000"/>
            <a:headEnd/>
            <a:tailEnd/>
          </a:ln>
        </p:spPr>
      </p:pic>
      <p:sp>
        <p:nvSpPr>
          <p:cNvPr id="13" name="Ellipse 12"/>
          <p:cNvSpPr/>
          <p:nvPr/>
        </p:nvSpPr>
        <p:spPr>
          <a:xfrm>
            <a:off x="3657601" y="1293146"/>
            <a:ext cx="440266"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Ellipse 13"/>
          <p:cNvSpPr/>
          <p:nvPr/>
        </p:nvSpPr>
        <p:spPr>
          <a:xfrm>
            <a:off x="4834468" y="1284679"/>
            <a:ext cx="440266" cy="704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5" name="Ellipse 14"/>
          <p:cNvSpPr/>
          <p:nvPr/>
        </p:nvSpPr>
        <p:spPr>
          <a:xfrm>
            <a:off x="2870200" y="4375012"/>
            <a:ext cx="745065"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5240878" y="1284679"/>
            <a:ext cx="440266" cy="704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2290" name="Titel 12"/>
          <p:cNvSpPr>
            <a:spLocks noGrp="1"/>
          </p:cNvSpPr>
          <p:nvPr>
            <p:ph type="title"/>
          </p:nvPr>
        </p:nvSpPr>
        <p:spPr>
          <a:xfrm>
            <a:off x="457200" y="205980"/>
            <a:ext cx="8229600" cy="435769"/>
          </a:xfrm>
        </p:spPr>
        <p:txBody>
          <a:bodyPr/>
          <a:lstStyle/>
          <a:p>
            <a:r>
              <a:rPr lang="de-DE" smtClean="0"/>
              <a:t>Setzliste erstellen</a:t>
            </a:r>
          </a:p>
        </p:txBody>
      </p:sp>
      <p:sp>
        <p:nvSpPr>
          <p:cNvPr id="4" name="Datumsplatzhalter 3"/>
          <p:cNvSpPr>
            <a:spLocks noGrp="1"/>
          </p:cNvSpPr>
          <p:nvPr>
            <p:ph type="dt" sz="quarter" idx="10"/>
          </p:nvPr>
        </p:nvSpPr>
        <p:spPr/>
        <p:txBody>
          <a:bodyPr/>
          <a:lstStyle/>
          <a:p>
            <a:pPr>
              <a:defRPr/>
            </a:pPr>
            <a:r>
              <a:rPr lang="de-DE" smtClean="0"/>
              <a:t>04.10.2022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8211EE35-AA8A-4173-9FC5-15AE19B05801}" type="slidenum">
              <a:rPr lang="de-DE" smtClean="0"/>
              <a:pPr>
                <a:defRPr/>
              </a:pPr>
              <a:t>54</a:t>
            </a:fld>
            <a:endParaRPr lang="de-DE" dirty="0"/>
          </a:p>
        </p:txBody>
      </p:sp>
      <p:pic>
        <p:nvPicPr>
          <p:cNvPr id="12296" name="Picture 8"/>
          <p:cNvPicPr>
            <a:picLocks noChangeAspect="1" noChangeArrowheads="1"/>
          </p:cNvPicPr>
          <p:nvPr/>
        </p:nvPicPr>
        <p:blipFill>
          <a:blip r:embed="rId4" cstate="print"/>
          <a:srcRect/>
          <a:stretch>
            <a:fillRect/>
          </a:stretch>
        </p:blipFill>
        <p:spPr bwMode="auto">
          <a:xfrm>
            <a:off x="804182" y="4656704"/>
            <a:ext cx="2080260" cy="120015"/>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1819272" y="897213"/>
            <a:ext cx="1726883"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3314" name="Titel 12"/>
          <p:cNvSpPr>
            <a:spLocks noGrp="1"/>
          </p:cNvSpPr>
          <p:nvPr>
            <p:ph type="title"/>
          </p:nvPr>
        </p:nvSpPr>
        <p:spPr>
          <a:xfrm>
            <a:off x="457200" y="205980"/>
            <a:ext cx="8229600" cy="435769"/>
          </a:xfrm>
        </p:spPr>
        <p:txBody>
          <a:bodyPr/>
          <a:lstStyle/>
          <a:p>
            <a:r>
              <a:rPr lang="de-DE" dirty="0" smtClean="0"/>
              <a:t>Setzliste erstellen (nach Q-TTR-Werten)</a:t>
            </a:r>
          </a:p>
        </p:txBody>
      </p:sp>
      <p:sp>
        <p:nvSpPr>
          <p:cNvPr id="4" name="Datumsplatzhalter 3"/>
          <p:cNvSpPr>
            <a:spLocks noGrp="1"/>
          </p:cNvSpPr>
          <p:nvPr>
            <p:ph type="dt" sz="quarter" idx="10"/>
          </p:nvPr>
        </p:nvSpPr>
        <p:spPr/>
        <p:txBody>
          <a:bodyPr/>
          <a:lstStyle/>
          <a:p>
            <a:pPr>
              <a:defRPr/>
            </a:pPr>
            <a:r>
              <a:rPr lang="de-DE" smtClean="0"/>
              <a:t>04.10.2022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927778A-0FC4-4167-86EC-A0A2908CF1D8}" type="slidenum">
              <a:rPr lang="de-DE" smtClean="0"/>
              <a:pPr>
                <a:defRPr/>
              </a:pPr>
              <a:t>55</a:t>
            </a:fld>
            <a:endParaRPr lang="de-DE" dirty="0"/>
          </a:p>
        </p:txBody>
      </p:sp>
      <p:sp>
        <p:nvSpPr>
          <p:cNvPr id="9" name="Inhaltsplatzhalter 11"/>
          <p:cNvSpPr txBox="1">
            <a:spLocks/>
          </p:cNvSpPr>
          <p:nvPr/>
        </p:nvSpPr>
        <p:spPr bwMode="auto">
          <a:xfrm>
            <a:off x="3406624" y="4384238"/>
            <a:ext cx="2330752" cy="247034"/>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Die Hälfte der Spieler wird gesetzt.</a:t>
            </a:r>
          </a:p>
        </p:txBody>
      </p:sp>
      <p:pic>
        <p:nvPicPr>
          <p:cNvPr id="10242" name="Picture 2"/>
          <p:cNvPicPr>
            <a:picLocks noChangeAspect="1" noChangeArrowheads="1"/>
          </p:cNvPicPr>
          <p:nvPr/>
        </p:nvPicPr>
        <p:blipFill>
          <a:blip r:embed="rId4" cstate="print"/>
          <a:srcRect/>
          <a:stretch>
            <a:fillRect/>
          </a:stretch>
        </p:blipFill>
        <p:spPr bwMode="auto">
          <a:xfrm>
            <a:off x="2631758" y="1008000"/>
            <a:ext cx="3880485" cy="3273743"/>
          </a:xfrm>
          <a:prstGeom prst="rect">
            <a:avLst/>
          </a:prstGeom>
          <a:noFill/>
          <a:ln w="9525">
            <a:noFill/>
            <a:miter lim="800000"/>
            <a:headEnd/>
            <a:tailEnd/>
          </a:ln>
        </p:spPr>
      </p:pic>
      <p:sp>
        <p:nvSpPr>
          <p:cNvPr id="10" name="Ellipse 9"/>
          <p:cNvSpPr/>
          <p:nvPr/>
        </p:nvSpPr>
        <p:spPr>
          <a:xfrm>
            <a:off x="2658533" y="3946087"/>
            <a:ext cx="812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Ellipse 12"/>
          <p:cNvSpPr/>
          <p:nvPr/>
        </p:nvSpPr>
        <p:spPr>
          <a:xfrm>
            <a:off x="4013200" y="1626200"/>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(Vorrunde) starten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56</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(Vorrunde) durchgeführt</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57</a:t>
            </a:fld>
            <a:endParaRPr lang="de-DE" dirty="0"/>
          </a:p>
        </p:txBody>
      </p:sp>
      <p:sp>
        <p:nvSpPr>
          <p:cNvPr id="10" name="Inhaltsplatzhalter 11"/>
          <p:cNvSpPr txBox="1">
            <a:spLocks/>
          </p:cNvSpPr>
          <p:nvPr/>
        </p:nvSpPr>
        <p:spPr bwMode="auto">
          <a:xfrm>
            <a:off x="454781" y="2769995"/>
            <a:ext cx="3660019" cy="171733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Die gesetzten Spieler werden paarweise auf die beiden Gruppen verteilt und dort auf die ungeraden Positionen gesetzt. Die übrigen Spieler werden auf die geraden Positionen ausgelost. Die Spielpaarungen ergeben sich aus den Spielern auf benachbarten Positionen, also z.B. 1-2, 3-4 usw. Bei einer ungeraden Anzahl von Spielern bleibt die letzte Position der betreffenden Gruppe frei, d.h. der Spieler auf der vorletzten Position hat ein Freilos.</a:t>
            </a:r>
          </a:p>
        </p:txBody>
      </p:sp>
      <p:pic>
        <p:nvPicPr>
          <p:cNvPr id="12"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(Vorrunde) übernommen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58</a:t>
            </a:fld>
            <a:endParaRPr lang="de-D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Spielbetrieb (Vorrunde) durchführen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59</a:t>
            </a:fld>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43115" y="648001"/>
            <a:ext cx="5057775" cy="4107656"/>
          </a:xfrm>
          <a:prstGeom prst="rect">
            <a:avLst/>
          </a:prstGeom>
          <a:noFill/>
          <a:ln w="9525">
            <a:noFill/>
            <a:miter lim="800000"/>
            <a:headEnd/>
            <a:tailEnd/>
          </a:ln>
        </p:spPr>
      </p:pic>
      <p:sp>
        <p:nvSpPr>
          <p:cNvPr id="11266" name="Titel 1"/>
          <p:cNvSpPr>
            <a:spLocks noGrp="1"/>
          </p:cNvSpPr>
          <p:nvPr>
            <p:ph type="title"/>
          </p:nvPr>
        </p:nvSpPr>
        <p:spPr>
          <a:xfrm>
            <a:off x="457200" y="205980"/>
            <a:ext cx="8229600" cy="435769"/>
          </a:xfrm>
        </p:spPr>
        <p:txBody>
          <a:bodyPr/>
          <a:lstStyle/>
          <a:p>
            <a:r>
              <a:rPr lang="de-DE" sz="2800" dirty="0" smtClean="0"/>
              <a:t>Regeln für Turnierserien des BTTV</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50E074F-2701-4984-BA74-6F268D541B7A}" type="slidenum">
              <a:rPr lang="de-DE" smtClean="0"/>
              <a:pPr>
                <a:defRPr/>
              </a:pPr>
              <a:t>6</a:t>
            </a:fld>
            <a:endParaRPr lang="de-DE" dirty="0"/>
          </a:p>
        </p:txBody>
      </p:sp>
      <p:sp>
        <p:nvSpPr>
          <p:cNvPr id="8" name="Ellipse 7"/>
          <p:cNvSpPr/>
          <p:nvPr/>
        </p:nvSpPr>
        <p:spPr>
          <a:xfrm>
            <a:off x="3461657" y="1306798"/>
            <a:ext cx="2732768" cy="2774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3530600" y="3233057"/>
            <a:ext cx="1846944"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1930402" y="2865966"/>
            <a:ext cx="1531273"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5210625" y="2865966"/>
            <a:ext cx="1571177"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Ellipse 12"/>
          <p:cNvSpPr/>
          <p:nvPr/>
        </p:nvSpPr>
        <p:spPr>
          <a:xfrm>
            <a:off x="3683000" y="2275114"/>
            <a:ext cx="986971"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Automatische Auslosung der nächsten 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60</a:t>
            </a:fld>
            <a:endParaRPr lang="de-DE" dirty="0"/>
          </a:p>
        </p:txBody>
      </p:sp>
      <p:pic>
        <p:nvPicPr>
          <p:cNvPr id="3074" name="Picture 2"/>
          <p:cNvPicPr>
            <a:picLocks noChangeAspect="1" noChangeArrowheads="1"/>
          </p:cNvPicPr>
          <p:nvPr/>
        </p:nvPicPr>
        <p:blipFill>
          <a:blip r:embed="rId4" cstate="print"/>
          <a:srcRect/>
          <a:stretch>
            <a:fillRect/>
          </a:stretch>
        </p:blipFill>
        <p:spPr bwMode="auto">
          <a:xfrm>
            <a:off x="7885110" y="2650858"/>
            <a:ext cx="300038" cy="113348"/>
          </a:xfrm>
          <a:prstGeom prst="rect">
            <a:avLst/>
          </a:prstGeom>
          <a:noFill/>
          <a:ln w="9525">
            <a:noFill/>
            <a:miter lim="800000"/>
            <a:headEnd/>
            <a:tailEnd/>
          </a:ln>
        </p:spPr>
      </p:pic>
      <p:sp>
        <p:nvSpPr>
          <p:cNvPr id="10" name="Textfeld 9"/>
          <p:cNvSpPr txBox="1"/>
          <p:nvPr/>
        </p:nvSpPr>
        <p:spPr>
          <a:xfrm>
            <a:off x="2497655" y="2957461"/>
            <a:ext cx="4148691"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Beispiel in Gruppe 2: Die Ergebniseingabe des letzten Spiels der 1. Runde wird  durch Drücken der Eingabe-Taste abgeschlossen. </a:t>
            </a:r>
            <a:endParaRPr lang="de-DE" sz="1200" dirty="0">
              <a:latin typeface="+mn-lt"/>
            </a:endParaRPr>
          </a:p>
        </p:txBody>
      </p:sp>
      <p:cxnSp>
        <p:nvCxnSpPr>
          <p:cNvPr id="36" name="Gewinkelte Verbindung 35"/>
          <p:cNvCxnSpPr>
            <a:stCxn id="10" idx="3"/>
          </p:cNvCxnSpPr>
          <p:nvPr/>
        </p:nvCxnSpPr>
        <p:spPr>
          <a:xfrm flipV="1">
            <a:off x="6646346" y="2757490"/>
            <a:ext cx="923648" cy="430804"/>
          </a:xfrm>
          <a:prstGeom prst="bentConnector3">
            <a:avLst>
              <a:gd name="adj1" fmla="val 100015"/>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Automatische Auslosung der nächsten 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61</a:t>
            </a:fld>
            <a:endParaRPr lang="de-DE" dirty="0"/>
          </a:p>
        </p:txBody>
      </p:sp>
      <p:sp>
        <p:nvSpPr>
          <p:cNvPr id="10" name="Textfeld 9"/>
          <p:cNvSpPr txBox="1"/>
          <p:nvPr/>
        </p:nvSpPr>
        <p:spPr>
          <a:xfrm>
            <a:off x="2067984" y="2872795"/>
            <a:ext cx="5008033"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Beispiel in Gruppe 2: Nachdem alle Ergebnisse der 1. Runde eingegeben worden sind, werden die Spielpaarungen der 2. Runde automatisch ausgelost.</a:t>
            </a:r>
          </a:p>
        </p:txBody>
      </p:sp>
      <p:cxnSp>
        <p:nvCxnSpPr>
          <p:cNvPr id="15" name="Gerade Verbindung mit Pfeil 14"/>
          <p:cNvCxnSpPr/>
          <p:nvPr/>
        </p:nvCxnSpPr>
        <p:spPr>
          <a:xfrm flipH="1" flipV="1">
            <a:off x="4792136" y="2243673"/>
            <a:ext cx="1320" cy="6304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457200" y="205980"/>
            <a:ext cx="8229600" cy="435769"/>
          </a:xfrm>
        </p:spPr>
        <p:txBody>
          <a:bodyPr/>
          <a:lstStyle/>
          <a:p>
            <a:r>
              <a:rPr lang="de-DE" sz="2600" dirty="0" smtClean="0"/>
              <a:t>Auslosung der nächsten Runde mit interaktiver Kontrolle </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055A7A-5A00-4EC6-A564-30409462BB76}" type="slidenum">
              <a:rPr lang="de-DE" smtClean="0"/>
              <a:pPr>
                <a:defRPr/>
              </a:pPr>
              <a:t>62</a:t>
            </a:fld>
            <a:endParaRPr lang="de-DE" dirty="0"/>
          </a:p>
        </p:txBody>
      </p:sp>
      <p:sp>
        <p:nvSpPr>
          <p:cNvPr id="6" name="Inhaltsplatzhalter 11"/>
          <p:cNvSpPr txBox="1">
            <a:spLocks/>
          </p:cNvSpPr>
          <p:nvPr/>
        </p:nvSpPr>
        <p:spPr bwMode="auto">
          <a:xfrm>
            <a:off x="457200" y="889398"/>
            <a:ext cx="8229600" cy="3609125"/>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000" dirty="0" smtClean="0">
                <a:latin typeface="+mn-lt"/>
              </a:rPr>
              <a:t>Wenn Sie bei den Auslosungsoptionen für das „Schweizer System“ die Option „Auslosen mit Kontrolle“ gewählt haben, können Sie die Auslosung für jede Gruppe ab der 2. Runde interaktiv verfolgen.</a:t>
            </a:r>
          </a:p>
          <a:p>
            <a:pPr marL="174625" indent="-174625" eaLnBrk="0" hangingPunct="0">
              <a:spcBef>
                <a:spcPct val="20000"/>
              </a:spcBef>
              <a:buFont typeface="Arial" charset="0"/>
              <a:buChar char="•"/>
              <a:defRPr/>
            </a:pPr>
            <a:r>
              <a:rPr lang="de-DE" sz="2000" dirty="0" smtClean="0">
                <a:latin typeface="+mn-lt"/>
              </a:rPr>
              <a:t>Zu diesem Zweck erscheint automatisch ein Dialog mit Anzeige der aktuellen Platzierungen der einzelnen Spieler in der betreffenden Gruppe.</a:t>
            </a:r>
            <a:endParaRPr lang="de-DE" sz="2000" dirty="0">
              <a:latin typeface="+mn-lt"/>
            </a:endParaRPr>
          </a:p>
          <a:p>
            <a:pPr marL="174625" indent="-174625" eaLnBrk="0" hangingPunct="0">
              <a:spcBef>
                <a:spcPct val="20000"/>
              </a:spcBef>
              <a:buFont typeface="Arial" charset="0"/>
              <a:buChar char="•"/>
              <a:defRPr/>
            </a:pPr>
            <a:r>
              <a:rPr lang="de-DE" sz="2000" dirty="0" smtClean="0">
                <a:latin typeface="+mn-lt"/>
              </a:rPr>
              <a:t>Durch Klicken auf „Auslosung“ wird die Auslosung gestartet.</a:t>
            </a:r>
            <a:endParaRPr lang="de-DE" sz="2000" dirty="0">
              <a:latin typeface="+mn-lt"/>
            </a:endParaRPr>
          </a:p>
          <a:p>
            <a:pPr marL="174625" indent="-174625" eaLnBrk="0" hangingPunct="0">
              <a:spcBef>
                <a:spcPct val="20000"/>
              </a:spcBef>
              <a:buFont typeface="Arial" charset="0"/>
              <a:buChar char="•"/>
              <a:defRPr/>
            </a:pPr>
            <a:r>
              <a:rPr lang="de-DE" sz="2000" dirty="0" smtClean="0">
                <a:latin typeface="+mn-lt"/>
              </a:rPr>
              <a:t>Das Ergebnis der Auslosung wird im unteren Teil des Dialogs angezeigt.</a:t>
            </a:r>
          </a:p>
          <a:p>
            <a:pPr marL="174625" indent="-174625" eaLnBrk="0" hangingPunct="0">
              <a:spcBef>
                <a:spcPct val="20000"/>
              </a:spcBef>
              <a:buFont typeface="Arial" charset="0"/>
              <a:buChar char="•"/>
              <a:defRPr/>
            </a:pPr>
            <a:r>
              <a:rPr lang="de-DE" sz="2000" dirty="0" smtClean="0">
                <a:latin typeface="+mn-lt"/>
              </a:rPr>
              <a:t>Übernehmen Sie das Ergebnis durch Drücken des OK-Buttons.</a:t>
            </a:r>
          </a:p>
          <a:p>
            <a:pPr marL="174625" indent="-174625" eaLnBrk="0" hangingPunct="0">
              <a:spcBef>
                <a:spcPct val="20000"/>
              </a:spcBef>
              <a:buFont typeface="Arial" charset="0"/>
              <a:buChar char="•"/>
              <a:defRPr/>
            </a:pPr>
            <a:r>
              <a:rPr lang="de-DE" sz="2000" dirty="0" smtClean="0">
                <a:latin typeface="+mn-lt"/>
              </a:rPr>
              <a:t>Es folgt ein Beispiel für die Auslosung der 3. Runde von Gruppe 1.</a:t>
            </a: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600" dirty="0" smtClean="0"/>
              <a:t>Auslosung der nächsten Runde mit interaktiver Kontrolle </a:t>
            </a:r>
            <a:endParaRPr lang="de-DE" sz="26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63</a:t>
            </a:fld>
            <a:endParaRPr lang="de-DE" dirty="0"/>
          </a:p>
        </p:txBody>
      </p:sp>
      <p:cxnSp>
        <p:nvCxnSpPr>
          <p:cNvPr id="12" name="Gewinkelte Verbindung 11"/>
          <p:cNvCxnSpPr/>
          <p:nvPr/>
        </p:nvCxnSpPr>
        <p:spPr>
          <a:xfrm flipV="1">
            <a:off x="6815690" y="2843216"/>
            <a:ext cx="637623" cy="336611"/>
          </a:xfrm>
          <a:prstGeom prst="bentConnector3">
            <a:avLst>
              <a:gd name="adj1" fmla="val 10004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2666995" y="2957461"/>
            <a:ext cx="4148691"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Beispiel in Gruppe 1: Die Ergebniseingabe des letzten Spiels der 2. Runde wird  durch Drücken der Eingabe-Taste abgeschlossen. </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cstate="print"/>
          <a:srcRect/>
          <a:stretch>
            <a:fillRect/>
          </a:stretch>
        </p:blipFill>
        <p:spPr bwMode="auto">
          <a:xfrm>
            <a:off x="1996440" y="696383"/>
            <a:ext cx="5126355" cy="408003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Dialog zur Auslosung der nächsten 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64</a:t>
            </a:fld>
            <a:endParaRPr lang="de-DE" dirty="0"/>
          </a:p>
        </p:txBody>
      </p:sp>
      <p:sp>
        <p:nvSpPr>
          <p:cNvPr id="22" name="Ellipse 21"/>
          <p:cNvSpPr/>
          <p:nvPr/>
        </p:nvSpPr>
        <p:spPr>
          <a:xfrm>
            <a:off x="4149166" y="1120588"/>
            <a:ext cx="790387" cy="2137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Ellipse 7"/>
          <p:cNvSpPr/>
          <p:nvPr/>
        </p:nvSpPr>
        <p:spPr>
          <a:xfrm>
            <a:off x="1854202" y="1096735"/>
            <a:ext cx="1642533"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6" name="Gruppieren 23"/>
          <p:cNvGrpSpPr/>
          <p:nvPr/>
        </p:nvGrpSpPr>
        <p:grpSpPr>
          <a:xfrm>
            <a:off x="4143160" y="1266463"/>
            <a:ext cx="3600678" cy="507831"/>
            <a:chOff x="4109292" y="1801504"/>
            <a:chExt cx="3600678" cy="677108"/>
          </a:xfrm>
        </p:grpSpPr>
        <p:sp>
          <p:nvSpPr>
            <p:cNvPr id="10" name="Textfeld 9"/>
            <p:cNvSpPr txBox="1"/>
            <p:nvPr/>
          </p:nvSpPr>
          <p:spPr>
            <a:xfrm>
              <a:off x="5672959" y="1801504"/>
              <a:ext cx="2037011" cy="67710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900" dirty="0" smtClean="0"/>
                <a:t>Gleiche Anzahl von Siegen: Die höhere Buchholzzahl entscheidet über die Platzierung.</a:t>
              </a:r>
            </a:p>
          </p:txBody>
        </p:sp>
        <p:sp>
          <p:nvSpPr>
            <p:cNvPr id="12" name="Ellipse 11"/>
            <p:cNvSpPr/>
            <p:nvPr/>
          </p:nvSpPr>
          <p:spPr>
            <a:xfrm>
              <a:off x="4109292" y="1961001"/>
              <a:ext cx="1002536" cy="363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4" name="Gerade Verbindung mit Pfeil 13"/>
            <p:cNvCxnSpPr>
              <a:stCxn id="10" idx="1"/>
              <a:endCxn id="12" idx="6"/>
            </p:cNvCxnSpPr>
            <p:nvPr/>
          </p:nvCxnSpPr>
          <p:spPr>
            <a:xfrm flipH="1">
              <a:off x="5111828" y="2140057"/>
              <a:ext cx="561131" cy="27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uppieren 26"/>
          <p:cNvGrpSpPr/>
          <p:nvPr/>
        </p:nvGrpSpPr>
        <p:grpSpPr>
          <a:xfrm>
            <a:off x="4624325" y="1851873"/>
            <a:ext cx="3461134" cy="620395"/>
            <a:chOff x="4759797" y="3462622"/>
            <a:chExt cx="3461134" cy="827193"/>
          </a:xfrm>
        </p:grpSpPr>
        <p:sp>
          <p:nvSpPr>
            <p:cNvPr id="9" name="Textfeld 8"/>
            <p:cNvSpPr txBox="1"/>
            <p:nvPr/>
          </p:nvSpPr>
          <p:spPr>
            <a:xfrm>
              <a:off x="6183920" y="3559918"/>
              <a:ext cx="2037011" cy="67710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900" dirty="0" smtClean="0"/>
                <a:t>Gleiche Buchholzzahl: Der niedrigere TTR-Wert entscheidet über die Platzierung.</a:t>
              </a:r>
            </a:p>
          </p:txBody>
        </p:sp>
        <p:sp>
          <p:nvSpPr>
            <p:cNvPr id="17" name="Ellipse 16"/>
            <p:cNvSpPr/>
            <p:nvPr/>
          </p:nvSpPr>
          <p:spPr>
            <a:xfrm>
              <a:off x="4759797" y="3462622"/>
              <a:ext cx="1092505" cy="8271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9" name="Gerade Verbindung mit Pfeil 18"/>
            <p:cNvCxnSpPr>
              <a:stCxn id="9" idx="1"/>
              <a:endCxn id="17" idx="6"/>
            </p:cNvCxnSpPr>
            <p:nvPr/>
          </p:nvCxnSpPr>
          <p:spPr>
            <a:xfrm flipH="1" flipV="1">
              <a:off x="5852302" y="3876219"/>
              <a:ext cx="331618" cy="2225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Ellipse 6"/>
          <p:cNvSpPr/>
          <p:nvPr/>
        </p:nvSpPr>
        <p:spPr>
          <a:xfrm>
            <a:off x="4125687" y="4474331"/>
            <a:ext cx="914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Textfeld 22"/>
          <p:cNvSpPr txBox="1"/>
          <p:nvPr/>
        </p:nvSpPr>
        <p:spPr>
          <a:xfrm>
            <a:off x="2937932" y="3651731"/>
            <a:ext cx="3268137"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Beispiel nach Abschluss der 2. Runde in Gruppe 1</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1996440" y="696383"/>
            <a:ext cx="5126355" cy="408003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Dialog zur Auslosung der nächsten 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65</a:t>
            </a:fld>
            <a:endParaRPr lang="de-DE" dirty="0"/>
          </a:p>
        </p:txBody>
      </p:sp>
      <p:sp>
        <p:nvSpPr>
          <p:cNvPr id="7" name="Ellipse 6"/>
          <p:cNvSpPr/>
          <p:nvPr/>
        </p:nvSpPr>
        <p:spPr>
          <a:xfrm>
            <a:off x="3374578" y="4482798"/>
            <a:ext cx="914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4158131" y="3128681"/>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1845733" y="3102730"/>
            <a:ext cx="1580866"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extfeld 12"/>
          <p:cNvSpPr txBox="1"/>
          <p:nvPr/>
        </p:nvSpPr>
        <p:spPr>
          <a:xfrm>
            <a:off x="5655729" y="2339395"/>
            <a:ext cx="1794937"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Beispiel für Auslosung der 3. Runde in Gruppe 1</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Spielpaarungen der nächsten Runde</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66</a:t>
            </a:fld>
            <a:endParaRPr lang="de-DE" dirty="0"/>
          </a:p>
        </p:txBody>
      </p:sp>
      <p:sp>
        <p:nvSpPr>
          <p:cNvPr id="8" name="Textfeld 7"/>
          <p:cNvSpPr txBox="1"/>
          <p:nvPr/>
        </p:nvSpPr>
        <p:spPr>
          <a:xfrm>
            <a:off x="2997198" y="2965931"/>
            <a:ext cx="3149604"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Beispiel für Auslosung der 3. Runde in Gruppe 1</a:t>
            </a:r>
            <a:endParaRPr lang="de-DE" sz="1200" dirty="0">
              <a:latin typeface="+mn-lt"/>
            </a:endParaRPr>
          </a:p>
        </p:txBody>
      </p:sp>
      <p:cxnSp>
        <p:nvCxnSpPr>
          <p:cNvPr id="9" name="Gerade Verbindung mit Pfeil 8"/>
          <p:cNvCxnSpPr/>
          <p:nvPr/>
        </p:nvCxnSpPr>
        <p:spPr>
          <a:xfrm flipV="1">
            <a:off x="4792133" y="2142067"/>
            <a:ext cx="1" cy="812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Alle Spiele (Vorrunde) abgeschlossen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67</a:t>
            </a:fld>
            <a:endParaRPr lang="de-D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Spielplan (Vorrunde) aufrufen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68</a:t>
            </a:fld>
            <a:endParaRPr lang="de-DE" dirty="0"/>
          </a:p>
        </p:txBody>
      </p:sp>
      <p:pic>
        <p:nvPicPr>
          <p:cNvPr id="21507" name="Picture 3"/>
          <p:cNvPicPr>
            <a:picLocks noChangeAspect="1" noChangeArrowheads="1"/>
          </p:cNvPicPr>
          <p:nvPr/>
        </p:nvPicPr>
        <p:blipFill>
          <a:blip r:embed="rId4" cstate="print"/>
          <a:srcRect/>
          <a:stretch>
            <a:fillRect/>
          </a:stretch>
        </p:blipFill>
        <p:spPr bwMode="auto">
          <a:xfrm>
            <a:off x="3572146" y="1199624"/>
            <a:ext cx="1880235" cy="226695"/>
          </a:xfrm>
          <a:prstGeom prst="rect">
            <a:avLst/>
          </a:prstGeom>
          <a:noFill/>
          <a:ln w="9525">
            <a:noFill/>
            <a:miter lim="800000"/>
            <a:headEnd/>
            <a:tailEnd/>
          </a:ln>
        </p:spPr>
      </p:pic>
      <p:sp>
        <p:nvSpPr>
          <p:cNvPr id="10" name="Textfeld 9"/>
          <p:cNvSpPr txBox="1"/>
          <p:nvPr/>
        </p:nvSpPr>
        <p:spPr>
          <a:xfrm>
            <a:off x="3018367" y="2594365"/>
            <a:ext cx="3107267" cy="646331"/>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200" dirty="0" smtClean="0">
                <a:latin typeface="+mn-lt"/>
              </a:rPr>
              <a:t>Hinweis: Im Schweizer werden die Spielpläne für jede Gruppe separat dargestellt. Zunächst wird immer die 1. Gruppe angezeigt.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(Vorrunde, Gruppe 1)</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69</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8" name="Gruppieren 37"/>
          <p:cNvGrpSpPr/>
          <p:nvPr/>
        </p:nvGrpSpPr>
        <p:grpSpPr>
          <a:xfrm>
            <a:off x="3217328" y="2442859"/>
            <a:ext cx="3937004" cy="707886"/>
            <a:chOff x="3217328" y="2442859"/>
            <a:chExt cx="3937004" cy="707886"/>
          </a:xfrm>
        </p:grpSpPr>
        <p:sp>
          <p:nvSpPr>
            <p:cNvPr id="27" name="Textfeld 26"/>
            <p:cNvSpPr txBox="1"/>
            <p:nvPr/>
          </p:nvSpPr>
          <p:spPr>
            <a:xfrm>
              <a:off x="3217328" y="2442859"/>
              <a:ext cx="2088000" cy="707886"/>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und kein direkter Vergleich vorhanden: Der niedrigere TTR-Wert entscheidet über die Platzierung.</a:t>
              </a:r>
            </a:p>
          </p:txBody>
        </p:sp>
        <p:sp>
          <p:nvSpPr>
            <p:cNvPr id="28" name="Ellipse 27"/>
            <p:cNvSpPr/>
            <p:nvPr/>
          </p:nvSpPr>
          <p:spPr>
            <a:xfrm>
              <a:off x="5926665" y="2548451"/>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29" name="Gerade Verbindung mit Pfeil 28"/>
            <p:cNvCxnSpPr>
              <a:stCxn id="27" idx="3"/>
              <a:endCxn id="28" idx="2"/>
            </p:cNvCxnSpPr>
            <p:nvPr/>
          </p:nvCxnSpPr>
          <p:spPr>
            <a:xfrm>
              <a:off x="5305328" y="2796802"/>
              <a:ext cx="621337" cy="10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uppieren 36"/>
          <p:cNvGrpSpPr/>
          <p:nvPr/>
        </p:nvGrpSpPr>
        <p:grpSpPr>
          <a:xfrm>
            <a:off x="3217328" y="1675182"/>
            <a:ext cx="3937004" cy="553998"/>
            <a:chOff x="3217328" y="1675182"/>
            <a:chExt cx="3937004" cy="553998"/>
          </a:xfrm>
        </p:grpSpPr>
        <p:sp>
          <p:nvSpPr>
            <p:cNvPr id="30" name="Textfeld 29"/>
            <p:cNvSpPr txBox="1"/>
            <p:nvPr/>
          </p:nvSpPr>
          <p:spPr>
            <a:xfrm>
              <a:off x="3217328" y="1675182"/>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Anzahl von Siegen: Die höhere Buchholzzahl entscheidet über die Platzierung.</a:t>
              </a:r>
            </a:p>
          </p:txBody>
        </p:sp>
        <p:sp>
          <p:nvSpPr>
            <p:cNvPr id="31" name="Ellipse 30"/>
            <p:cNvSpPr/>
            <p:nvPr/>
          </p:nvSpPr>
          <p:spPr>
            <a:xfrm>
              <a:off x="5926665" y="1701793"/>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32" name="Gerade Verbindung mit Pfeil 31"/>
            <p:cNvCxnSpPr/>
            <p:nvPr/>
          </p:nvCxnSpPr>
          <p:spPr>
            <a:xfrm flipV="1">
              <a:off x="5305328" y="1951204"/>
              <a:ext cx="621337" cy="9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p:nvGrpSpPr>
        <p:grpSpPr>
          <a:xfrm>
            <a:off x="3217328" y="3544342"/>
            <a:ext cx="3937004" cy="553998"/>
            <a:chOff x="3217328" y="3544342"/>
            <a:chExt cx="3937004" cy="553998"/>
          </a:xfrm>
        </p:grpSpPr>
        <p:sp>
          <p:nvSpPr>
            <p:cNvPr id="33" name="Textfeld 32"/>
            <p:cNvSpPr txBox="1"/>
            <p:nvPr/>
          </p:nvSpPr>
          <p:spPr>
            <a:xfrm>
              <a:off x="3217328" y="3544342"/>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Der direkte Vergleich entscheidet über die Platzierung.</a:t>
              </a:r>
            </a:p>
          </p:txBody>
        </p:sp>
        <p:sp>
          <p:nvSpPr>
            <p:cNvPr id="34" name="Ellipse 33"/>
            <p:cNvSpPr/>
            <p:nvPr/>
          </p:nvSpPr>
          <p:spPr>
            <a:xfrm>
              <a:off x="5926665" y="3572974"/>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35" name="Gerade Verbindung mit Pfeil 34"/>
            <p:cNvCxnSpPr>
              <a:stCxn id="33" idx="3"/>
            </p:cNvCxnSpPr>
            <p:nvPr/>
          </p:nvCxnSpPr>
          <p:spPr>
            <a:xfrm>
              <a:off x="5305328" y="3821341"/>
              <a:ext cx="621337" cy="10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043115" y="648001"/>
            <a:ext cx="5057775" cy="4107656"/>
          </a:xfrm>
          <a:prstGeom prst="rect">
            <a:avLst/>
          </a:prstGeom>
          <a:noFill/>
          <a:ln w="9525">
            <a:noFill/>
            <a:miter lim="800000"/>
            <a:headEnd/>
            <a:tailEnd/>
          </a:ln>
        </p:spPr>
      </p:pic>
      <p:sp>
        <p:nvSpPr>
          <p:cNvPr id="11266" name="Titel 1"/>
          <p:cNvSpPr>
            <a:spLocks noGrp="1"/>
          </p:cNvSpPr>
          <p:nvPr>
            <p:ph type="title"/>
          </p:nvPr>
        </p:nvSpPr>
        <p:spPr>
          <a:xfrm>
            <a:off x="457200" y="205980"/>
            <a:ext cx="8229600" cy="435769"/>
          </a:xfrm>
        </p:spPr>
        <p:txBody>
          <a:bodyPr/>
          <a:lstStyle/>
          <a:p>
            <a:r>
              <a:rPr lang="de-DE" sz="2800" dirty="0" smtClean="0"/>
              <a:t>Regeln für Turnierserien anderer Verbände</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50E074F-2701-4984-BA74-6F268D541B7A}" type="slidenum">
              <a:rPr lang="de-DE" smtClean="0"/>
              <a:pPr>
                <a:defRPr/>
              </a:pPr>
              <a:t>7</a:t>
            </a:fld>
            <a:endParaRPr lang="de-DE" dirty="0"/>
          </a:p>
        </p:txBody>
      </p:sp>
      <p:sp>
        <p:nvSpPr>
          <p:cNvPr id="8" name="Ellipse 7"/>
          <p:cNvSpPr/>
          <p:nvPr/>
        </p:nvSpPr>
        <p:spPr>
          <a:xfrm>
            <a:off x="3461657" y="1519062"/>
            <a:ext cx="2732768" cy="2774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1930402" y="2865965"/>
            <a:ext cx="1792512" cy="3752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3602317" y="2865966"/>
            <a:ext cx="1571177" cy="3997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Ellipse 12"/>
          <p:cNvSpPr/>
          <p:nvPr/>
        </p:nvSpPr>
        <p:spPr>
          <a:xfrm>
            <a:off x="5315857" y="2266949"/>
            <a:ext cx="1321707"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(Vorrunde, Gruppe 2)</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70</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1" name="Gruppieren 20"/>
          <p:cNvGrpSpPr/>
          <p:nvPr/>
        </p:nvGrpSpPr>
        <p:grpSpPr>
          <a:xfrm>
            <a:off x="3217328" y="1641314"/>
            <a:ext cx="3937004" cy="553998"/>
            <a:chOff x="3217328" y="1641314"/>
            <a:chExt cx="3937004" cy="553998"/>
          </a:xfrm>
        </p:grpSpPr>
        <p:sp>
          <p:nvSpPr>
            <p:cNvPr id="11" name="Textfeld 10"/>
            <p:cNvSpPr txBox="1"/>
            <p:nvPr/>
          </p:nvSpPr>
          <p:spPr>
            <a:xfrm>
              <a:off x="3217328" y="1641314"/>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Anzahl von Siegen: Die höhere Buchholzzahl entscheidet über die Platzierung.</a:t>
              </a:r>
            </a:p>
          </p:txBody>
        </p:sp>
        <p:sp>
          <p:nvSpPr>
            <p:cNvPr id="12" name="Ellipse 11"/>
            <p:cNvSpPr/>
            <p:nvPr/>
          </p:nvSpPr>
          <p:spPr>
            <a:xfrm>
              <a:off x="5926665" y="1667925"/>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8" name="Gerade Verbindung mit Pfeil 17"/>
            <p:cNvCxnSpPr/>
            <p:nvPr/>
          </p:nvCxnSpPr>
          <p:spPr>
            <a:xfrm flipV="1">
              <a:off x="5305328" y="1917336"/>
              <a:ext cx="621337" cy="9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uppieren 21"/>
          <p:cNvGrpSpPr/>
          <p:nvPr/>
        </p:nvGrpSpPr>
        <p:grpSpPr>
          <a:xfrm>
            <a:off x="3217328" y="2265825"/>
            <a:ext cx="3937004" cy="553998"/>
            <a:chOff x="3217328" y="2265825"/>
            <a:chExt cx="3937004" cy="553998"/>
          </a:xfrm>
        </p:grpSpPr>
        <p:sp>
          <p:nvSpPr>
            <p:cNvPr id="15" name="Textfeld 14"/>
            <p:cNvSpPr txBox="1"/>
            <p:nvPr/>
          </p:nvSpPr>
          <p:spPr>
            <a:xfrm>
              <a:off x="3217328" y="2265825"/>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Der direkte Vergleich entscheidet über die Platzierung.</a:t>
              </a:r>
            </a:p>
          </p:txBody>
        </p:sp>
        <p:sp>
          <p:nvSpPr>
            <p:cNvPr id="17" name="Ellipse 16"/>
            <p:cNvSpPr/>
            <p:nvPr/>
          </p:nvSpPr>
          <p:spPr>
            <a:xfrm>
              <a:off x="5926665" y="2294457"/>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9" name="Gerade Verbindung mit Pfeil 18"/>
            <p:cNvCxnSpPr>
              <a:stCxn id="15" idx="3"/>
            </p:cNvCxnSpPr>
            <p:nvPr/>
          </p:nvCxnSpPr>
          <p:spPr>
            <a:xfrm>
              <a:off x="5305328" y="2542824"/>
              <a:ext cx="621337" cy="10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57200" y="205980"/>
            <a:ext cx="8229600" cy="435769"/>
          </a:xfrm>
        </p:spPr>
        <p:txBody>
          <a:bodyPr/>
          <a:lstStyle/>
          <a:p>
            <a:r>
              <a:rPr lang="de-DE" dirty="0" smtClean="0"/>
              <a:t>Ergebnisse einzelner Runden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71</a:t>
            </a:fld>
            <a:endParaRPr lang="de-DE" dirty="0"/>
          </a:p>
        </p:txBody>
      </p:sp>
      <p:pic>
        <p:nvPicPr>
          <p:cNvPr id="2355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(Vorrunde)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72</a:t>
            </a:fld>
            <a:endParaRPr lang="de-DE" dirty="0"/>
          </a:p>
        </p:txBody>
      </p:sp>
      <p:pic>
        <p:nvPicPr>
          <p:cNvPr id="9" name="Picture 3"/>
          <p:cNvPicPr>
            <a:picLocks noChangeAspect="1" noChangeArrowheads="1"/>
          </p:cNvPicPr>
          <p:nvPr/>
        </p:nvPicPr>
        <p:blipFill>
          <a:blip r:embed="rId4" cstate="print"/>
          <a:srcRect/>
          <a:stretch>
            <a:fillRect/>
          </a:stretch>
        </p:blipFill>
        <p:spPr bwMode="auto">
          <a:xfrm>
            <a:off x="3612623"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(Vorrunde)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73</a:t>
            </a:fld>
            <a:endParaRPr lang="de-DE" dirty="0"/>
          </a:p>
        </p:txBody>
      </p:sp>
      <p:grpSp>
        <p:nvGrpSpPr>
          <p:cNvPr id="2" name="Gruppieren 15"/>
          <p:cNvGrpSpPr/>
          <p:nvPr/>
        </p:nvGrpSpPr>
        <p:grpSpPr>
          <a:xfrm>
            <a:off x="5454425" y="2688147"/>
            <a:ext cx="1650760" cy="1493520"/>
            <a:chOff x="2177825" y="893213"/>
            <a:chExt cx="1650760" cy="1493520"/>
          </a:xfrm>
        </p:grpSpPr>
        <p:pic>
          <p:nvPicPr>
            <p:cNvPr id="5123" name="Picture 3"/>
            <p:cNvPicPr>
              <a:picLocks noChangeAspect="1" noChangeArrowheads="1"/>
            </p:cNvPicPr>
            <p:nvPr/>
          </p:nvPicPr>
          <p:blipFill>
            <a:blip r:embed="rId4" cstate="print"/>
            <a:srcRect/>
            <a:stretch>
              <a:fillRect/>
            </a:stretch>
          </p:blipFill>
          <p:spPr bwMode="auto">
            <a:xfrm>
              <a:off x="2281725" y="893213"/>
              <a:ext cx="1546860" cy="1493520"/>
            </a:xfrm>
            <a:prstGeom prst="rect">
              <a:avLst/>
            </a:prstGeom>
            <a:noFill/>
            <a:ln w="9525">
              <a:noFill/>
              <a:miter lim="800000"/>
              <a:headEnd/>
              <a:tailEnd/>
            </a:ln>
          </p:spPr>
        </p:pic>
        <p:sp>
          <p:nvSpPr>
            <p:cNvPr id="9" name="Ellipse 8"/>
            <p:cNvSpPr/>
            <p:nvPr/>
          </p:nvSpPr>
          <p:spPr>
            <a:xfrm>
              <a:off x="2177825" y="1616363"/>
              <a:ext cx="1403576"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2177825" y="1956348"/>
              <a:ext cx="1404000"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14" name="Textfeld 13"/>
          <p:cNvSpPr txBox="1"/>
          <p:nvPr/>
        </p:nvSpPr>
        <p:spPr>
          <a:xfrm>
            <a:off x="5139269" y="2149582"/>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Im Menü Ansicht müssen dazu die folgenden Einträge markiert sein:</a:t>
            </a:r>
          </a:p>
        </p:txBody>
      </p:sp>
      <p:sp>
        <p:nvSpPr>
          <p:cNvPr id="15" name="Textfeld 14"/>
          <p:cNvSpPr txBox="1"/>
          <p:nvPr/>
        </p:nvSpPr>
        <p:spPr>
          <a:xfrm>
            <a:off x="5147735" y="1599248"/>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Hier werden nur die notwendigen und relevanten Parameter angezeigt.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Endrunde nach Vorrunde mit Schweizer System</a:t>
            </a:r>
            <a:endParaRPr lang="de-DE" sz="2800"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74</a:t>
            </a:fld>
            <a:endParaRPr lang="de-DE" dirty="0"/>
          </a:p>
        </p:txBody>
      </p:sp>
      <p:sp>
        <p:nvSpPr>
          <p:cNvPr id="8" name="Inhaltsplatzhalter 7"/>
          <p:cNvSpPr>
            <a:spLocks noGrp="1"/>
          </p:cNvSpPr>
          <p:nvPr>
            <p:ph idx="1"/>
          </p:nvPr>
        </p:nvSpPr>
        <p:spPr/>
        <p:txBody>
          <a:bodyPr/>
          <a:lstStyle/>
          <a:p>
            <a:r>
              <a:rPr lang="de-DE" sz="2200" dirty="0" smtClean="0">
                <a:hlinkClick r:id="rId3" action="ppaction://hlinksldjump"/>
              </a:rPr>
              <a:t>Endrunde: Einfaches KO-System</a:t>
            </a:r>
            <a:endParaRPr lang="de-DE" sz="2200" dirty="0" smtClean="0"/>
          </a:p>
          <a:p>
            <a:r>
              <a:rPr lang="de-DE" sz="2200" dirty="0" smtClean="0">
                <a:hlinkClick r:id="rId4" action="ppaction://hlinksldjump"/>
              </a:rPr>
              <a:t>Endrunde: Fortgesetztes KO-System</a:t>
            </a:r>
            <a:endParaRPr lang="de-DE" sz="2200" dirty="0" smtClean="0"/>
          </a:p>
          <a:p>
            <a:r>
              <a:rPr lang="de-DE" sz="2200" dirty="0" smtClean="0">
                <a:hlinkClick r:id="rId5" action="ppaction://hlinksldjump"/>
              </a:rPr>
              <a:t>Endrunde: Schweizer System</a:t>
            </a:r>
            <a:endParaRPr lang="de-DE" sz="22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Auslosung (Endrunde) für einfaches KO-System</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75</a:t>
            </a:fld>
            <a:endParaRPr lang="de-DE" dirty="0"/>
          </a:p>
        </p:txBody>
      </p:sp>
      <p:pic>
        <p:nvPicPr>
          <p:cNvPr id="10" name="Picture 2"/>
          <p:cNvPicPr>
            <a:picLocks noChangeAspect="1" noChangeArrowheads="1"/>
          </p:cNvPicPr>
          <p:nvPr/>
        </p:nvPicPr>
        <p:blipFill>
          <a:blip r:embed="rId4" cstate="print"/>
          <a:srcRect/>
          <a:stretch>
            <a:fillRect/>
          </a:stretch>
        </p:blipFill>
        <p:spPr bwMode="auto">
          <a:xfrm>
            <a:off x="4536000"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 (Endrunde, einfaches KO-System)</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76</a:t>
            </a:fld>
            <a:endParaRPr lang="de-DE"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2290" name="Titel 12"/>
          <p:cNvSpPr>
            <a:spLocks noGrp="1"/>
          </p:cNvSpPr>
          <p:nvPr>
            <p:ph type="title"/>
          </p:nvPr>
        </p:nvSpPr>
        <p:spPr>
          <a:xfrm>
            <a:off x="457200" y="205980"/>
            <a:ext cx="8229600" cy="435769"/>
          </a:xfrm>
        </p:spPr>
        <p:txBody>
          <a:bodyPr/>
          <a:lstStyle/>
          <a:p>
            <a:r>
              <a:rPr lang="de-DE" smtClean="0"/>
              <a:t>Setzliste erstellen</a:t>
            </a:r>
          </a:p>
        </p:txBody>
      </p:sp>
      <p:sp>
        <p:nvSpPr>
          <p:cNvPr id="4" name="Datumsplatzhalter 3"/>
          <p:cNvSpPr>
            <a:spLocks noGrp="1"/>
          </p:cNvSpPr>
          <p:nvPr>
            <p:ph type="dt" sz="quarter" idx="10"/>
          </p:nvPr>
        </p:nvSpPr>
        <p:spPr/>
        <p:txBody>
          <a:bodyPr/>
          <a:lstStyle/>
          <a:p>
            <a:pPr>
              <a:defRPr/>
            </a:pPr>
            <a:r>
              <a:rPr lang="de-DE" smtClean="0"/>
              <a:t>04.10.2022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8211EE35-AA8A-4173-9FC5-15AE19B05801}" type="slidenum">
              <a:rPr lang="de-DE" smtClean="0"/>
              <a:pPr>
                <a:defRPr/>
              </a:pPr>
              <a:t>77</a:t>
            </a:fld>
            <a:endParaRPr lang="de-DE" dirty="0"/>
          </a:p>
        </p:txBody>
      </p:sp>
      <p:pic>
        <p:nvPicPr>
          <p:cNvPr id="12296" name="Picture 8"/>
          <p:cNvPicPr>
            <a:picLocks noChangeAspect="1" noChangeArrowheads="1"/>
          </p:cNvPicPr>
          <p:nvPr/>
        </p:nvPicPr>
        <p:blipFill>
          <a:blip r:embed="rId4" cstate="print"/>
          <a:srcRect/>
          <a:stretch>
            <a:fillRect/>
          </a:stretch>
        </p:blipFill>
        <p:spPr bwMode="auto">
          <a:xfrm>
            <a:off x="804182" y="4656704"/>
            <a:ext cx="2080260" cy="120015"/>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1819272" y="897213"/>
            <a:ext cx="1726883"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3314" name="Titel 12"/>
          <p:cNvSpPr>
            <a:spLocks noGrp="1"/>
          </p:cNvSpPr>
          <p:nvPr>
            <p:ph type="title"/>
          </p:nvPr>
        </p:nvSpPr>
        <p:spPr>
          <a:xfrm>
            <a:off x="457200" y="205980"/>
            <a:ext cx="8229600" cy="435769"/>
          </a:xfrm>
        </p:spPr>
        <p:txBody>
          <a:bodyPr/>
          <a:lstStyle/>
          <a:p>
            <a:r>
              <a:rPr lang="de-DE" dirty="0" smtClean="0"/>
              <a:t>Setzliste erstellen (nach Q-TTR-Werten)</a:t>
            </a:r>
          </a:p>
        </p:txBody>
      </p:sp>
      <p:sp>
        <p:nvSpPr>
          <p:cNvPr id="4" name="Datumsplatzhalter 3"/>
          <p:cNvSpPr>
            <a:spLocks noGrp="1"/>
          </p:cNvSpPr>
          <p:nvPr>
            <p:ph type="dt" sz="quarter" idx="10"/>
          </p:nvPr>
        </p:nvSpPr>
        <p:spPr/>
        <p:txBody>
          <a:bodyPr/>
          <a:lstStyle/>
          <a:p>
            <a:pPr>
              <a:defRPr/>
            </a:pPr>
            <a:r>
              <a:rPr lang="de-DE" smtClean="0"/>
              <a:t>04.10.2022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927778A-0FC4-4167-86EC-A0A2908CF1D8}" type="slidenum">
              <a:rPr lang="de-DE" smtClean="0"/>
              <a:pPr>
                <a:defRPr/>
              </a:pPr>
              <a:t>78</a:t>
            </a:fld>
            <a:endParaRPr lang="de-DE" dirty="0"/>
          </a:p>
        </p:txBody>
      </p:sp>
      <p:pic>
        <p:nvPicPr>
          <p:cNvPr id="80899" name="Picture 3"/>
          <p:cNvPicPr>
            <a:picLocks noChangeAspect="1" noChangeArrowheads="1"/>
          </p:cNvPicPr>
          <p:nvPr/>
        </p:nvPicPr>
        <p:blipFill>
          <a:blip r:embed="rId4" cstate="print"/>
          <a:srcRect/>
          <a:stretch>
            <a:fillRect/>
          </a:stretch>
        </p:blipFill>
        <p:spPr bwMode="auto">
          <a:xfrm>
            <a:off x="2631758" y="1008000"/>
            <a:ext cx="3880485" cy="3273743"/>
          </a:xfrm>
          <a:prstGeom prst="rect">
            <a:avLst/>
          </a:prstGeom>
          <a:noFill/>
          <a:ln w="9525">
            <a:noFill/>
            <a:miter lim="800000"/>
            <a:headEnd/>
            <a:tailEnd/>
          </a:ln>
        </p:spPr>
      </p:pic>
      <p:sp>
        <p:nvSpPr>
          <p:cNvPr id="9" name="Inhaltsplatzhalter 11"/>
          <p:cNvSpPr txBox="1">
            <a:spLocks/>
          </p:cNvSpPr>
          <p:nvPr/>
        </p:nvSpPr>
        <p:spPr bwMode="auto">
          <a:xfrm>
            <a:off x="3345317" y="3062311"/>
            <a:ext cx="2453366" cy="286817"/>
          </a:xfrm>
          <a:prstGeom prst="rect">
            <a:avLst/>
          </a:prstGeom>
          <a:solidFill>
            <a:schemeClr val="accent2">
              <a:lumMod val="40000"/>
              <a:lumOff val="60000"/>
            </a:schemeClr>
          </a:solidFill>
          <a:ln w="9525">
            <a:noFill/>
            <a:miter lim="800000"/>
            <a:headEnd/>
            <a:tailEnd/>
          </a:ln>
        </p:spPr>
        <p:txBody>
          <a:bodyPr/>
          <a:lstStyle/>
          <a:p>
            <a:pPr algn="ctr" eaLnBrk="0" hangingPunct="0">
              <a:spcBef>
                <a:spcPct val="20000"/>
              </a:spcBef>
              <a:defRPr/>
            </a:pPr>
            <a:r>
              <a:rPr lang="de-DE" sz="1200" dirty="0" smtClean="0">
                <a:latin typeface="+mn-lt"/>
              </a:rPr>
              <a:t>Die Hälfte der Spieler wird gesetzt</a:t>
            </a:r>
            <a:r>
              <a:rPr lang="de-DE" sz="1200" smtClean="0">
                <a:latin typeface="+mn-lt"/>
              </a:rPr>
              <a:t>. </a:t>
            </a:r>
            <a:endParaRPr lang="de-DE" sz="1200" dirty="0" smtClean="0">
              <a:latin typeface="+mn-lt"/>
            </a:endParaRPr>
          </a:p>
        </p:txBody>
      </p:sp>
      <p:sp>
        <p:nvSpPr>
          <p:cNvPr id="13" name="Ellipse 12"/>
          <p:cNvSpPr/>
          <p:nvPr/>
        </p:nvSpPr>
        <p:spPr>
          <a:xfrm>
            <a:off x="4013200" y="1626200"/>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2658533" y="3946087"/>
            <a:ext cx="812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einfaches KO-System) starten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79</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2043115" y="648001"/>
            <a:ext cx="5057775" cy="4107656"/>
          </a:xfrm>
          <a:prstGeom prst="rect">
            <a:avLst/>
          </a:prstGeom>
          <a:noFill/>
          <a:ln w="9525">
            <a:noFill/>
            <a:miter lim="800000"/>
            <a:headEnd/>
            <a:tailEnd/>
          </a:ln>
        </p:spPr>
      </p:pic>
      <p:sp>
        <p:nvSpPr>
          <p:cNvPr id="11266" name="Titel 1"/>
          <p:cNvSpPr>
            <a:spLocks noGrp="1"/>
          </p:cNvSpPr>
          <p:nvPr>
            <p:ph type="title"/>
          </p:nvPr>
        </p:nvSpPr>
        <p:spPr>
          <a:xfrm>
            <a:off x="457200" y="205980"/>
            <a:ext cx="8229600" cy="435769"/>
          </a:xfrm>
        </p:spPr>
        <p:txBody>
          <a:bodyPr/>
          <a:lstStyle/>
          <a:p>
            <a:r>
              <a:rPr lang="de-DE" sz="2800" dirty="0" smtClean="0"/>
              <a:t>Benutzerdefinierte Regeln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50E074F-2701-4984-BA74-6F268D541B7A}" type="slidenum">
              <a:rPr lang="de-DE" smtClean="0"/>
              <a:pPr>
                <a:defRPr/>
              </a:pPr>
              <a:t>8</a:t>
            </a:fld>
            <a:endParaRPr lang="de-DE" dirty="0"/>
          </a:p>
        </p:txBody>
      </p:sp>
      <p:sp>
        <p:nvSpPr>
          <p:cNvPr id="8" name="Ellipse 7"/>
          <p:cNvSpPr/>
          <p:nvPr/>
        </p:nvSpPr>
        <p:spPr>
          <a:xfrm>
            <a:off x="2139043" y="1519069"/>
            <a:ext cx="1714500" cy="2774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Inhaltsplatzhalter 11"/>
          <p:cNvSpPr txBox="1">
            <a:spLocks/>
          </p:cNvSpPr>
          <p:nvPr/>
        </p:nvSpPr>
        <p:spPr bwMode="auto">
          <a:xfrm>
            <a:off x="5162993" y="3601358"/>
            <a:ext cx="3376850" cy="632882"/>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Alle Kriterien können beliebig gesetzt werden. Die gedimmten Checkboxen stehen erst zur Verfügung, wenn der übergeordnete Parameter gesetzt 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einf. KO-System) durchgeführt</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80</a:t>
            </a:fld>
            <a:endParaRPr lang="de-DE" dirty="0"/>
          </a:p>
        </p:txBody>
      </p:sp>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(Endrunde, einf. KO-System) übernommen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81</a:t>
            </a:fld>
            <a:endParaRPr lang="de-DE" dirty="0"/>
          </a:p>
        </p:txBody>
      </p:sp>
      <p:pic>
        <p:nvPicPr>
          <p:cNvPr id="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Spielplan (Endrunde, einfaches KO-System) aufrufen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82</a:t>
            </a:fld>
            <a:endParaRPr lang="de-DE" dirty="0"/>
          </a:p>
        </p:txBody>
      </p:sp>
      <p:pic>
        <p:nvPicPr>
          <p:cNvPr id="9" name="Picture 2"/>
          <p:cNvPicPr>
            <a:picLocks noChangeAspect="1" noChangeArrowheads="1"/>
          </p:cNvPicPr>
          <p:nvPr/>
        </p:nvPicPr>
        <p:blipFill>
          <a:blip r:embed="rId4" cstate="print"/>
          <a:srcRect/>
          <a:stretch>
            <a:fillRect/>
          </a:stretch>
        </p:blipFill>
        <p:spPr bwMode="auto">
          <a:xfrm>
            <a:off x="3572146"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(Endrunde, einfaches KO-System)</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83</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einf. KO-System)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84</a:t>
            </a:fld>
            <a:endParaRPr lang="de-DE" dirty="0"/>
          </a:p>
        </p:txBody>
      </p:sp>
      <p:pic>
        <p:nvPicPr>
          <p:cNvPr id="8" name="Picture 2"/>
          <p:cNvPicPr>
            <a:picLocks noChangeAspect="1" noChangeArrowheads="1"/>
          </p:cNvPicPr>
          <p:nvPr/>
        </p:nvPicPr>
        <p:blipFill>
          <a:blip r:embed="rId4" cstate="print"/>
          <a:srcRect/>
          <a:stretch>
            <a:fillRect/>
          </a:stretch>
        </p:blipFill>
        <p:spPr bwMode="auto">
          <a:xfrm>
            <a:off x="3612623"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einf. KO-System) ansehen</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85</a:t>
            </a:fld>
            <a:endParaRPr lang="de-DE"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Auslosung (Endrunde) für fortgesetztes KO-System</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86</a:t>
            </a:fld>
            <a:endParaRPr lang="de-DE" dirty="0"/>
          </a:p>
        </p:txBody>
      </p:sp>
      <p:pic>
        <p:nvPicPr>
          <p:cNvPr id="10" name="Picture 2"/>
          <p:cNvPicPr>
            <a:picLocks noChangeAspect="1" noChangeArrowheads="1"/>
          </p:cNvPicPr>
          <p:nvPr/>
        </p:nvPicPr>
        <p:blipFill>
          <a:blip r:embed="rId4" cstate="print"/>
          <a:srcRect/>
          <a:stretch>
            <a:fillRect/>
          </a:stretch>
        </p:blipFill>
        <p:spPr bwMode="auto">
          <a:xfrm>
            <a:off x="4536000"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 (Endrunde, 1.-14. Platz)</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87</a:t>
            </a:fld>
            <a:endParaRPr lang="de-DE"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1.-14. Platz) starten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88</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
        <p:nvSpPr>
          <p:cNvPr id="10" name="Inhaltsplatzhalter 11"/>
          <p:cNvSpPr txBox="1">
            <a:spLocks/>
          </p:cNvSpPr>
          <p:nvPr/>
        </p:nvSpPr>
        <p:spPr bwMode="auto">
          <a:xfrm>
            <a:off x="2128157" y="3656100"/>
            <a:ext cx="4887686" cy="46800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Für die Auslosung der Endrunde braucht keine Setzliste erstellt zu werden. Wenn keine Setzliste existiert, wird sie automatisch erzeugt.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1.-14. Platz) durchgeführt</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89</a:t>
            </a:fld>
            <a:endParaRPr lang="de-DE" dirty="0"/>
          </a:p>
        </p:txBody>
      </p:sp>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43115" y="648001"/>
            <a:ext cx="5057775" cy="4107656"/>
          </a:xfrm>
          <a:prstGeom prst="rect">
            <a:avLst/>
          </a:prstGeom>
          <a:noFill/>
          <a:ln w="9525">
            <a:noFill/>
            <a:miter lim="800000"/>
            <a:headEnd/>
            <a:tailEnd/>
          </a:ln>
        </p:spPr>
      </p:pic>
      <p:sp>
        <p:nvSpPr>
          <p:cNvPr id="11266" name="Titel 1"/>
          <p:cNvSpPr>
            <a:spLocks noGrp="1"/>
          </p:cNvSpPr>
          <p:nvPr>
            <p:ph type="title"/>
          </p:nvPr>
        </p:nvSpPr>
        <p:spPr>
          <a:xfrm>
            <a:off x="457200" y="205980"/>
            <a:ext cx="8229600" cy="435769"/>
          </a:xfrm>
        </p:spPr>
        <p:txBody>
          <a:bodyPr/>
          <a:lstStyle/>
          <a:p>
            <a:r>
              <a:rPr lang="de-DE" sz="2800" dirty="0" smtClean="0"/>
              <a:t>Weitere Optionen für Schweizer </a:t>
            </a:r>
            <a:r>
              <a:rPr lang="de-DE" sz="2800" dirty="0" err="1" smtClean="0"/>
              <a:t>Sstem</a:t>
            </a:r>
            <a:endParaRPr lang="de-DE" sz="2800" dirty="0" smtClean="0"/>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50E074F-2701-4984-BA74-6F268D541B7A}" type="slidenum">
              <a:rPr lang="de-DE" smtClean="0"/>
              <a:pPr>
                <a:defRPr/>
              </a:pPr>
              <a:t>9</a:t>
            </a:fld>
            <a:endParaRPr lang="de-DE" dirty="0"/>
          </a:p>
        </p:txBody>
      </p:sp>
      <p:sp>
        <p:nvSpPr>
          <p:cNvPr id="8" name="Ellipse 7"/>
          <p:cNvSpPr/>
          <p:nvPr/>
        </p:nvSpPr>
        <p:spPr>
          <a:xfrm>
            <a:off x="3624942" y="2066077"/>
            <a:ext cx="2732768" cy="2774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2136321" y="3761527"/>
            <a:ext cx="2732768" cy="2774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Inhaltsplatzhalter 11"/>
          <p:cNvSpPr txBox="1">
            <a:spLocks/>
          </p:cNvSpPr>
          <p:nvPr/>
        </p:nvSpPr>
        <p:spPr bwMode="auto">
          <a:xfrm>
            <a:off x="5162992" y="3585030"/>
            <a:ext cx="2984965" cy="632882"/>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Beim Spielaufruf einer ganzen Runde werden die Tischnummern entweder der Reihe nach oder per Zufall vergeben.</a:t>
            </a:r>
          </a:p>
        </p:txBody>
      </p:sp>
      <p:cxnSp>
        <p:nvCxnSpPr>
          <p:cNvPr id="16" name="Gerade Verbindung mit Pfeil 15"/>
          <p:cNvCxnSpPr>
            <a:stCxn id="15" idx="1"/>
            <a:endCxn id="14" idx="6"/>
          </p:cNvCxnSpPr>
          <p:nvPr/>
        </p:nvCxnSpPr>
        <p:spPr>
          <a:xfrm flipH="1" flipV="1">
            <a:off x="4869089" y="3900235"/>
            <a:ext cx="293903" cy="12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Inhaltsplatzhalter 11"/>
          <p:cNvSpPr txBox="1">
            <a:spLocks/>
          </p:cNvSpPr>
          <p:nvPr/>
        </p:nvSpPr>
        <p:spPr bwMode="auto">
          <a:xfrm>
            <a:off x="5658291" y="1198337"/>
            <a:ext cx="3363245" cy="632882"/>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Nach Abschluss einer Runde erfolgt die Auslosung der nächsten Runde entweder automatisch ohne weitere Rückfrage oder mit interaktiver Kontrolle.</a:t>
            </a:r>
          </a:p>
        </p:txBody>
      </p:sp>
      <p:cxnSp>
        <p:nvCxnSpPr>
          <p:cNvPr id="25" name="Gerade Verbindung mit Pfeil 24"/>
          <p:cNvCxnSpPr>
            <a:stCxn id="24" idx="1"/>
            <a:endCxn id="8" idx="0"/>
          </p:cNvCxnSpPr>
          <p:nvPr/>
        </p:nvCxnSpPr>
        <p:spPr>
          <a:xfrm flipH="1">
            <a:off x="4991326" y="1514778"/>
            <a:ext cx="666965" cy="5512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2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(Endrunde, 1.-14. Platz) übernommen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90</a:t>
            </a:fld>
            <a:endParaRPr lang="de-DE" dirty="0"/>
          </a:p>
        </p:txBody>
      </p:sp>
      <p:pic>
        <p:nvPicPr>
          <p:cNvPr id="7"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 (Endrunde, 15.-27. Platz)</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91</a:t>
            </a:fld>
            <a:endParaRPr lang="de-DE"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15.-27. Platz) starten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92</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(Endrunde, 15.-27. Platz) durchgeführt</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93</a:t>
            </a:fld>
            <a:endParaRPr lang="de-DE" dirty="0"/>
          </a:p>
        </p:txBody>
      </p:sp>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(Endrunde, 15.-27. Platz) übernommen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94</a:t>
            </a:fld>
            <a:endParaRPr lang="de-DE" dirty="0"/>
          </a:p>
        </p:txBody>
      </p:sp>
      <p:pic>
        <p:nvPicPr>
          <p:cNvPr id="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Spielplan (Endrunde) aufrufen</a:t>
            </a:r>
            <a:endParaRPr lang="de-DE" dirty="0"/>
          </a:p>
        </p:txBody>
      </p:sp>
      <p:sp>
        <p:nvSpPr>
          <p:cNvPr id="3" name="Datumsplatzhalter 2"/>
          <p:cNvSpPr>
            <a:spLocks noGrp="1"/>
          </p:cNvSpPr>
          <p:nvPr>
            <p:ph type="dt" sz="half"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95</a:t>
            </a:fld>
            <a:endParaRPr lang="de-DE" dirty="0"/>
          </a:p>
        </p:txBody>
      </p:sp>
      <p:pic>
        <p:nvPicPr>
          <p:cNvPr id="9" name="Picture 2"/>
          <p:cNvPicPr>
            <a:picLocks noChangeAspect="1" noChangeArrowheads="1"/>
          </p:cNvPicPr>
          <p:nvPr/>
        </p:nvPicPr>
        <p:blipFill>
          <a:blip r:embed="rId4" cstate="print"/>
          <a:srcRect/>
          <a:stretch>
            <a:fillRect/>
          </a:stretch>
        </p:blipFill>
        <p:spPr bwMode="auto">
          <a:xfrm>
            <a:off x="3572146" y="1199624"/>
            <a:ext cx="1880235" cy="2266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(Teilwettbewerb, 1.-14. Platz)</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96</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(Teilwettbewerb, 5.-8. Platz)</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97</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(Teilwettbewerb, 9.-14. Platz)</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98</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(Teilwettbewerb, 15.-27. Platz)</a:t>
            </a:r>
          </a:p>
        </p:txBody>
      </p:sp>
      <p:sp>
        <p:nvSpPr>
          <p:cNvPr id="3" name="Datumsplatzhalter 2"/>
          <p:cNvSpPr>
            <a:spLocks noGrp="1"/>
          </p:cNvSpPr>
          <p:nvPr>
            <p:ph type="dt" sz="quarter" idx="10"/>
          </p:nvPr>
        </p:nvSpPr>
        <p:spPr/>
        <p:txBody>
          <a:bodyPr/>
          <a:lstStyle/>
          <a:p>
            <a:pPr>
              <a:defRPr/>
            </a:pPr>
            <a:r>
              <a:rPr lang="de-DE" smtClean="0"/>
              <a:t>04.10.2022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99</a:t>
            </a:fld>
            <a:endParaRPr lang="de-DE" dirty="0"/>
          </a:p>
        </p:txBody>
      </p:sp>
      <p:sp>
        <p:nvSpPr>
          <p:cNvPr id="14" name="Ellipse 13"/>
          <p:cNvSpPr/>
          <p:nvPr/>
        </p:nvSpPr>
        <p:spPr>
          <a:xfrm>
            <a:off x="5301131" y="1012015"/>
            <a:ext cx="790387" cy="195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5029</Words>
  <Application>Microsoft Office PowerPoint</Application>
  <PresentationFormat>Bildschirmpräsentation (16:9)</PresentationFormat>
  <Paragraphs>1023</Paragraphs>
  <Slides>170</Slides>
  <Notes>170</Notes>
  <HiddenSlides>0</HiddenSlides>
  <MMClips>0</MMClips>
  <ScaleCrop>false</ScaleCrop>
  <HeadingPairs>
    <vt:vector size="6" baseType="variant">
      <vt:variant>
        <vt:lpstr>Design</vt:lpstr>
      </vt:variant>
      <vt:variant>
        <vt:i4>1</vt:i4>
      </vt:variant>
      <vt:variant>
        <vt:lpstr>Folientitel</vt:lpstr>
      </vt:variant>
      <vt:variant>
        <vt:i4>170</vt:i4>
      </vt:variant>
      <vt:variant>
        <vt:lpstr>Zielgruppenorientierte Präsentationen</vt:lpstr>
      </vt:variant>
      <vt:variant>
        <vt:i4>1</vt:i4>
      </vt:variant>
    </vt:vector>
  </HeadingPairs>
  <TitlesOfParts>
    <vt:vector size="172" baseType="lpstr">
      <vt:lpstr>Larissa-Design</vt:lpstr>
      <vt:lpstr>TTT2020</vt:lpstr>
      <vt:lpstr>Inhalt</vt:lpstr>
      <vt:lpstr>Allgemeine Hinweise</vt:lpstr>
      <vt:lpstr>Regeln für Schweizer System</vt:lpstr>
      <vt:lpstr>Regeln der Wettspielordnung</vt:lpstr>
      <vt:lpstr>Regeln für Turnierserien des BTTV</vt:lpstr>
      <vt:lpstr>Regeln für Turnierserien anderer Verbände</vt:lpstr>
      <vt:lpstr>Benutzerdefinierte Regeln</vt:lpstr>
      <vt:lpstr>Weitere Optionen für Schweizer Sstem</vt:lpstr>
      <vt:lpstr>Klassisches Schweizer System</vt:lpstr>
      <vt:lpstr>Einstellungen für den Wettbewerb</vt:lpstr>
      <vt:lpstr>Einstellungen für den Wettbewerb</vt:lpstr>
      <vt:lpstr>Auslosung für Schweizer System</vt:lpstr>
      <vt:lpstr>Anzahl der Runden</vt:lpstr>
      <vt:lpstr>Auszulosende Spieler</vt:lpstr>
      <vt:lpstr>Setzliste erstellen</vt:lpstr>
      <vt:lpstr>Setzliste erstellen (nach Q-TTR-Werten)</vt:lpstr>
      <vt:lpstr>Auslosung starten</vt:lpstr>
      <vt:lpstr>Auslosung durchgeführt</vt:lpstr>
      <vt:lpstr>Auslosung übernommen</vt:lpstr>
      <vt:lpstr>Spielbetrieb durchführen</vt:lpstr>
      <vt:lpstr>Automatische Auslosung der nächsten Runde</vt:lpstr>
      <vt:lpstr>Automatische Auslosung der nächsten Runde</vt:lpstr>
      <vt:lpstr>Auslosung der nächsten Runde mit interaktiver Kontrolle </vt:lpstr>
      <vt:lpstr>Auslosung der nächsten Runde mit interaktiver Kontrolle </vt:lpstr>
      <vt:lpstr>Dialog zur Auslosung der nächsten Runde</vt:lpstr>
      <vt:lpstr>Dialog zur Auslosung der nächsten Runde</vt:lpstr>
      <vt:lpstr>Spielpaarungen der nächsten Runde</vt:lpstr>
      <vt:lpstr>Alle Spiele abgeschlossen</vt:lpstr>
      <vt:lpstr>Spielplan aufrufen</vt:lpstr>
      <vt:lpstr>Spielplan (sortiert nach Setzpositionen)</vt:lpstr>
      <vt:lpstr>Spielplan (sortiert nach Platzierungen)</vt:lpstr>
      <vt:lpstr>Spielplan (sortiert nach Platzierungen)</vt:lpstr>
      <vt:lpstr>Ergebnisse einzelner Runden</vt:lpstr>
      <vt:lpstr>Platzierungen ansehen</vt:lpstr>
      <vt:lpstr>Platzierungen ansehen</vt:lpstr>
      <vt:lpstr>Schweizer System in Vorrundengruppen</vt:lpstr>
      <vt:lpstr>Schweizer System in Vorrundengruppen</vt:lpstr>
      <vt:lpstr>Schweizer System (Vorrunde) - Einfaches KO-System (Endrunde)</vt:lpstr>
      <vt:lpstr>Schweizer System (Vorrunde) - Einfaches KO-System (Endrunde)</vt:lpstr>
      <vt:lpstr>Schweizer System (Vorrunde) - Einfaches KO-System (Endrunde)</vt:lpstr>
      <vt:lpstr>Schweizer System (Vorrunde) – Fortgesetztes KO-System (Endrunde)</vt:lpstr>
      <vt:lpstr>Schweizer System (Vorrunde) – Fortgesetztes KO-System (Endrunde)</vt:lpstr>
      <vt:lpstr>Schweizer System (Vorrunde) – Fortgesetztes KO-System (Endrunde)</vt:lpstr>
      <vt:lpstr>Schweizer System (Vorrunde) – Schweizer System (Endrunde)</vt:lpstr>
      <vt:lpstr>Schweizer System (Vorrunde) – Schweizer System (Endrunde)</vt:lpstr>
      <vt:lpstr>Schweizer System (Vorrunde) – Schweizer System (Endrunde)</vt:lpstr>
      <vt:lpstr>Auslosung (Vorrunde) für Schweizer System</vt:lpstr>
      <vt:lpstr>Anzahl der Spielrunden</vt:lpstr>
      <vt:lpstr>Auszulosende Spieler (Vorrunde)</vt:lpstr>
      <vt:lpstr>Gruppeneinteilung</vt:lpstr>
      <vt:lpstr>Gruppeneinteilung (Endrunde: Einfaches KO-System)</vt:lpstr>
      <vt:lpstr>Gruppeneinteilung (Endrunde mit Verliererrunden)</vt:lpstr>
      <vt:lpstr>Setzliste erstellen</vt:lpstr>
      <vt:lpstr>Setzliste erstellen (nach Q-TTR-Werten)</vt:lpstr>
      <vt:lpstr>Auslosung (Vorrunde) starten</vt:lpstr>
      <vt:lpstr>Auslosung (Vorrunde) durchgeführt</vt:lpstr>
      <vt:lpstr>Auslosung (Vorrunde) übernommen</vt:lpstr>
      <vt:lpstr>Spielbetrieb (Vorrunde) durchführen</vt:lpstr>
      <vt:lpstr>Automatische Auslosung der nächsten Runde</vt:lpstr>
      <vt:lpstr>Automatische Auslosung der nächsten Runde</vt:lpstr>
      <vt:lpstr>Auslosung der nächsten Runde mit interaktiver Kontrolle </vt:lpstr>
      <vt:lpstr>Auslosung der nächsten Runde mit interaktiver Kontrolle </vt:lpstr>
      <vt:lpstr>Dialog zur Auslosung der nächsten Runde</vt:lpstr>
      <vt:lpstr>Dialog zur Auslosung der nächsten Runde</vt:lpstr>
      <vt:lpstr>Spielpaarungen der nächsten Runde</vt:lpstr>
      <vt:lpstr>Alle Spiele (Vorrunde) abgeschlossen</vt:lpstr>
      <vt:lpstr>Spielplan (Vorrunde) aufrufen</vt:lpstr>
      <vt:lpstr>Spielplan (Vorrunde, Gruppe 1)</vt:lpstr>
      <vt:lpstr>Spielplan (Vorrunde, Gruppe 2)</vt:lpstr>
      <vt:lpstr>Ergebnisse einzelner Runden</vt:lpstr>
      <vt:lpstr>Platzierungen (Vorrunde) ansehen</vt:lpstr>
      <vt:lpstr>Platzierungen (Vorrunde) ansehen</vt:lpstr>
      <vt:lpstr>Endrunde nach Vorrunde mit Schweizer System</vt:lpstr>
      <vt:lpstr>Auslosung (Endrunde) für einfaches KO-System</vt:lpstr>
      <vt:lpstr>Auszulosende Spieler (Endrunde, einfaches KO-System)</vt:lpstr>
      <vt:lpstr>Setzliste erstellen</vt:lpstr>
      <vt:lpstr>Setzliste erstellen (nach Q-TTR-Werten)</vt:lpstr>
      <vt:lpstr>Auslosung (Endrunde, einfaches KO-System) starten</vt:lpstr>
      <vt:lpstr>Auslosung (Endrunde, einf. KO-System) durchgeführt</vt:lpstr>
      <vt:lpstr>Auslosung (Endrunde, einf. KO-System) übernommen</vt:lpstr>
      <vt:lpstr>Spielplan (Endrunde, einfaches KO-System) aufrufen</vt:lpstr>
      <vt:lpstr>Spielplan (Endrunde, einfaches KO-System)</vt:lpstr>
      <vt:lpstr>Platzierungen (Endrunde, einf. KO-System) ansehen</vt:lpstr>
      <vt:lpstr>Platzierungen (Endrunde, einf. KO-System) ansehen</vt:lpstr>
      <vt:lpstr>Auslosung (Endrunde) für fortgesetztes KO-System</vt:lpstr>
      <vt:lpstr>Auszulosende Spieler (Endrunde, 1.-14. Platz)</vt:lpstr>
      <vt:lpstr>Auslosung (Endrunde, 1.-14. Platz) starten</vt:lpstr>
      <vt:lpstr>Auslosung (Endrunde, 1.-14. Platz) durchgeführt</vt:lpstr>
      <vt:lpstr>Auslosung (Endrunde, 1.-14. Platz) übernommen</vt:lpstr>
      <vt:lpstr>Auszulosende Spieler (Endrunde, 15.-27. Platz)</vt:lpstr>
      <vt:lpstr>Auslosung (Endrunde, 15.-27. Platz) starten</vt:lpstr>
      <vt:lpstr>Auslosung (Endrunde, 15.-27. Platz) durchgeführt</vt:lpstr>
      <vt:lpstr>Auslosung (Endrunde, 15.-27. Platz) übernommen</vt:lpstr>
      <vt:lpstr>Spielplan (Endrunde) aufrufen</vt:lpstr>
      <vt:lpstr>Spielplan (Teilwettbewerb, 1.-14. Platz)</vt:lpstr>
      <vt:lpstr>Spielplan (Teilwettbewerb, 5.-8. Platz)</vt:lpstr>
      <vt:lpstr>Spielplan (Teilwettbewerb, 9.-14. Platz)</vt:lpstr>
      <vt:lpstr>Spielplan (Teilwettbewerb, 15.-27. Platz)</vt:lpstr>
      <vt:lpstr>Platzierungen (Endrunde) ansehen</vt:lpstr>
      <vt:lpstr>Platzierungen (Endrunde) ansehen</vt:lpstr>
      <vt:lpstr>Schweizer System als Endrunde</vt:lpstr>
      <vt:lpstr>Schweizer System als Endrunde</vt:lpstr>
      <vt:lpstr>Schweizer System (Vorrunde) – Schweizer System (Endrunde)</vt:lpstr>
      <vt:lpstr>Schweizer System (Vorrunde) – Schweizer System (Endrunde)</vt:lpstr>
      <vt:lpstr>Schweizer System (Vorrunde) – Schweizer System (Endrunde)</vt:lpstr>
      <vt:lpstr>Auslosung (Endrunde) für Schweizer System</vt:lpstr>
      <vt:lpstr>Anzahl der Spielrunden</vt:lpstr>
      <vt:lpstr>Auszulosende Spieler (Endrunde, 1.-14. Platz)</vt:lpstr>
      <vt:lpstr>Auslosung (Endrunde, 1.-14. Platz) starten</vt:lpstr>
      <vt:lpstr>Auslosung (Endrunde, 1.-14. Platz) durchgeführt</vt:lpstr>
      <vt:lpstr>Auslosung (Endrunde, 1.-14. Platz) übernommen</vt:lpstr>
      <vt:lpstr>Auszulosende Spieler (Endrunde, 15.-27. Platz)</vt:lpstr>
      <vt:lpstr>Auslosung (Endrunde, 15.-27. Platz) starten</vt:lpstr>
      <vt:lpstr>Auslosung (Endrunde, 15.-27. Platz) durchgeführt</vt:lpstr>
      <vt:lpstr>Auslosung (Endrunde, 15.-27. Platz) übernommen</vt:lpstr>
      <vt:lpstr>Auslosung der einzelnen Spielrunden</vt:lpstr>
      <vt:lpstr>Spielplan (Endrunde, 1.-14. Platz) aufrufen</vt:lpstr>
      <vt:lpstr>Spielplan (Endrunde, 1.-14. Platz)</vt:lpstr>
      <vt:lpstr>Spielplan (Endrunde, 15.-27. Platz)</vt:lpstr>
      <vt:lpstr>Platzierungen (Endrunde) ansehen</vt:lpstr>
      <vt:lpstr>Platzierungen (Endrunde) ansehen</vt:lpstr>
      <vt:lpstr>Gruppensystem (Vorrunde) – Schweizer System (Endrunde)</vt:lpstr>
      <vt:lpstr>Gruppensystem (Vorrunde) – Schweizer System (Endrunde)</vt:lpstr>
      <vt:lpstr>Gruppensystem (Vorrunde) – Schweizer System (Endrunde)</vt:lpstr>
      <vt:lpstr>Auslosung (Vorrunde) für „Jeder gegen jeden“</vt:lpstr>
      <vt:lpstr>Auszulosende Spieler (Vorrunde)</vt:lpstr>
      <vt:lpstr>Gruppeneinteilung</vt:lpstr>
      <vt:lpstr>Gruppeneinteilung</vt:lpstr>
      <vt:lpstr>Gruppeneinteilung</vt:lpstr>
      <vt:lpstr>Setzliste erstellen</vt:lpstr>
      <vt:lpstr>Setzliste erstellen (nach Q-TTR-Werten)</vt:lpstr>
      <vt:lpstr>Auslosung (Vorrunde) starten</vt:lpstr>
      <vt:lpstr>Auslosung (Vorrunde) durchgeführt</vt:lpstr>
      <vt:lpstr>Auslosung (Vorrunde) übernommen</vt:lpstr>
      <vt:lpstr>Spielbetrieb (Vorrunde) durchführen</vt:lpstr>
      <vt:lpstr>Alle Spiele (Vorrunde) abgeschlossen</vt:lpstr>
      <vt:lpstr>Spielplan (Vorrunde) aufrufen</vt:lpstr>
      <vt:lpstr>Spielplan (alle Gruppen)</vt:lpstr>
      <vt:lpstr>Platzierungen (Vorrunde) ansehen</vt:lpstr>
      <vt:lpstr>Platzierungen (Vorrunde) ansehen</vt:lpstr>
      <vt:lpstr>Auslosung (Endrunde) für Schweizer System</vt:lpstr>
      <vt:lpstr>Anzahl der Spielrunden</vt:lpstr>
      <vt:lpstr>Anzahl der Spielrunden</vt:lpstr>
      <vt:lpstr>Auszulosende Spieler (Endrunde, 1.-15. Platz)</vt:lpstr>
      <vt:lpstr>Auslosung (Endrunde, 1.-15. Platz) starten</vt:lpstr>
      <vt:lpstr>Auslosung (Endrunde, 1.-15. Platz) durchgeführt</vt:lpstr>
      <vt:lpstr>Auslosung (Endrunde, 1.-15. Platz) übernommen</vt:lpstr>
      <vt:lpstr>Auszulosende Spieler (Endrunde, 16.-27. Platz)</vt:lpstr>
      <vt:lpstr>Anzahl der Spielrunden</vt:lpstr>
      <vt:lpstr>Auslosung (Endrunde, 16.-27. Platz) starten</vt:lpstr>
      <vt:lpstr>Auslosung (Endrunde, 16.-27. Platz) durchgeführt</vt:lpstr>
      <vt:lpstr>Auslosung (Endrunde, 16.-27. Platz) übernommen</vt:lpstr>
      <vt:lpstr>Spielplan (Endrunde) nach Auslosung aufrufen</vt:lpstr>
      <vt:lpstr>Spielplan nach Auslosung (Teilwettbewerb, 1.-15. Platz)</vt:lpstr>
      <vt:lpstr>Spielplan nach Auslosung (Teilwettbewerb, 1.-15. Platz)</vt:lpstr>
      <vt:lpstr>Auslosung der 4. Runde (Teilwettbewerb, 1.-15. Platz) starten</vt:lpstr>
      <vt:lpstr>Auslosung der 4. Runde (Teilwettbewerb, 1.-15. Platz) durchgeführt</vt:lpstr>
      <vt:lpstr>Auslosung der 4. Runde (Teilwettbewerb, 1.-15. Platz) übernommen</vt:lpstr>
      <vt:lpstr>Spielplan nach Auslosung der 4. Runde (Teilwettbewerb, 1.-15. Platz)</vt:lpstr>
      <vt:lpstr>Spielplan nach Auslosung (Teilwettbewerb, 16.-27. Platz)</vt:lpstr>
      <vt:lpstr>Spielplan nach Auslosung (Teilwettbewerb, 16.-27. Platz)</vt:lpstr>
      <vt:lpstr>Zusätzliche Spiele der 1.-3. Runde aufrufen (Teilwettbewerb, 16.-27. Platz)</vt:lpstr>
      <vt:lpstr>Ergebnisse der 1.-3. Runde eintragen (Teilwettbewerb, 16.-27. Platz)</vt:lpstr>
      <vt:lpstr>Automatische Auslosung der 4. Runde (Teilwettbewerb, 16.-27. Platz)</vt:lpstr>
      <vt:lpstr>Spielplan nach Auslosung der 4. Runde (Teilwettbewerb, 16.-27. Platz)</vt:lpstr>
      <vt:lpstr>Spielplan nach Abschluss aller Spiele (Teilwettbewerb, 1.-15. Platz)</vt:lpstr>
      <vt:lpstr>Spielplan nach Abschluss aller Spiele (Teilwettbewerb, 16.-27. Platz)</vt:lpstr>
      <vt:lpstr>Platzierungen (Endrunde) ansehen</vt:lpstr>
      <vt:lpstr>Platzierungen (Endrunde) ansehen</vt:lpstr>
      <vt:lpstr>Schulung</vt:lpstr>
    </vt:vector>
  </TitlesOfParts>
  <Company>HeSoWa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Tischtennisturnier-Programm TTT2020</dc:title>
  <dc:subject>BTTV Bavarian TT-Race</dc:subject>
  <dc:creator>Gerhard Heder</dc:creator>
  <cp:lastModifiedBy>Gerhard</cp:lastModifiedBy>
  <cp:revision>936</cp:revision>
  <dcterms:created xsi:type="dcterms:W3CDTF">2011-08-21T15:48:55Z</dcterms:created>
  <dcterms:modified xsi:type="dcterms:W3CDTF">2022-10-05T07:53:50Z</dcterms:modified>
</cp:coreProperties>
</file>