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384" r:id="rId2"/>
    <p:sldId id="511" r:id="rId3"/>
    <p:sldId id="563" r:id="rId4"/>
    <p:sldId id="531" r:id="rId5"/>
    <p:sldId id="530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99" r:id="rId18"/>
    <p:sldId id="439" r:id="rId19"/>
    <p:sldId id="401" r:id="rId20"/>
    <p:sldId id="402" r:id="rId21"/>
    <p:sldId id="397" r:id="rId22"/>
    <p:sldId id="440" r:id="rId23"/>
    <p:sldId id="500" r:id="rId24"/>
    <p:sldId id="443" r:id="rId25"/>
    <p:sldId id="442" r:id="rId26"/>
    <p:sldId id="444" r:id="rId27"/>
    <p:sldId id="452" r:id="rId28"/>
    <p:sldId id="533" r:id="rId29"/>
    <p:sldId id="535" r:id="rId30"/>
    <p:sldId id="536" r:id="rId31"/>
    <p:sldId id="537" r:id="rId32"/>
    <p:sldId id="538" r:id="rId33"/>
    <p:sldId id="539" r:id="rId34"/>
    <p:sldId id="540" r:id="rId35"/>
    <p:sldId id="541" r:id="rId36"/>
    <p:sldId id="512" r:id="rId37"/>
    <p:sldId id="427" r:id="rId38"/>
    <p:sldId id="453" r:id="rId39"/>
    <p:sldId id="454" r:id="rId40"/>
    <p:sldId id="408" r:id="rId41"/>
    <p:sldId id="425" r:id="rId42"/>
    <p:sldId id="426" r:id="rId43"/>
    <p:sldId id="455" r:id="rId44"/>
    <p:sldId id="456" r:id="rId45"/>
    <p:sldId id="457" r:id="rId46"/>
    <p:sldId id="516" r:id="rId47"/>
    <p:sldId id="543" r:id="rId48"/>
    <p:sldId id="463" r:id="rId49"/>
    <p:sldId id="545" r:id="rId50"/>
    <p:sldId id="460" r:id="rId51"/>
    <p:sldId id="464" r:id="rId52"/>
    <p:sldId id="461" r:id="rId53"/>
    <p:sldId id="462" r:id="rId54"/>
    <p:sldId id="465" r:id="rId55"/>
    <p:sldId id="491" r:id="rId56"/>
    <p:sldId id="492" r:id="rId57"/>
    <p:sldId id="529" r:id="rId58"/>
    <p:sldId id="466" r:id="rId59"/>
    <p:sldId id="547" r:id="rId60"/>
    <p:sldId id="548" r:id="rId61"/>
    <p:sldId id="549" r:id="rId62"/>
    <p:sldId id="550" r:id="rId63"/>
    <p:sldId id="467" r:id="rId64"/>
    <p:sldId id="468" r:id="rId65"/>
    <p:sldId id="551" r:id="rId66"/>
    <p:sldId id="552" r:id="rId67"/>
    <p:sldId id="554" r:id="rId68"/>
    <p:sldId id="403" r:id="rId69"/>
    <p:sldId id="421" r:id="rId70"/>
    <p:sldId id="418" r:id="rId71"/>
    <p:sldId id="419" r:id="rId72"/>
    <p:sldId id="420" r:id="rId73"/>
    <p:sldId id="558" r:id="rId74"/>
    <p:sldId id="490" r:id="rId75"/>
    <p:sldId id="555" r:id="rId76"/>
    <p:sldId id="556" r:id="rId77"/>
    <p:sldId id="557" r:id="rId78"/>
    <p:sldId id="559" r:id="rId79"/>
    <p:sldId id="410" r:id="rId80"/>
    <p:sldId id="471" r:id="rId81"/>
    <p:sldId id="473" r:id="rId82"/>
    <p:sldId id="411" r:id="rId83"/>
    <p:sldId id="414" r:id="rId84"/>
    <p:sldId id="415" r:id="rId85"/>
    <p:sldId id="474" r:id="rId86"/>
    <p:sldId id="562" r:id="rId87"/>
    <p:sldId id="561" r:id="rId88"/>
    <p:sldId id="475" r:id="rId89"/>
    <p:sldId id="476" r:id="rId90"/>
    <p:sldId id="478" r:id="rId91"/>
    <p:sldId id="479" r:id="rId92"/>
    <p:sldId id="481" r:id="rId93"/>
    <p:sldId id="482" r:id="rId94"/>
    <p:sldId id="484" r:id="rId95"/>
    <p:sldId id="485" r:id="rId96"/>
    <p:sldId id="486" r:id="rId97"/>
    <p:sldId id="487" r:id="rId98"/>
    <p:sldId id="488" r:id="rId99"/>
    <p:sldId id="489" r:id="rId100"/>
  </p:sldIdLst>
  <p:sldSz cx="9144000" cy="5143500" type="screen16x9"/>
  <p:notesSz cx="4686300" cy="8686800"/>
  <p:custShowLst>
    <p:custShow name="Schulung" id="0">
      <p:sldLst>
        <p:sld r:id="rId2"/>
      </p:sldLst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3043" autoAdjust="0"/>
  </p:normalViewPr>
  <p:slideViewPr>
    <p:cSldViewPr snapToGrid="0">
      <p:cViewPr varScale="1">
        <p:scale>
          <a:sx n="117" d="100"/>
          <a:sy n="117" d="100"/>
        </p:scale>
        <p:origin x="-54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5322"/>
    </p:cViewPr>
  </p:sorterViewPr>
  <p:notesViewPr>
    <p:cSldViewPr snapToGrid="0">
      <p:cViewPr>
        <p:scale>
          <a:sx n="100" d="100"/>
          <a:sy n="100" d="100"/>
        </p:scale>
        <p:origin x="-3192" y="1368"/>
      </p:cViewPr>
      <p:guideLst>
        <p:guide orient="horz" pos="2737"/>
        <p:guide pos="147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2654699" y="3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938ECDD2-B1CA-4E7D-A06F-C70E89A35121}" type="datetimeFigureOut">
              <a:rPr lang="de-DE"/>
              <a:pPr>
                <a:defRPr/>
              </a:pPr>
              <a:t>17.10.2022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8251587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2654699" y="8251587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11BBA58C-0993-4E97-9F2A-44755391BC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654699" y="3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32FEDE09-4E8D-4781-A63C-CAA3FCE45993}" type="datetimeFigureOut">
              <a:rPr lang="de-DE"/>
              <a:pPr>
                <a:defRPr/>
              </a:pPr>
              <a:t>17.10.2022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2463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4188" tIns="37094" rIns="74188" bIns="37094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69153" y="4125795"/>
            <a:ext cx="3749040" cy="3908857"/>
          </a:xfrm>
          <a:prstGeom prst="rect">
            <a:avLst/>
          </a:prstGeom>
        </p:spPr>
        <p:txBody>
          <a:bodyPr vert="horz" lIns="74188" tIns="37094" rIns="74188" bIns="3709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8251587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654699" y="8251587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82F17618-5A31-4094-9604-432C6E8799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A4945-D67F-4A4B-A6F5-3990D352193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B3C36-228C-4410-8CF8-13EE49BAA300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39CE8-6505-4C11-B503-E7A8FA4CE13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B4B702-B6C1-455E-8164-6ED9AAEF4E7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63B33-0917-4359-A731-19399D34363A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892B2-B481-4617-A8F1-70E91043BD56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4CAF5A-5A9F-47B0-9CE8-09A74209240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8AD61-58DA-4F4A-B1D5-2E9355481DC0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8AD61-58DA-4F4A-B1D5-2E9355481DC0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ED42CE-6D95-4177-BC72-668AD34ECDB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5AC4D-2135-4E9E-9EA2-4E3A02465266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54658-11CF-4A45-AEF3-D67D27B6767F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54658-11CF-4A45-AEF3-D67D27B6767F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54658-11CF-4A45-AEF3-D67D27B6767F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54658-11CF-4A45-AEF3-D67D27B6767F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72</a:t>
            </a:fld>
            <a:endParaRPr lang="de-DE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73</a:t>
            </a:fld>
            <a:endParaRPr 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74</a:t>
            </a:fld>
            <a:endParaRPr lang="de-DE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75</a:t>
            </a:fld>
            <a:endParaRPr lang="de-DE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76</a:t>
            </a:fld>
            <a:endParaRPr lang="de-DE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77</a:t>
            </a:fld>
            <a:endParaRPr lang="de-DE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78</a:t>
            </a:fld>
            <a:endParaRPr lang="de-DE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79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80</a:t>
            </a:fld>
            <a:endParaRPr lang="de-DE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81</a:t>
            </a:fld>
            <a:endParaRPr lang="de-DE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82</a:t>
            </a:fld>
            <a:endParaRPr lang="de-DE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83</a:t>
            </a:fld>
            <a:endParaRPr lang="de-DE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84</a:t>
            </a:fld>
            <a:endParaRPr lang="de-DE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85</a:t>
            </a:fld>
            <a:endParaRPr lang="de-DE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86</a:t>
            </a:fld>
            <a:endParaRPr lang="de-DE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87</a:t>
            </a:fld>
            <a:endParaRPr lang="de-DE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88</a:t>
            </a:fld>
            <a:endParaRPr lang="de-DE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89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2679E7-A38B-4AE3-ADC0-F3C21DD5E07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90</a:t>
            </a:fld>
            <a:endParaRPr lang="de-DE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91</a:t>
            </a:fld>
            <a:endParaRPr lang="de-DE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92</a:t>
            </a:fld>
            <a:endParaRPr lang="de-DE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93</a:t>
            </a:fld>
            <a:endParaRPr lang="de-DE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94</a:t>
            </a:fld>
            <a:endParaRPr lang="de-DE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95</a:t>
            </a:fld>
            <a:endParaRPr lang="de-DE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96</a:t>
            </a:fld>
            <a:endParaRPr lang="de-DE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97</a:t>
            </a:fld>
            <a:endParaRPr lang="de-DE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98</a:t>
            </a:fld>
            <a:endParaRPr lang="de-DE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7618-5A31-4094-9604-432C6E8799C9}" type="slidenum">
              <a:rPr lang="de-DE" smtClean="0"/>
              <a:pPr>
                <a:defRPr/>
              </a:pPr>
              <a:t>99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8FFB50-F266-4B89-8809-6A932BAEB8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70D1-D01A-48FA-A15C-33129A3BD2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10CF-BD4E-4C87-A67B-D0A92449A0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9BA1-4390-49B4-B341-4E5C43CDAC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2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842477-A392-4584-8945-F29C9F44BE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881743"/>
            <a:ext cx="8229600" cy="3712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teraktive Schaltfläche: Start 6">
            <a:hlinkClick r:id="rId2" action="ppaction://hlinksldjump" highlightClick="1"/>
          </p:cNvPr>
          <p:cNvSpPr>
            <a:spLocks noChangeAspect="1"/>
          </p:cNvSpPr>
          <p:nvPr userDrawn="1"/>
        </p:nvSpPr>
        <p:spPr>
          <a:xfrm>
            <a:off x="6912000" y="4824000"/>
            <a:ext cx="216000" cy="2160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2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842477-A392-4584-8945-F29C9F44BE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881743"/>
            <a:ext cx="8229600" cy="3712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6E6DC5-2A21-4FC0-BAAB-DF274D8E2C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6AB5-718C-4748-8980-96637170CC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BFE4-1926-4AE8-BE26-4D94E3A721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8CAF-0400-4346-BF3E-E4BED4C2A0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21E2AF-D881-4FB3-B5C2-D89AC1F7AB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289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E9C4E3-9422-4973-9978-F3058D9C3A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teraktive Schaltfläche: Start 5">
            <a:hlinkClick r:id="rId2" action="ppaction://hlinksldjump" highlightClick="1"/>
          </p:cNvPr>
          <p:cNvSpPr>
            <a:spLocks noChangeAspect="1"/>
          </p:cNvSpPr>
          <p:nvPr userDrawn="1"/>
        </p:nvSpPr>
        <p:spPr>
          <a:xfrm>
            <a:off x="6912000" y="4824000"/>
            <a:ext cx="216000" cy="2160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8658B51-9C3F-4DB4-B869-00A41D387FD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8C53-8C40-42F3-895A-124D79A6BF2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461906-E2CE-4484-B5AD-CF69FE3715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44" r:id="rId3"/>
    <p:sldLayoutId id="2147484545" r:id="rId4"/>
    <p:sldLayoutId id="2147484546" r:id="rId5"/>
    <p:sldLayoutId id="2147484553" r:id="rId6"/>
    <p:sldLayoutId id="2147484554" r:id="rId7"/>
    <p:sldLayoutId id="2147484555" r:id="rId8"/>
    <p:sldLayoutId id="2147484547" r:id="rId9"/>
    <p:sldLayoutId id="2147484548" r:id="rId10"/>
    <p:sldLayoutId id="2147484549" r:id="rId11"/>
    <p:sldLayoutId id="2147484550" r:id="rId12"/>
    <p:sldLayoutId id="2147484556" r:id="rId13"/>
    <p:sldLayoutId id="214748455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ttv.de/fileadmin/bttv/media/000/erw/CoBa_BTTR/Praesentation_Schweizer_System_BTTR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3.xml"/><Relationship Id="rId7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2.xml"/><Relationship Id="rId5" Type="http://schemas.openxmlformats.org/officeDocument/2006/relationships/slide" Target="slide9.xml"/><Relationship Id="rId10" Type="http://schemas.openxmlformats.org/officeDocument/2006/relationships/slide" Target="slide88.xml"/><Relationship Id="rId4" Type="http://schemas.openxmlformats.org/officeDocument/2006/relationships/slide" Target="slide4.xml"/><Relationship Id="rId9" Type="http://schemas.openxmlformats.org/officeDocument/2006/relationships/slide" Target="slide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ttv.de/fileadmin/bttv/media/000/mannschaft/click-tt/Handbuecher/Turnierserienmodul_Nachwuchs_fuer_Vereine_08-202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tertitel 7"/>
          <p:cNvSpPr>
            <a:spLocks noGrp="1"/>
          </p:cNvSpPr>
          <p:nvPr>
            <p:ph type="subTitle" idx="1"/>
          </p:nvPr>
        </p:nvSpPr>
        <p:spPr>
          <a:xfrm>
            <a:off x="1371600" y="2295526"/>
            <a:ext cx="6400800" cy="2166938"/>
          </a:xfrm>
        </p:spPr>
        <p:txBody>
          <a:bodyPr/>
          <a:lstStyle/>
          <a:p>
            <a:r>
              <a:rPr lang="de-DE" b="1" dirty="0" smtClean="0"/>
              <a:t>BTTV Junior-</a:t>
            </a:r>
            <a:r>
              <a:rPr lang="de-DE" b="1" dirty="0" err="1" smtClean="0"/>
              <a:t>Race</a:t>
            </a:r>
            <a:endParaRPr lang="de-DE" dirty="0" smtClean="0"/>
          </a:p>
        </p:txBody>
      </p:sp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457200" y="540544"/>
            <a:ext cx="8229600" cy="857250"/>
          </a:xfrm>
        </p:spPr>
        <p:txBody>
          <a:bodyPr/>
          <a:lstStyle/>
          <a:p>
            <a:pPr eaLnBrk="1" hangingPunct="1"/>
            <a:r>
              <a:rPr lang="de-DE" b="1" smtClean="0"/>
              <a:t>TTT2020</a:t>
            </a:r>
            <a:endParaRPr lang="de-DE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50524-5273-4652-B0A5-98D8063268CA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7" name="Fußzeilenplatzhalter 6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latin typeface="+mn-lt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Neue Turnierdatei anlegen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E8C00-593E-4976-8842-4219CEBD943D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365" y="1407600"/>
            <a:ext cx="4827270" cy="29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5466596" y="4075011"/>
            <a:ext cx="883404" cy="260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2404533" y="3615268"/>
            <a:ext cx="1560286" cy="2488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2671086" y="1633384"/>
            <a:ext cx="2253002" cy="220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Neue Turnierdatei angelegt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458E5-6F49-4A3E-B93E-D5C8CEA22FD7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Daten aus </a:t>
            </a:r>
            <a:r>
              <a:rPr lang="de-DE" sz="2800" dirty="0" err="1" smtClean="0"/>
              <a:t>click</a:t>
            </a:r>
            <a:r>
              <a:rPr lang="de-DE" sz="2800" dirty="0" smtClean="0"/>
              <a:t>-TT importieren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1BC9D-B872-4FC4-908C-134994362AF5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2827867" y="3991374"/>
            <a:ext cx="1667406" cy="3262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Daten aus </a:t>
            </a:r>
            <a:r>
              <a:rPr lang="de-DE" sz="2800" dirty="0" err="1" smtClean="0"/>
              <a:t>click</a:t>
            </a:r>
            <a:r>
              <a:rPr lang="de-DE" sz="2800" dirty="0" smtClean="0"/>
              <a:t>-TT importieren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79048-F859-46A5-B324-3E0DADCB28FF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365" y="1425600"/>
            <a:ext cx="4827270" cy="29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5476256" y="4116057"/>
            <a:ext cx="822941" cy="2445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3437466" y="2269068"/>
            <a:ext cx="1560286" cy="2488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2671086" y="1650318"/>
            <a:ext cx="2253002" cy="220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Daten aus </a:t>
            </a:r>
            <a:r>
              <a:rPr lang="de-DE" sz="2800" dirty="0" err="1" smtClean="0"/>
              <a:t>click</a:t>
            </a:r>
            <a:r>
              <a:rPr lang="de-DE" sz="2800" dirty="0" smtClean="0"/>
              <a:t>-TT importieren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1392-C606-4C44-B978-F3262994FC9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8485" y="1572690"/>
            <a:ext cx="2947035" cy="219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3597813" y="3461148"/>
            <a:ext cx="1055687" cy="213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3437468" y="2396068"/>
            <a:ext cx="1842564" cy="2353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782736" y="2865208"/>
            <a:ext cx="20743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latin typeface="+mn-lt"/>
              </a:rPr>
              <a:t>Bitte nicht vergessen, die Wettspielordnung anzugeben</a:t>
            </a:r>
            <a:r>
              <a:rPr lang="de-DE" sz="1200" dirty="0" smtClean="0">
                <a:latin typeface="+mn-lt"/>
              </a:rPr>
              <a:t>.</a:t>
            </a:r>
            <a:endParaRPr lang="de-DE" sz="1200" dirty="0">
              <a:latin typeface="+mn-lt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5139267" y="2599267"/>
            <a:ext cx="651934" cy="2624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1720" y="2105031"/>
            <a:ext cx="4520565" cy="127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Nach dem Importieren der Teilnehmer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7D27E-7214-48F7-BBB5-DAD0B77E92A2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3544365" y="2988470"/>
            <a:ext cx="1055688" cy="211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1927599" y="3632730"/>
            <a:ext cx="5288807" cy="10408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100" dirty="0">
                <a:latin typeface="+mn-lt"/>
              </a:rPr>
              <a:t>Falls </a:t>
            </a:r>
            <a:r>
              <a:rPr lang="de-DE" sz="1100" dirty="0" smtClean="0">
                <a:latin typeface="+mn-lt"/>
              </a:rPr>
              <a:t>diese Frage nicht erscheint, ist die Überprüfung der Wettbewerbe abgeschaltet.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e-DE" sz="1100" dirty="0" smtClean="0">
                <a:latin typeface="+mn-lt"/>
              </a:rPr>
              <a:t>In diesem Fall können Sie die Wettbewerbe wie folgt überprüfen:</a:t>
            </a:r>
            <a:endParaRPr lang="de-DE" sz="11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100" dirty="0">
                <a:latin typeface="+mn-lt"/>
              </a:rPr>
              <a:t>„Konfiguration/Wettbewerbe“ aufrufen</a:t>
            </a:r>
          </a:p>
          <a:p>
            <a:pPr marL="174625" indent="-17462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100" dirty="0">
                <a:latin typeface="+mn-lt"/>
              </a:rPr>
              <a:t>Wettbewerb selektieren</a:t>
            </a:r>
          </a:p>
          <a:p>
            <a:pPr marL="174625" indent="-17462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100" dirty="0">
                <a:latin typeface="+mn-lt"/>
              </a:rPr>
              <a:t>„Bearbeiten/Austragungssystem/Erweitert“ aufrufen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marL="0" indent="0"/>
            <a:r>
              <a:rPr lang="de-DE" sz="2800" dirty="0" smtClean="0"/>
              <a:t>Überprüfung der Einstellungen für die Wettbewerbe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1EC40-9901-4184-AA4B-178BEB746911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75" y="1805967"/>
            <a:ext cx="4667250" cy="22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2120827" y="3725543"/>
            <a:ext cx="1057275" cy="211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1811867" y="2311400"/>
            <a:ext cx="271712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706536" y="1959273"/>
            <a:ext cx="20743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In diesem Wettbewerb sind 14 Teilnehmer gemeldet.</a:t>
            </a:r>
            <a:endParaRPr lang="de-DE" sz="1200" dirty="0">
              <a:latin typeface="+mn-lt"/>
            </a:endParaRPr>
          </a:p>
        </p:txBody>
      </p:sp>
      <p:cxnSp>
        <p:nvCxnSpPr>
          <p:cNvPr id="14" name="Gerade Verbindung mit Pfeil 13"/>
          <p:cNvCxnSpPr>
            <a:stCxn id="13" idx="1"/>
            <a:endCxn id="19" idx="6"/>
          </p:cNvCxnSpPr>
          <p:nvPr/>
        </p:nvCxnSpPr>
        <p:spPr>
          <a:xfrm flipH="1" flipV="1">
            <a:off x="4284133" y="2179108"/>
            <a:ext cx="1422403" cy="109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2116667" y="2004482"/>
            <a:ext cx="2167466" cy="349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5706536" y="2484208"/>
            <a:ext cx="207433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Bei 9 oder mehr Teilnehmern ist das Austragungssystem „Schweizer System“.</a:t>
            </a:r>
            <a:endParaRPr lang="de-DE" sz="1200" dirty="0">
              <a:latin typeface="+mn-lt"/>
            </a:endParaRPr>
          </a:p>
        </p:txBody>
      </p:sp>
      <p:cxnSp>
        <p:nvCxnSpPr>
          <p:cNvPr id="23" name="Gerade Verbindung mit Pfeil 22"/>
          <p:cNvCxnSpPr>
            <a:stCxn id="22" idx="1"/>
            <a:endCxn id="12" idx="6"/>
          </p:cNvCxnSpPr>
          <p:nvPr/>
        </p:nvCxnSpPr>
        <p:spPr>
          <a:xfrm flipH="1" flipV="1">
            <a:off x="4528987" y="2654300"/>
            <a:ext cx="1177549" cy="1530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marL="0" indent="0"/>
            <a:r>
              <a:rPr lang="de-DE" sz="2800" dirty="0" smtClean="0"/>
              <a:t>Überprüfung der Einstellungen für die Wettbewerbe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1EC40-9901-4184-AA4B-178BEB746911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75" y="1805967"/>
            <a:ext cx="4667250" cy="22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2120827" y="3725543"/>
            <a:ext cx="1057275" cy="211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706536" y="1959273"/>
            <a:ext cx="193886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In diesem Wettbewerb sind 7 Teilnehmer gemeldet.</a:t>
            </a:r>
            <a:endParaRPr lang="de-DE" sz="1200" dirty="0">
              <a:latin typeface="+mn-lt"/>
            </a:endParaRPr>
          </a:p>
        </p:txBody>
      </p:sp>
      <p:cxnSp>
        <p:nvCxnSpPr>
          <p:cNvPr id="14" name="Gerade Verbindung mit Pfeil 13"/>
          <p:cNvCxnSpPr>
            <a:stCxn id="13" idx="1"/>
          </p:cNvCxnSpPr>
          <p:nvPr/>
        </p:nvCxnSpPr>
        <p:spPr>
          <a:xfrm flipH="1" flipV="1">
            <a:off x="4284134" y="2179108"/>
            <a:ext cx="1422402" cy="109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706535" y="2484208"/>
            <a:ext cx="218439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Bei 8 oder weniger Teilnehmern ist das Austragungssystem „Jeder gegen jeden“.</a:t>
            </a:r>
            <a:endParaRPr lang="de-DE" sz="1200" dirty="0">
              <a:latin typeface="+mn-lt"/>
            </a:endParaRPr>
          </a:p>
        </p:txBody>
      </p:sp>
      <p:cxnSp>
        <p:nvCxnSpPr>
          <p:cNvPr id="17" name="Gerade Verbindung mit Pfeil 16"/>
          <p:cNvCxnSpPr>
            <a:stCxn id="16" idx="1"/>
          </p:cNvCxnSpPr>
          <p:nvPr/>
        </p:nvCxnSpPr>
        <p:spPr>
          <a:xfrm flipH="1" flipV="1">
            <a:off x="4528989" y="2654303"/>
            <a:ext cx="1177546" cy="1530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1811867" y="2311400"/>
            <a:ext cx="271712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2116667" y="2004482"/>
            <a:ext cx="2167466" cy="349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Daten aus </a:t>
            </a:r>
            <a:r>
              <a:rPr lang="de-DE" sz="2800" dirty="0" err="1" smtClean="0"/>
              <a:t>click</a:t>
            </a:r>
            <a:r>
              <a:rPr lang="de-DE" sz="2800" dirty="0" smtClean="0"/>
              <a:t>-TT importiert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9C38C-78C1-410F-93CA-9BF8CDA9B2FA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2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sz="2800" dirty="0" smtClean="0"/>
              <a:t>Regeln für BTTV Junior-</a:t>
            </a:r>
            <a:r>
              <a:rPr lang="de-DE" sz="2800" dirty="0" err="1" smtClean="0"/>
              <a:t>Race</a:t>
            </a:r>
            <a:r>
              <a:rPr lang="de-DE" sz="2800" dirty="0" smtClean="0"/>
              <a:t> setzen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A59C2-332B-42FF-9FA5-6DE96E935B18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10246" name="Inhaltsplatzhalter 11"/>
          <p:cNvSpPr>
            <a:spLocks noGrp="1"/>
          </p:cNvSpPr>
          <p:nvPr>
            <p:ph idx="4294967295"/>
          </p:nvPr>
        </p:nvSpPr>
        <p:spPr>
          <a:xfrm>
            <a:off x="457200" y="889397"/>
            <a:ext cx="8229600" cy="3140736"/>
          </a:xfrm>
          <a:solidFill>
            <a:schemeClr val="bg1"/>
          </a:solidFill>
        </p:spPr>
        <p:txBody>
          <a:bodyPr/>
          <a:lstStyle/>
          <a:p>
            <a:pPr marL="174625" indent="-174625"/>
            <a:r>
              <a:rPr lang="de-DE" sz="2000" dirty="0" smtClean="0"/>
              <a:t>Bei 9 oder mehr Teilnehmern wird im Schweizer System gespielt. Die Regeln für die Auswertung sind identisch mit denen des BTTV </a:t>
            </a:r>
            <a:r>
              <a:rPr lang="de-DE" sz="2000" dirty="0" err="1" smtClean="0"/>
              <a:t>Bavarian</a:t>
            </a:r>
            <a:r>
              <a:rPr lang="de-DE" sz="2000" dirty="0" smtClean="0"/>
              <a:t> TT-</a:t>
            </a:r>
            <a:r>
              <a:rPr lang="de-DE" sz="2000" dirty="0" err="1" smtClean="0"/>
              <a:t>Race</a:t>
            </a:r>
            <a:r>
              <a:rPr lang="de-DE" sz="2000" dirty="0" smtClean="0"/>
              <a:t>:</a:t>
            </a:r>
          </a:p>
          <a:p>
            <a:pPr marL="174625" indent="-174625"/>
            <a:r>
              <a:rPr lang="de-DE" sz="2000" dirty="0" smtClean="0"/>
              <a:t>Bei gleicher Buchholzzahl und identischem direkten Vergleich entscheidet nicht das Los, sondern der niedrigere Q-TTR-Wert.</a:t>
            </a:r>
            <a:br>
              <a:rPr lang="de-DE" sz="2000" dirty="0" smtClean="0"/>
            </a:br>
            <a:r>
              <a:rPr lang="de-DE" sz="2000" dirty="0" smtClean="0"/>
              <a:t>(vgl. </a:t>
            </a:r>
            <a:r>
              <a:rPr lang="de-DE" sz="2000" dirty="0" smtClean="0">
                <a:hlinkClick r:id="rId3"/>
              </a:rPr>
              <a:t>Präsentation Schweizer System des BTTV</a:t>
            </a:r>
            <a:r>
              <a:rPr lang="de-DE" sz="2000" dirty="0" smtClean="0"/>
              <a:t>)</a:t>
            </a:r>
          </a:p>
          <a:p>
            <a:pPr marL="174625" indent="-174625"/>
            <a:r>
              <a:rPr lang="de-DE" sz="2000" dirty="0" smtClean="0"/>
              <a:t>Deshalb müssen die Optionen für das Schweizer System überprüft und ggf. geändert werden.</a:t>
            </a:r>
          </a:p>
          <a:p>
            <a:pPr marL="174625" indent="-174625"/>
            <a:r>
              <a:rPr lang="de-DE" sz="2000" dirty="0" smtClean="0"/>
              <a:t>Bei 8 oder weniger Teilnehmern spielt jeder gegen jeden. Die Regeln für die Auswertung entsprechen denen von Ranglistenspielen.</a:t>
            </a:r>
          </a:p>
          <a:p>
            <a:pPr marL="174625" indent="-174625"/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Inhalt</a:t>
            </a:r>
            <a:endParaRPr lang="de-DE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>
                <a:hlinkClick r:id="rId3" action="ppaction://hlinksldjump"/>
              </a:rPr>
              <a:t>Allgemeine Hinweise</a:t>
            </a:r>
            <a:endParaRPr lang="de-DE" sz="2400" dirty="0" smtClean="0"/>
          </a:p>
          <a:p>
            <a:r>
              <a:rPr lang="de-DE" sz="2400" dirty="0" smtClean="0">
                <a:hlinkClick r:id="rId4" action="ppaction://hlinksldjump"/>
              </a:rPr>
              <a:t>Turnierantrag und Teilnehmer downloaden</a:t>
            </a:r>
            <a:endParaRPr lang="de-DE" sz="2400" dirty="0" smtClean="0"/>
          </a:p>
          <a:p>
            <a:r>
              <a:rPr lang="de-DE" sz="2400" dirty="0" smtClean="0">
                <a:hlinkClick r:id="rId5" action="ppaction://hlinksldjump"/>
              </a:rPr>
              <a:t>Turnierdatei anlegen und Teilnehmer importieren</a:t>
            </a:r>
            <a:endParaRPr lang="de-DE" sz="2400" dirty="0" smtClean="0"/>
          </a:p>
          <a:p>
            <a:r>
              <a:rPr lang="de-DE" sz="2400" dirty="0" smtClean="0">
                <a:hlinkClick r:id="rId6" action="ppaction://hlinksldjump"/>
              </a:rPr>
              <a:t>Teilnehmer überprüfen</a:t>
            </a:r>
            <a:endParaRPr lang="de-DE" sz="2400" dirty="0" smtClean="0"/>
          </a:p>
          <a:p>
            <a:r>
              <a:rPr lang="de-DE" sz="2400" dirty="0" smtClean="0">
                <a:hlinkClick r:id="rId7" action="ppaction://hlinksldjump"/>
              </a:rPr>
              <a:t>Auslosung durchführen</a:t>
            </a:r>
            <a:endParaRPr lang="de-DE" sz="2400" dirty="0" smtClean="0"/>
          </a:p>
          <a:p>
            <a:r>
              <a:rPr lang="de-DE" sz="2400" dirty="0" smtClean="0">
                <a:hlinkClick r:id="rId8" action="ppaction://hlinksldjump"/>
              </a:rPr>
              <a:t>Spielaufruf und Ergebniseingabe</a:t>
            </a:r>
            <a:endParaRPr lang="de-DE" sz="2400" dirty="0" smtClean="0"/>
          </a:p>
          <a:p>
            <a:r>
              <a:rPr lang="de-DE" sz="2400" dirty="0" smtClean="0">
                <a:hlinkClick r:id="rId9" action="ppaction://hlinksldjump"/>
              </a:rPr>
              <a:t>Spielplan und Platzierungen</a:t>
            </a:r>
            <a:endParaRPr lang="de-DE" sz="2400" dirty="0" smtClean="0"/>
          </a:p>
          <a:p>
            <a:r>
              <a:rPr lang="de-DE" sz="2400" dirty="0" smtClean="0">
                <a:hlinkClick r:id="rId10" action="ppaction://hlinksldjump"/>
              </a:rPr>
              <a:t>Ergebnisse exportieren und nach </a:t>
            </a:r>
            <a:r>
              <a:rPr lang="de-DE" sz="2400" dirty="0" err="1" smtClean="0">
                <a:hlinkClick r:id="rId10" action="ppaction://hlinksldjump"/>
              </a:rPr>
              <a:t>click</a:t>
            </a:r>
            <a:r>
              <a:rPr lang="de-DE" sz="2400" dirty="0" smtClean="0">
                <a:hlinkClick r:id="rId10" action="ppaction://hlinksldjump"/>
              </a:rPr>
              <a:t>-TT importieren</a:t>
            </a:r>
            <a:endParaRPr lang="de-DE" sz="2400" dirty="0" smtClean="0"/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sz="2800" dirty="0" smtClean="0"/>
              <a:t>Optionen für Schweizer System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7F519-DBB4-4F56-8684-EBC84F6789B0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1348" y="887831"/>
            <a:ext cx="1340168" cy="14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1" y="4656707"/>
            <a:ext cx="1626870" cy="1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115" y="648001"/>
            <a:ext cx="5057775" cy="410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sz="2800" dirty="0" smtClean="0"/>
              <a:t>Optionen für Schweizer System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E074F-2701-4984-BA74-6F268D541B7A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3461657" y="1306798"/>
            <a:ext cx="2732768" cy="277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251207" y="4392218"/>
            <a:ext cx="959909" cy="277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530600" y="3233057"/>
            <a:ext cx="1846944" cy="2207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930402" y="2865966"/>
            <a:ext cx="1531273" cy="2207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10625" y="2865966"/>
            <a:ext cx="1571177" cy="2207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Teilnehmer überprüfen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92A2F-E9E0-440D-95C4-356150D8183C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61" y="891781"/>
            <a:ext cx="1426845" cy="19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5" y="4661298"/>
            <a:ext cx="1893570" cy="11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Teilnehmer überprüfen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EB3C5-9E4A-42F7-B28E-59319A1A107E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8" name="Inhaltsplatzhalter 11"/>
          <p:cNvSpPr txBox="1">
            <a:spLocks/>
          </p:cNvSpPr>
          <p:nvPr/>
        </p:nvSpPr>
        <p:spPr bwMode="auto">
          <a:xfrm>
            <a:off x="2636265" y="4084401"/>
            <a:ext cx="388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Die Behandlung von Teilnehmern auf der Warteliste wird in der Präsentation „BTTV </a:t>
            </a:r>
            <a:r>
              <a:rPr lang="de-DE" sz="1200" dirty="0" err="1" smtClean="0">
                <a:latin typeface="+mn-lt"/>
              </a:rPr>
              <a:t>Bavarian</a:t>
            </a:r>
            <a:r>
              <a:rPr lang="de-DE" sz="1200" dirty="0" smtClean="0">
                <a:latin typeface="+mn-lt"/>
              </a:rPr>
              <a:t> TT-</a:t>
            </a:r>
            <a:r>
              <a:rPr lang="de-DE" sz="1200" dirty="0" err="1" smtClean="0">
                <a:latin typeface="+mn-lt"/>
              </a:rPr>
              <a:t>Race</a:t>
            </a:r>
            <a:r>
              <a:rPr lang="de-DE" sz="1200" dirty="0" smtClean="0">
                <a:latin typeface="+mn-lt"/>
              </a:rPr>
              <a:t>“ erläutert.</a:t>
            </a:r>
          </a:p>
        </p:txBody>
      </p:sp>
      <p:sp>
        <p:nvSpPr>
          <p:cNvPr id="10" name="Inhaltsplatzhalter 11"/>
          <p:cNvSpPr txBox="1">
            <a:spLocks/>
          </p:cNvSpPr>
          <p:nvPr/>
        </p:nvSpPr>
        <p:spPr bwMode="auto">
          <a:xfrm>
            <a:off x="2636265" y="3742268"/>
            <a:ext cx="3888000" cy="25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In diesem Beispiel steht kein Teilnehmer auf der Warteliste.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Anwesende Teilnehmer markieren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EB3C5-9E4A-42F7-B28E-59319A1A107E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6601374" y="1386889"/>
            <a:ext cx="519112" cy="196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Anwesende Teilnehmer markieren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EB3C5-9E4A-42F7-B28E-59319A1A107E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6601374" y="1496960"/>
            <a:ext cx="519112" cy="196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Anwesende Teilnehmer markiert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EB3C5-9E4A-42F7-B28E-59319A1A107E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10" name="Inhaltsplatzhalter 11"/>
          <p:cNvSpPr txBox="1">
            <a:spLocks/>
          </p:cNvSpPr>
          <p:nvPr/>
        </p:nvSpPr>
        <p:spPr bwMode="auto">
          <a:xfrm>
            <a:off x="2883726" y="3961500"/>
            <a:ext cx="3376548" cy="2633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Alle spielberechtigten Teilnehmer sind erschienen.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Auslosung aufrufen</a:t>
            </a:r>
            <a:endParaRPr lang="de-DE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9408" y="891776"/>
            <a:ext cx="141351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158" y="4650318"/>
            <a:ext cx="1966912" cy="1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Wettbewerb „Mädchen 19“ auswählen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081" y="1196977"/>
            <a:ext cx="1880235" cy="2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11"/>
          <p:cNvSpPr txBox="1">
            <a:spLocks/>
          </p:cNvSpPr>
          <p:nvPr/>
        </p:nvSpPr>
        <p:spPr bwMode="auto">
          <a:xfrm>
            <a:off x="2708027" y="2704193"/>
            <a:ext cx="3727947" cy="259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Austragungssystem: Gruppensystem „Jeder gegen jeden“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Auszulosende Spieler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289"/>
          </a:xfrm>
        </p:spPr>
        <p:txBody>
          <a:bodyPr/>
          <a:lstStyle/>
          <a:p>
            <a:pPr lvl="0">
              <a:defRPr/>
            </a:pPr>
            <a:r>
              <a:rPr lang="de-DE" dirty="0" smtClean="0"/>
              <a:t>Allgemeine Hinweise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E6DC5-2A21-4FC0-BAAB-DF274D8E2C78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873579"/>
            <a:ext cx="8229600" cy="3673324"/>
          </a:xfrm>
        </p:spPr>
        <p:txBody>
          <a:bodyPr/>
          <a:lstStyle/>
          <a:p>
            <a:pPr lvl="0">
              <a:defRPr/>
            </a:pPr>
            <a:r>
              <a:rPr lang="de-DE" sz="2200" dirty="0" smtClean="0"/>
              <a:t>Das in dieser Präsentation als Beispiel verwendete Turnier hat tatsächlich stattgefunden.</a:t>
            </a:r>
          </a:p>
          <a:p>
            <a:pPr lvl="0">
              <a:defRPr/>
            </a:pPr>
            <a:r>
              <a:rPr lang="de-DE" sz="2200" dirty="0" smtClean="0"/>
              <a:t>Allerdings sind die Auslosung und die Spielergebnisse frei erfunden und haben mit dem tatsächlichen Ablauf des Turniers nichts zu tun.</a:t>
            </a:r>
          </a:p>
          <a:p>
            <a:pPr lvl="0">
              <a:defRPr/>
            </a:pPr>
            <a:r>
              <a:rPr lang="de-DE" sz="2200" dirty="0" smtClean="0"/>
              <a:t>Die fiktiven Spielergebnisse wurden auch nicht nach </a:t>
            </a:r>
            <a:r>
              <a:rPr lang="de-DE" sz="2200" dirty="0" err="1" smtClean="0"/>
              <a:t>click</a:t>
            </a:r>
            <a:r>
              <a:rPr lang="de-DE" sz="2200" dirty="0" smtClean="0"/>
              <a:t>-TT übertragen.</a:t>
            </a:r>
          </a:p>
          <a:p>
            <a:pPr>
              <a:tabLst>
                <a:tab pos="719138" algn="l"/>
              </a:tabLst>
              <a:defRPr/>
            </a:pPr>
            <a:r>
              <a:rPr lang="de-DE" sz="2200" dirty="0" smtClean="0"/>
              <a:t>Symbolerklärung:</a:t>
            </a:r>
            <a:br>
              <a:rPr lang="de-DE" sz="2200" dirty="0" smtClean="0"/>
            </a:br>
            <a:r>
              <a:rPr lang="de-DE" sz="2200" dirty="0" smtClean="0"/>
              <a:t>	Zum Inhaltsverzeichnis</a:t>
            </a:r>
          </a:p>
          <a:p>
            <a:pPr lvl="0">
              <a:tabLst>
                <a:tab pos="719138" algn="l"/>
              </a:tabLst>
              <a:defRPr/>
            </a:pPr>
            <a:endParaRPr lang="de-DE" sz="2200" dirty="0" smtClean="0"/>
          </a:p>
          <a:p>
            <a:pPr lvl="0">
              <a:defRPr/>
            </a:pPr>
            <a:endParaRPr lang="de-DE" sz="2200" dirty="0" smtClean="0"/>
          </a:p>
        </p:txBody>
      </p:sp>
      <p:pic>
        <p:nvPicPr>
          <p:cNvPr id="12" name="Grafik 11" descr="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965" y="3526923"/>
            <a:ext cx="249936" cy="24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Optionen für Auslosung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5419" y="885248"/>
            <a:ext cx="1340168" cy="14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" y="4656364"/>
            <a:ext cx="1626870" cy="1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smtClean="0"/>
              <a:t>Optionen für die Auslosung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2EE3-2924-4977-8226-6E89F20B83FD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705" y="684000"/>
            <a:ext cx="472059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2015068" y="990601"/>
            <a:ext cx="4758267" cy="8953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5035249" y="2810026"/>
            <a:ext cx="3575352" cy="466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Bei Teilnahme von Spielern aus mehreren Bezirken kann auch diese Option zusätzlich angeklickt werden.</a:t>
            </a:r>
          </a:p>
        </p:txBody>
      </p:sp>
      <p:cxnSp>
        <p:nvCxnSpPr>
          <p:cNvPr id="12" name="Gerade Verbindung mit Pfeil 11"/>
          <p:cNvCxnSpPr>
            <a:stCxn id="11" idx="0"/>
          </p:cNvCxnSpPr>
          <p:nvPr/>
        </p:nvCxnSpPr>
        <p:spPr>
          <a:xfrm flipH="1" flipV="1">
            <a:off x="5540829" y="1665518"/>
            <a:ext cx="1282096" cy="11445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11"/>
          <p:cNvSpPr txBox="1">
            <a:spLocks/>
          </p:cNvSpPr>
          <p:nvPr/>
        </p:nvSpPr>
        <p:spPr bwMode="auto">
          <a:xfrm>
            <a:off x="2311407" y="2446868"/>
            <a:ext cx="2455326" cy="1464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Alle anderen Optionen spielen im Gruppensystem Jeder gegen jeden mit einer Gruppe keine Rolle.</a:t>
            </a:r>
          </a:p>
        </p:txBody>
      </p:sp>
      <p:sp>
        <p:nvSpPr>
          <p:cNvPr id="16" name="Ellipse 15"/>
          <p:cNvSpPr/>
          <p:nvPr/>
        </p:nvSpPr>
        <p:spPr>
          <a:xfrm>
            <a:off x="3378201" y="4148056"/>
            <a:ext cx="832159" cy="322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108201" y="1684867"/>
            <a:ext cx="2489199" cy="6942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el 12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smtClean="0"/>
              <a:t>Setzliste erstellen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1EE35-AA8A-4173-9FC5-15AE19B05801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182" y="4656704"/>
            <a:ext cx="2080260" cy="1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9272" y="897213"/>
            <a:ext cx="172688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1760" y="1191578"/>
            <a:ext cx="3880485" cy="27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el 12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Setzliste erstellen (nach Q-TTR-Werten)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7778A-0FC4-4167-86EC-A0A2908CF1D8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4319" y="1864519"/>
            <a:ext cx="533400" cy="1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1760" y="1191578"/>
            <a:ext cx="3880485" cy="27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4915154" y="3617405"/>
            <a:ext cx="812800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Inhaltsplatzhalter 11"/>
          <p:cNvSpPr txBox="1">
            <a:spLocks/>
          </p:cNvSpPr>
          <p:nvPr/>
        </p:nvSpPr>
        <p:spPr bwMode="auto">
          <a:xfrm>
            <a:off x="3385457" y="4003222"/>
            <a:ext cx="2373086" cy="280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Die Hälfte der Spieler wird gesetzt. </a:t>
            </a:r>
          </a:p>
        </p:txBody>
      </p:sp>
      <p:sp>
        <p:nvSpPr>
          <p:cNvPr id="13" name="Ellipse 12"/>
          <p:cNvSpPr/>
          <p:nvPr/>
        </p:nvSpPr>
        <p:spPr>
          <a:xfrm>
            <a:off x="4013200" y="1812474"/>
            <a:ext cx="685800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658533" y="3624341"/>
            <a:ext cx="812800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" grpId="0" animBg="1"/>
      <p:bldP spid="13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Auslosung starten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7491" y="898243"/>
            <a:ext cx="1720215" cy="162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640" y="4661128"/>
            <a:ext cx="1533525" cy="11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Auslosung übernehmen (speichern)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809" y="903006"/>
            <a:ext cx="172688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337" y="4645476"/>
            <a:ext cx="1626870" cy="1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Wettbewerb „Mädchen/Jungen 19“ auswählen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081" y="1196977"/>
            <a:ext cx="1880235" cy="2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haltsplatzhalter 11"/>
          <p:cNvSpPr txBox="1">
            <a:spLocks/>
          </p:cNvSpPr>
          <p:nvPr/>
        </p:nvSpPr>
        <p:spPr bwMode="auto">
          <a:xfrm>
            <a:off x="3291418" y="2704193"/>
            <a:ext cx="2561164" cy="259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Austragungssystem: Schweizer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62" y="692965"/>
            <a:ext cx="7580947" cy="410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Runden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1E2AF-D881-4FB3-B5C2-D89AC1F7ABBD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7887" y="1273176"/>
            <a:ext cx="3600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0621" y="2096030"/>
            <a:ext cx="3413760" cy="132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4004734" y="2681680"/>
            <a:ext cx="626534" cy="269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Inhaltsplatzhalter 11"/>
          <p:cNvSpPr txBox="1">
            <a:spLocks/>
          </p:cNvSpPr>
          <p:nvPr/>
        </p:nvSpPr>
        <p:spPr bwMode="auto">
          <a:xfrm>
            <a:off x="3094569" y="3567793"/>
            <a:ext cx="2954867" cy="259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Vorgeschlagene Rundenanzahl übernehmen</a:t>
            </a:r>
          </a:p>
        </p:txBody>
      </p:sp>
      <p:sp>
        <p:nvSpPr>
          <p:cNvPr id="11" name="Ellipse 10"/>
          <p:cNvSpPr/>
          <p:nvPr/>
        </p:nvSpPr>
        <p:spPr>
          <a:xfrm>
            <a:off x="3725333" y="3079635"/>
            <a:ext cx="956734" cy="269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Auszulosende Spieler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Optionen für Auslosung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5419" y="885248"/>
            <a:ext cx="1340168" cy="14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" y="4656364"/>
            <a:ext cx="1626870" cy="1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289"/>
          </a:xfrm>
        </p:spPr>
        <p:txBody>
          <a:bodyPr/>
          <a:lstStyle/>
          <a:p>
            <a:r>
              <a:rPr lang="de-DE" sz="2800" dirty="0" smtClean="0"/>
              <a:t>Turnierantrag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E6DC5-2A21-4FC0-BAAB-DF274D8E2C7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881743"/>
            <a:ext cx="8229600" cy="3526971"/>
          </a:xfrm>
        </p:spPr>
        <p:txBody>
          <a:bodyPr/>
          <a:lstStyle/>
          <a:p>
            <a:r>
              <a:rPr lang="de-DE" sz="2200" smtClean="0"/>
              <a:t>Voraussetzung:</a:t>
            </a:r>
            <a:br>
              <a:rPr lang="de-DE" sz="2200" smtClean="0"/>
            </a:br>
            <a:r>
              <a:rPr lang="de-DE" sz="2200" smtClean="0"/>
              <a:t>Der </a:t>
            </a:r>
            <a:r>
              <a:rPr lang="de-DE" sz="2200" dirty="0" smtClean="0"/>
              <a:t>Turnierantrag wurde laut Handlungsanleitung für Vereine gestellt (</a:t>
            </a:r>
            <a:r>
              <a:rPr lang="de-DE" sz="2200" dirty="0" smtClean="0">
                <a:hlinkClick r:id="rId3"/>
              </a:rPr>
              <a:t>Turnierserie für Nachwuchs - BTTV Junior-</a:t>
            </a:r>
            <a:r>
              <a:rPr lang="de-DE" sz="2200" dirty="0" err="1" smtClean="0">
                <a:hlinkClick r:id="rId3"/>
              </a:rPr>
              <a:t>Race</a:t>
            </a:r>
            <a:r>
              <a:rPr lang="de-DE" sz="2200" dirty="0" smtClean="0"/>
              <a:t>)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smtClean="0"/>
              <a:t>Optionen für die Auslosung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2EE3-2924-4977-8226-6E89F20B83FD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705" y="684000"/>
            <a:ext cx="472059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2015068" y="990601"/>
            <a:ext cx="4758267" cy="8953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065867" y="3430204"/>
            <a:ext cx="2032000" cy="555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191001" y="3594095"/>
            <a:ext cx="2108200" cy="37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3418116" y="2048026"/>
            <a:ext cx="3575352" cy="466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Bei Teilnahme von Spielern aus mehreren Bezirken kann auch diese Option zusätzlich angeklickt werden.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5540829" y="1665517"/>
            <a:ext cx="4838" cy="37495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11"/>
          <p:cNvSpPr txBox="1">
            <a:spLocks/>
          </p:cNvSpPr>
          <p:nvPr/>
        </p:nvSpPr>
        <p:spPr bwMode="auto">
          <a:xfrm>
            <a:off x="2413007" y="2580822"/>
            <a:ext cx="4250268" cy="7719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Alle anderen Optionen spielen im Schweizer System keine Rolle.</a:t>
            </a:r>
          </a:p>
        </p:txBody>
      </p:sp>
      <p:sp>
        <p:nvSpPr>
          <p:cNvPr id="16" name="Ellipse 15"/>
          <p:cNvSpPr/>
          <p:nvPr/>
        </p:nvSpPr>
        <p:spPr>
          <a:xfrm>
            <a:off x="3378201" y="4148056"/>
            <a:ext cx="832159" cy="322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el 12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smtClean="0"/>
              <a:t>Setzliste erstellen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1EE35-AA8A-4173-9FC5-15AE19B05801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182" y="4656704"/>
            <a:ext cx="2080260" cy="1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9272" y="897213"/>
            <a:ext cx="172688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1760" y="1191578"/>
            <a:ext cx="3880485" cy="27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el 12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Setzliste erstellen (nach Q-TTR-Werten)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7778A-0FC4-4167-86EC-A0A2908CF1D8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sp>
        <p:nvSpPr>
          <p:cNvPr id="9" name="Inhaltsplatzhalter 11"/>
          <p:cNvSpPr txBox="1">
            <a:spLocks/>
          </p:cNvSpPr>
          <p:nvPr/>
        </p:nvSpPr>
        <p:spPr bwMode="auto">
          <a:xfrm>
            <a:off x="3385457" y="4003222"/>
            <a:ext cx="2373086" cy="280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Die Hälfte der Spieler wird gesetzt. </a:t>
            </a:r>
          </a:p>
        </p:txBody>
      </p:sp>
      <p:sp>
        <p:nvSpPr>
          <p:cNvPr id="10" name="Ellipse 9"/>
          <p:cNvSpPr/>
          <p:nvPr/>
        </p:nvSpPr>
        <p:spPr>
          <a:xfrm>
            <a:off x="2658533" y="3624341"/>
            <a:ext cx="812800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4013200" y="1812474"/>
            <a:ext cx="685800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Auslosung starten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7491" y="898243"/>
            <a:ext cx="1720215" cy="162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640" y="4661128"/>
            <a:ext cx="1533525" cy="11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Auslosung übernehmen (speichern)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809" y="903006"/>
            <a:ext cx="172688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337" y="4645476"/>
            <a:ext cx="1626870" cy="1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Spielbetrieb durchführen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190" y="897268"/>
            <a:ext cx="1426845" cy="19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89" y="4648202"/>
            <a:ext cx="1393508" cy="1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Spielbetrieb durchführen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11"/>
          <p:cNvSpPr txBox="1">
            <a:spLocks/>
          </p:cNvSpPr>
          <p:nvPr/>
        </p:nvSpPr>
        <p:spPr bwMode="auto">
          <a:xfrm>
            <a:off x="353369" y="1693792"/>
            <a:ext cx="2763347" cy="294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Linker Mausklick: Nach Runden sortieren</a:t>
            </a:r>
            <a:endParaRPr lang="de-DE" sz="1200" dirty="0">
              <a:latin typeface="+mn-lt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133600" y="1395413"/>
            <a:ext cx="523875" cy="3143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3265" y="1468906"/>
            <a:ext cx="266700" cy="1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Spielbetrieb durchführen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2958911" y="2893413"/>
            <a:ext cx="3374156" cy="47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Im Gruppensystem werden vereinsinterne Spiele zuerst ausgetragen. Sie sind deshalb gelb markiert.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4540552" y="1676400"/>
            <a:ext cx="14515" cy="12255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Spiele der 1. Runde aufrufen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sp>
        <p:nvSpPr>
          <p:cNvPr id="8" name="Inhaltsplatzhalter 11"/>
          <p:cNvSpPr txBox="1">
            <a:spLocks/>
          </p:cNvSpPr>
          <p:nvPr/>
        </p:nvSpPr>
        <p:spPr bwMode="auto">
          <a:xfrm>
            <a:off x="2284408" y="2910047"/>
            <a:ext cx="4692125" cy="27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Selektieren Sie im Bereich „Aufzurufende Spiele alle Spiele der 1. Runde.</a:t>
            </a:r>
            <a:endParaRPr lang="de-DE" sz="1200" dirty="0">
              <a:latin typeface="+mn-lt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540552" y="1320800"/>
            <a:ext cx="22981" cy="15811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Spiele der 1. Runde aufrufen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sp>
        <p:nvSpPr>
          <p:cNvPr id="9" name="Inhaltsplatzhalter 11"/>
          <p:cNvSpPr txBox="1">
            <a:spLocks/>
          </p:cNvSpPr>
          <p:nvPr/>
        </p:nvSpPr>
        <p:spPr bwMode="auto">
          <a:xfrm>
            <a:off x="2648472" y="2816904"/>
            <a:ext cx="3847056" cy="476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Ziehen Sie die selektierten Spiele per </a:t>
            </a:r>
            <a:r>
              <a:rPr lang="de-DE" sz="1200" dirty="0" err="1" smtClean="0">
                <a:latin typeface="+mn-lt"/>
              </a:rPr>
              <a:t>Drag&amp;Drop</a:t>
            </a:r>
            <a:r>
              <a:rPr lang="de-DE" sz="1200" dirty="0" smtClean="0">
                <a:latin typeface="+mn-lt"/>
              </a:rPr>
              <a:t> in den weißen Bereich unterhalb von „Aktuell laufende Spiele“.</a:t>
            </a:r>
            <a:endParaRPr lang="de-DE" sz="1200" dirty="0">
              <a:latin typeface="+mn-lt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811867" y="2125134"/>
            <a:ext cx="0" cy="9228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289"/>
          </a:xfrm>
        </p:spPr>
        <p:txBody>
          <a:bodyPr/>
          <a:lstStyle/>
          <a:p>
            <a:r>
              <a:rPr lang="de-DE" dirty="0" smtClean="0"/>
              <a:t>Turnierantrag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4000"/>
            <a:ext cx="29527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900" y="1332000"/>
            <a:ext cx="49149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6237514" y="1885950"/>
            <a:ext cx="2473779" cy="489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716564" y="3854755"/>
            <a:ext cx="1565729" cy="311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6237514" y="2928256"/>
            <a:ext cx="2473779" cy="489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728357" y="1390649"/>
            <a:ext cx="2473779" cy="593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701143" y="2449284"/>
            <a:ext cx="2822121" cy="587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Spiele der 1. Runde aufgerufen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94628" y="3945468"/>
            <a:ext cx="715474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Die noch auszutragenden Spiele des Mädchen-Wettbewerbs ab der 2. Runde sind rot markiert, weil sie zurzeit noch nicht aufgerufen werden können, da mindestens ein Spieler jeder Spielpaarung in der 1. Runde aktiv ist.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347133" y="1930400"/>
            <a:ext cx="647495" cy="2252134"/>
            <a:chOff x="347133" y="1930400"/>
            <a:chExt cx="647495" cy="2252134"/>
          </a:xfrm>
        </p:grpSpPr>
        <p:cxnSp>
          <p:nvCxnSpPr>
            <p:cNvPr id="9" name="Gerade Verbindung mit Pfeil 8"/>
            <p:cNvCxnSpPr/>
            <p:nvPr/>
          </p:nvCxnSpPr>
          <p:spPr>
            <a:xfrm flipV="1">
              <a:off x="355600" y="1930401"/>
              <a:ext cx="558800" cy="84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>
              <a:stCxn id="10" idx="1"/>
            </p:cNvCxnSpPr>
            <p:nvPr/>
          </p:nvCxnSpPr>
          <p:spPr>
            <a:xfrm flipH="1">
              <a:off x="355600" y="4176301"/>
              <a:ext cx="639028" cy="623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flipV="1">
              <a:off x="347133" y="1930400"/>
              <a:ext cx="8467" cy="225213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Schiedsrichterzettel drucken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100930"/>
            <a:ext cx="2020252" cy="140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435708" y="1907591"/>
            <a:ext cx="357084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Rechter Mausklick in Liste der aktuell laufenden Spiele</a:t>
            </a:r>
            <a:endParaRPr lang="de-DE" sz="1200" dirty="0">
              <a:latin typeface="+mn-lt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4411133" y="2184401"/>
            <a:ext cx="389470" cy="9228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095" y="868205"/>
            <a:ext cx="3853815" cy="340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Schiedsrichterzettel drucken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5029200" y="3937607"/>
            <a:ext cx="685800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Schiedsrichterzettel drucken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684000"/>
            <a:ext cx="5857875" cy="399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 eines Spiels eingeben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6693694" y="2759869"/>
            <a:ext cx="560" cy="6108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369733" y="3352962"/>
            <a:ext cx="475826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Ergebnis des Spiels: Es braucht nur die Anzahl der Sätze des Verlierers angegeben zu werden: Ohne Vorzeichen, wenn der 1. Spieler gewonnen hat, mit Minuszeichen, wenn der 2. Spieler gewonnen hat.</a:t>
            </a:r>
            <a:endParaRPr lang="de-DE" sz="1200" dirty="0">
              <a:latin typeface="+mn-lt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905933" y="2574474"/>
            <a:ext cx="1693333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 eines Spiels eingeben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6966070" y="2759869"/>
            <a:ext cx="560" cy="6108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369733" y="3352962"/>
            <a:ext cx="475826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Ergebnis des 1. Satzes: Es braucht nur die Anzahl der Punkte des Verlierers angegeben zu werden: Ohne Vorzeichen, wenn der 1. Spieler gewonnen hat, mit Minuszeichen, wenn der 2. Spieler gewonnen hat.</a:t>
            </a:r>
            <a:endParaRPr lang="de-DE" sz="1200" dirty="0">
              <a:latin typeface="+mn-l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905933" y="2574474"/>
            <a:ext cx="1693333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 eines Spiels eingeben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7253930" y="2759869"/>
            <a:ext cx="560" cy="6108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369733" y="3352962"/>
            <a:ext cx="475826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Ergebnis des 2. Satzes: Es braucht nur die Anzahl der Punkte des Verlierers angegeben zu werden: Ohne Vorzeichen, wenn der 1. Spieler gewonnen hat, mit Minuszeichen, wenn der 2. Spieler gewonnen hat.</a:t>
            </a:r>
            <a:endParaRPr lang="de-DE" sz="1200" dirty="0">
              <a:latin typeface="+mn-lt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905933" y="2574474"/>
            <a:ext cx="1693333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 eines Spiels eingeben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  <p:cxnSp>
        <p:nvCxnSpPr>
          <p:cNvPr id="26" name="Gerade Verbindung mit Pfeil 25"/>
          <p:cNvCxnSpPr/>
          <p:nvPr/>
        </p:nvCxnSpPr>
        <p:spPr>
          <a:xfrm flipH="1" flipV="1">
            <a:off x="7848600" y="2761129"/>
            <a:ext cx="0" cy="6170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927600" y="3352962"/>
            <a:ext cx="3200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Die Eingabe des kompletten Ergebnisses wird durch Drücken der Eingabe-Taste abgeschlossen.</a:t>
            </a:r>
            <a:endParaRPr lang="de-DE" sz="1200" dirty="0">
              <a:latin typeface="+mn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05933" y="2574474"/>
            <a:ext cx="1693333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 eines Spiels eingegeben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607526" y="4134326"/>
            <a:ext cx="39289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Das Ergebnis erscheint im Bereich „Abgeschlossene Spiele“.</a:t>
            </a:r>
            <a:endParaRPr lang="de-DE" sz="12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77694" y="2861735"/>
            <a:ext cx="474577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Ein Spiel der 2. Runde des Wettbewerbs „Mädchen 19“ ist jetzt aufrufbar.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338668" y="1735668"/>
            <a:ext cx="639026" cy="1264567"/>
            <a:chOff x="338668" y="1735668"/>
            <a:chExt cx="639026" cy="1264567"/>
          </a:xfrm>
        </p:grpSpPr>
        <p:cxnSp>
          <p:nvCxnSpPr>
            <p:cNvPr id="12" name="Gerade Verbindung mit Pfeil 11"/>
            <p:cNvCxnSpPr/>
            <p:nvPr/>
          </p:nvCxnSpPr>
          <p:spPr>
            <a:xfrm flipV="1">
              <a:off x="355600" y="1735668"/>
              <a:ext cx="558800" cy="84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stCxn id="10" idx="1"/>
            </p:cNvCxnSpPr>
            <p:nvPr/>
          </p:nvCxnSpPr>
          <p:spPr>
            <a:xfrm flipH="1" flipV="1">
              <a:off x="338668" y="2997202"/>
              <a:ext cx="639026" cy="303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355600" y="1744133"/>
              <a:ext cx="0" cy="125306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llipse 21"/>
          <p:cNvSpPr/>
          <p:nvPr/>
        </p:nvSpPr>
        <p:spPr>
          <a:xfrm>
            <a:off x="905933" y="1592302"/>
            <a:ext cx="1998134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Nächstes Spiel aufrufen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28186" y="1966860"/>
            <a:ext cx="166834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Tischnummer eingeben</a:t>
            </a:r>
            <a:endParaRPr lang="de-DE" sz="1200" dirty="0">
              <a:latin typeface="+mn-lt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567267" y="1735668"/>
            <a:ext cx="347133" cy="2370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570" y="684000"/>
            <a:ext cx="6880860" cy="38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Turnierteilnehmer downloaden</a:t>
            </a:r>
            <a:endParaRPr lang="de-DE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271893" y="3076701"/>
            <a:ext cx="1762805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834043" y="3082953"/>
            <a:ext cx="121847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Linker </a:t>
            </a:r>
            <a:r>
              <a:rPr lang="de-DE" sz="1200" dirty="0">
                <a:latin typeface="+mn-lt"/>
              </a:rPr>
              <a:t>Mausklick</a:t>
            </a:r>
          </a:p>
        </p:txBody>
      </p:sp>
      <p:cxnSp>
        <p:nvCxnSpPr>
          <p:cNvPr id="9" name="Gerade Verbindung mit Pfeil 8"/>
          <p:cNvCxnSpPr>
            <a:stCxn id="8" idx="1"/>
            <a:endCxn id="7" idx="6"/>
          </p:cNvCxnSpPr>
          <p:nvPr/>
        </p:nvCxnSpPr>
        <p:spPr>
          <a:xfrm flipH="1" flipV="1">
            <a:off x="3034698" y="3214814"/>
            <a:ext cx="799345" cy="66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0157" y="3778515"/>
            <a:ext cx="144018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Nächstes Spiel aufgerufen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695325" y="3093244"/>
            <a:ext cx="207169" cy="180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68919" y="2813526"/>
            <a:ext cx="227794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Aufgerufenes Spiel (Mädchen 19)</a:t>
            </a:r>
            <a:endParaRPr lang="de-DE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Zwischenstand </a:t>
            </a:r>
            <a:r>
              <a:rPr lang="de-DE" dirty="0" smtClean="0"/>
              <a:t>vor dem Ende der</a:t>
            </a:r>
            <a:r>
              <a:rPr lang="de-DE" sz="2800" dirty="0" smtClean="0"/>
              <a:t> 1. Runde</a:t>
            </a:r>
            <a:endParaRPr lang="de-DE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963333" y="3186055"/>
            <a:ext cx="41486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de-DE" sz="1200" dirty="0" smtClean="0">
                <a:latin typeface="+mn-lt"/>
              </a:rPr>
              <a:t>Gruppensystem: Alle Spiele der 1. Runde sind abgeschlossen.</a:t>
            </a:r>
            <a:br>
              <a:rPr lang="de-DE" sz="1200" dirty="0" smtClean="0">
                <a:latin typeface="+mn-lt"/>
              </a:rPr>
            </a:br>
            <a:r>
              <a:rPr lang="de-DE" sz="1200" dirty="0" smtClean="0">
                <a:latin typeface="+mn-lt"/>
              </a:rPr>
              <a:t>Alle Spiele der 2. Runde laufen.</a:t>
            </a:r>
          </a:p>
        </p:txBody>
      </p:sp>
      <p:sp>
        <p:nvSpPr>
          <p:cNvPr id="13" name="Ellipse 12"/>
          <p:cNvSpPr/>
          <p:nvPr/>
        </p:nvSpPr>
        <p:spPr>
          <a:xfrm>
            <a:off x="905934" y="2565969"/>
            <a:ext cx="1693333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905934" y="2811500"/>
            <a:ext cx="1693333" cy="355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Zwischenstand nach 1. Runde</a:t>
            </a:r>
            <a:endParaRPr lang="de-DE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963333" y="3186055"/>
            <a:ext cx="41486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de-DE" sz="1200" dirty="0" smtClean="0">
                <a:latin typeface="+mn-lt"/>
              </a:rPr>
              <a:t>Schweizer System: Noch ein Spiel der 1. Runde läuft.</a:t>
            </a:r>
            <a:br>
              <a:rPr lang="de-DE" sz="1200" dirty="0" smtClean="0">
                <a:latin typeface="+mn-lt"/>
              </a:rPr>
            </a:br>
            <a:r>
              <a:rPr lang="de-DE" sz="1200" dirty="0" smtClean="0">
                <a:latin typeface="+mn-lt"/>
              </a:rPr>
              <a:t>Alle anderen Spiele der 1. Runde sind abgeschlossen.</a:t>
            </a:r>
            <a:endParaRPr lang="de-DE" sz="1200" dirty="0">
              <a:latin typeface="+mn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05934" y="2676040"/>
            <a:ext cx="1693333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Letztes Ergebnis der 1. Runde eingeben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79173" y="3152132"/>
            <a:ext cx="353989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Eingabe abschließen durch Drücken der Eingabe-Taste</a:t>
            </a:r>
            <a:endParaRPr lang="de-DE" sz="1200" dirty="0">
              <a:latin typeface="+mn-lt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8144934" y="2887133"/>
            <a:ext cx="0" cy="2709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905934" y="2676040"/>
            <a:ext cx="1693333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Abschluss der 1. Runde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539066" y="2754257"/>
            <a:ext cx="508000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Schweizer System: Nachdem alle Spiele der 1. Runde eingegeben worden sind, </a:t>
            </a:r>
            <a:endParaRPr lang="de-DE" sz="1200" dirty="0">
              <a:latin typeface="+mn-lt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6053667" y="3014134"/>
            <a:ext cx="2" cy="9397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58334" y="3101392"/>
            <a:ext cx="42333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werden die Spielpaarungen der 2. Runde automatisch ausgelost.</a:t>
            </a:r>
            <a:endParaRPr lang="de-DE" sz="1200" dirty="0">
              <a:latin typeface="+mn-lt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997202" y="2243667"/>
            <a:ext cx="8465" cy="8551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905934" y="3861420"/>
            <a:ext cx="1693333" cy="270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490134" y="1423019"/>
            <a:ext cx="1693333" cy="829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2" grpId="0" animBg="1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Fortführung des Turniers ab der 2. Runde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1633270" y="3087849"/>
            <a:ext cx="5843592" cy="27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Schweizer System: Selektieren Sie im Bereich „Aufzurufende Spiele alle Spiele der 2. Runde.</a:t>
            </a:r>
            <a:endParaRPr lang="de-DE" sz="1200" dirty="0">
              <a:latin typeface="+mn-lt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4540552" y="1320800"/>
            <a:ext cx="0" cy="15811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Spiele der 2. Runde aufrufen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  <p:sp>
        <p:nvSpPr>
          <p:cNvPr id="9" name="Inhaltsplatzhalter 11"/>
          <p:cNvSpPr txBox="1">
            <a:spLocks/>
          </p:cNvSpPr>
          <p:nvPr/>
        </p:nvSpPr>
        <p:spPr bwMode="auto">
          <a:xfrm>
            <a:off x="2648472" y="3037046"/>
            <a:ext cx="3847056" cy="476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1200" dirty="0" smtClean="0">
                <a:latin typeface="+mn-lt"/>
              </a:rPr>
              <a:t>Ziehen Sie die selektierten Spiele per </a:t>
            </a:r>
            <a:r>
              <a:rPr lang="de-DE" sz="1200" dirty="0" err="1" smtClean="0">
                <a:latin typeface="+mn-lt"/>
              </a:rPr>
              <a:t>Drag&amp;Drop</a:t>
            </a:r>
            <a:r>
              <a:rPr lang="de-DE" sz="1200" dirty="0" smtClean="0">
                <a:latin typeface="+mn-lt"/>
              </a:rPr>
              <a:t> in den weißen Bereich unterhalb von „Aktuell laufende Spiele“.</a:t>
            </a:r>
            <a:endParaRPr lang="de-DE" sz="1200" dirty="0">
              <a:latin typeface="+mn-lt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1803400" y="2125134"/>
            <a:ext cx="0" cy="12022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Spiele der 2. Runde aufgerufen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Kontrolle der Auslosung der nächsten Runde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55A7A-5A00-4EC6-A564-30409462BB76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  <p:sp>
        <p:nvSpPr>
          <p:cNvPr id="6" name="Inhaltsplatzhalter 11"/>
          <p:cNvSpPr txBox="1">
            <a:spLocks/>
          </p:cNvSpPr>
          <p:nvPr/>
        </p:nvSpPr>
        <p:spPr bwMode="auto">
          <a:xfrm>
            <a:off x="457200" y="889398"/>
            <a:ext cx="8229600" cy="3609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000" dirty="0" smtClean="0">
                <a:latin typeface="+mn-lt"/>
              </a:rPr>
              <a:t>Wenn Sie bei den Auslosungsoptionen für das „Schweizer System“ die Option „Auslosen mit Kontrolle“ gewählt haben, können Sie die Auslosung ab der 2. Runde interaktiv verfolgen.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000" dirty="0" smtClean="0">
                <a:latin typeface="+mn-lt"/>
              </a:rPr>
              <a:t>Zu diesem Zweck erscheint automatisch ein Dialog mit Anzeige der aktuellen Platzierungen der einzelnen Spieler.</a:t>
            </a:r>
            <a:endParaRPr lang="de-DE" sz="20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000" dirty="0" smtClean="0">
                <a:latin typeface="+mn-lt"/>
              </a:rPr>
              <a:t>Durch Klicken auf „Auslosung“ wird die Auslosung gestartet.</a:t>
            </a:r>
            <a:endParaRPr lang="de-DE" sz="20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000" dirty="0" smtClean="0">
                <a:latin typeface="+mn-lt"/>
              </a:rPr>
              <a:t>Das Ergebnis der Auslosung wird im unteren Teil des Dialogs angezeigt.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000" dirty="0" smtClean="0">
                <a:latin typeface="+mn-lt"/>
              </a:rPr>
              <a:t>Übernehmen Sie das Ergebnis durch Drücken des OK-Buttons.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000" dirty="0" smtClean="0">
                <a:latin typeface="+mn-lt"/>
              </a:rPr>
              <a:t>Es folgt ein Beispiel für die Auslosung der 3. Runde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Eingabe des letzten Ergebnisses der 2. Runde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5895226" y="2803380"/>
            <a:ext cx="2645227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1" name="Gerade Verbindung mit Pfeil 10"/>
          <p:cNvCxnSpPr>
            <a:endCxn id="7" idx="5"/>
          </p:cNvCxnSpPr>
          <p:nvPr/>
        </p:nvCxnSpPr>
        <p:spPr>
          <a:xfrm flipH="1" flipV="1">
            <a:off x="8153068" y="2998502"/>
            <a:ext cx="0" cy="1637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079173" y="3160599"/>
            <a:ext cx="353989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Eingabe abschließen durch Drücken der Eingabe-Taste</a:t>
            </a:r>
            <a:endParaRPr lang="de-DE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672" y="1188000"/>
            <a:ext cx="7536656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Turnierteilnehmer downloaden</a:t>
            </a:r>
            <a:endParaRPr lang="de-DE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085570" y="849258"/>
            <a:ext cx="219124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Rechter Mausklick in neue Karte</a:t>
            </a:r>
            <a:endParaRPr lang="de-DE" sz="1200" dirty="0">
              <a:latin typeface="+mn-lt"/>
            </a:endParaRPr>
          </a:p>
        </p:txBody>
      </p:sp>
      <p:cxnSp>
        <p:nvCxnSpPr>
          <p:cNvPr id="8" name="Gerade Verbindung mit Pfeil 7"/>
          <p:cNvCxnSpPr>
            <a:endCxn id="9" idx="0"/>
          </p:cNvCxnSpPr>
          <p:nvPr/>
        </p:nvCxnSpPr>
        <p:spPr>
          <a:xfrm flipH="1">
            <a:off x="4633140" y="1126067"/>
            <a:ext cx="2114795" cy="9163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524" y="2042400"/>
            <a:ext cx="2993231" cy="275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610820" y="832757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xml</a:t>
            </a:r>
            <a:r>
              <a:rPr lang="de-DE" dirty="0" smtClean="0"/>
              <a:t>-Datei wird in neuer Browser-Karte angezeigt.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954" y="684000"/>
            <a:ext cx="5312093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Dialog zur Auslosung der 3. Runde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1854202" y="1088268"/>
            <a:ext cx="1642533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8" name="Gruppieren 17"/>
          <p:cNvGrpSpPr/>
          <p:nvPr/>
        </p:nvGrpSpPr>
        <p:grpSpPr>
          <a:xfrm>
            <a:off x="4143160" y="1359600"/>
            <a:ext cx="3913945" cy="507831"/>
            <a:chOff x="4143160" y="1359600"/>
            <a:chExt cx="3913945" cy="507831"/>
          </a:xfrm>
        </p:grpSpPr>
        <p:sp>
          <p:nvSpPr>
            <p:cNvPr id="10" name="Textfeld 9"/>
            <p:cNvSpPr txBox="1"/>
            <p:nvPr/>
          </p:nvSpPr>
          <p:spPr>
            <a:xfrm>
              <a:off x="6020094" y="1359600"/>
              <a:ext cx="2037011" cy="507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square" anchor="ctr" anchorCtr="1">
              <a:spAutoFit/>
            </a:bodyPr>
            <a:lstStyle/>
            <a:p>
              <a:pPr algn="ctr">
                <a:defRPr/>
              </a:pPr>
              <a:r>
                <a:rPr lang="de-DE" sz="900" dirty="0" smtClean="0"/>
                <a:t>Gleiche Anzahl von Siegen: Die höhere Buchholzzahl entscheidet über die Platzierung.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4143160" y="1462288"/>
              <a:ext cx="1002536" cy="2987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4" name="Gerade Verbindung mit Pfeil 13"/>
            <p:cNvCxnSpPr>
              <a:stCxn id="10" idx="1"/>
              <a:endCxn id="12" idx="6"/>
            </p:cNvCxnSpPr>
            <p:nvPr/>
          </p:nvCxnSpPr>
          <p:spPr>
            <a:xfrm flipH="1" flipV="1">
              <a:off x="5145696" y="1611677"/>
              <a:ext cx="874398" cy="18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4538133" y="1901762"/>
            <a:ext cx="3518972" cy="553998"/>
            <a:chOff x="4538133" y="1901762"/>
            <a:chExt cx="3518972" cy="553998"/>
          </a:xfrm>
        </p:grpSpPr>
        <p:sp>
          <p:nvSpPr>
            <p:cNvPr id="9" name="Textfeld 8"/>
            <p:cNvSpPr txBox="1"/>
            <p:nvPr/>
          </p:nvSpPr>
          <p:spPr>
            <a:xfrm>
              <a:off x="6020094" y="1901762"/>
              <a:ext cx="2037011" cy="5539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square" anchor="ctr" anchorCtr="1">
              <a:spAutoFit/>
            </a:bodyPr>
            <a:lstStyle/>
            <a:p>
              <a:pPr algn="ctr">
                <a:defRPr/>
              </a:pPr>
              <a:r>
                <a:rPr lang="de-DE" sz="1000" dirty="0" smtClean="0"/>
                <a:t>Gleiche Buchholzzahl: Der niedrigere </a:t>
              </a:r>
              <a:r>
                <a:rPr lang="de-DE" sz="900" dirty="0" smtClean="0"/>
                <a:t>TTR-Wert</a:t>
              </a:r>
              <a:r>
                <a:rPr lang="de-DE" sz="1000" dirty="0" smtClean="0"/>
                <a:t> entscheidet über die Platzierung.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4538133" y="1998133"/>
              <a:ext cx="1024467" cy="3132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9" name="Gerade Verbindung mit Pfeil 18"/>
            <p:cNvCxnSpPr>
              <a:stCxn id="9" idx="1"/>
              <a:endCxn id="17" idx="6"/>
            </p:cNvCxnSpPr>
            <p:nvPr/>
          </p:nvCxnSpPr>
          <p:spPr>
            <a:xfrm flipH="1" flipV="1">
              <a:off x="5562600" y="2154767"/>
              <a:ext cx="457494" cy="2399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llipse 6"/>
          <p:cNvSpPr/>
          <p:nvPr/>
        </p:nvSpPr>
        <p:spPr>
          <a:xfrm>
            <a:off x="4125687" y="4474331"/>
            <a:ext cx="9144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623" y="1106942"/>
            <a:ext cx="1166813" cy="1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623" y="3088141"/>
            <a:ext cx="1166813" cy="1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954" y="684001"/>
            <a:ext cx="5312093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Dialog zur Auslosung der 3. Runde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3374578" y="4474331"/>
            <a:ext cx="9144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845733" y="3102730"/>
            <a:ext cx="1580866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623" y="1106942"/>
            <a:ext cx="1166813" cy="1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623" y="3088141"/>
            <a:ext cx="1166813" cy="1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Spielpaarungen der 3. Runde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72</a:t>
            </a:fld>
            <a:endParaRPr lang="de-DE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 Spiele abgeschlossen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73</a:t>
            </a:fld>
            <a:endParaRPr lang="de-DE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Spielplan aufrufen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74</a:t>
            </a:fld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726" y="901172"/>
            <a:ext cx="1406843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4" y="4661430"/>
            <a:ext cx="1540193" cy="1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Spielplan aufrufen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75</a:t>
            </a:fld>
            <a:endParaRPr lang="de-DE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907" y="1195653"/>
            <a:ext cx="1880235" cy="2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Spielplan (Jeder gegen jeden)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76</a:t>
            </a:fld>
            <a:endParaRPr lang="de-DE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825" y="896542"/>
            <a:ext cx="173355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705505" y="2686698"/>
            <a:ext cx="30753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de-DE" sz="1200" u="sng" dirty="0" smtClean="0">
                <a:latin typeface="+mn-lt"/>
              </a:rPr>
              <a:t>Hinweis</a:t>
            </a:r>
            <a:r>
              <a:rPr lang="de-DE" sz="1200" dirty="0" smtClean="0">
                <a:latin typeface="+mn-lt"/>
              </a:rPr>
              <a:t>: Die Sortierung kann in den Spielplan-Optionen permanent geändert werden.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4004733" y="2229613"/>
            <a:ext cx="70076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705505" y="1906447"/>
            <a:ext cx="31939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lIns="90000" anchor="ctr" anchorCtr="1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Umschalten auf Sortierung nach Platzierungen: Diese Änderung ist nur temporär und gilt nur solange, wie der Spielplan offen 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Spielplan (Jeder gegen jeden)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77</a:t>
            </a:fld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6849535" y="1648568"/>
            <a:ext cx="2048933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de-DE" sz="1000" dirty="0" smtClean="0"/>
              <a:t>Gleiche Anzahl von Siegen: Die bessere Satzdifferenz entscheidet über die Platzierung.</a:t>
            </a:r>
          </a:p>
        </p:txBody>
      </p:sp>
      <p:sp>
        <p:nvSpPr>
          <p:cNvPr id="25" name="Ellipse 24"/>
          <p:cNvSpPr/>
          <p:nvPr/>
        </p:nvSpPr>
        <p:spPr>
          <a:xfrm>
            <a:off x="5486400" y="2159000"/>
            <a:ext cx="1100668" cy="440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6" name="Gerade Verbindung mit Pfeil 25"/>
          <p:cNvCxnSpPr>
            <a:stCxn id="24" idx="1"/>
          </p:cNvCxnSpPr>
          <p:nvPr/>
        </p:nvCxnSpPr>
        <p:spPr>
          <a:xfrm flipH="1">
            <a:off x="6468533" y="1925567"/>
            <a:ext cx="381002" cy="3604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6866469" y="2703297"/>
            <a:ext cx="204893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de-DE" sz="1000" dirty="0" smtClean="0"/>
              <a:t>Gleiche Anzahl von Siegen und gleiche Satzdifferenz: Die bessere Differenz aller Bälle entscheidet über die Platzierung.</a:t>
            </a:r>
          </a:p>
        </p:txBody>
      </p:sp>
      <p:sp>
        <p:nvSpPr>
          <p:cNvPr id="38" name="Ellipse 37"/>
          <p:cNvSpPr/>
          <p:nvPr/>
        </p:nvSpPr>
        <p:spPr>
          <a:xfrm>
            <a:off x="5494867" y="2539999"/>
            <a:ext cx="1100668" cy="516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9" name="Gerade Verbindung mit Pfeil 38"/>
          <p:cNvCxnSpPr>
            <a:stCxn id="37" idx="1"/>
          </p:cNvCxnSpPr>
          <p:nvPr/>
        </p:nvCxnSpPr>
        <p:spPr>
          <a:xfrm flipH="1" flipV="1">
            <a:off x="6527801" y="2878668"/>
            <a:ext cx="338668" cy="1785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Anderen Wettbewerb auswählen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78</a:t>
            </a:fld>
            <a:endParaRPr lang="de-DE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907" y="1195653"/>
            <a:ext cx="1880235" cy="2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Spielplan (Schweizer System)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8E301-CA37-42F4-ACD2-AAC3F05595CA}" type="slidenum">
              <a:rPr lang="de-DE" smtClean="0"/>
              <a:pPr>
                <a:defRPr/>
              </a:pPr>
              <a:t>79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672" y="1188000"/>
            <a:ext cx="7536656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Turnierteilnehmer downloaden</a:t>
            </a:r>
            <a:endParaRPr lang="de-DE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10820" y="832757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Datei-Dialog zum Speichern erscheint.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541" y="1584000"/>
            <a:ext cx="5064919" cy="28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5428336" y="4082142"/>
            <a:ext cx="997865" cy="269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769054" y="1837484"/>
            <a:ext cx="2253002" cy="220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2336800" y="3598334"/>
            <a:ext cx="1786467" cy="2488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Spielplan (Schweizer System)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8E301-CA37-42F4-ACD2-AAC3F05595CA}" type="slidenum">
              <a:rPr lang="de-DE" smtClean="0"/>
              <a:pPr>
                <a:defRPr/>
              </a:pPr>
              <a:t>80</a:t>
            </a:fld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327399" y="2191669"/>
            <a:ext cx="208800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de-DE" sz="1000" dirty="0" smtClean="0"/>
              <a:t>Gleiche Anzahl von Siegen: Die höhere Buchholzzahl entscheidet über die Platzierung.</a:t>
            </a:r>
          </a:p>
        </p:txBody>
      </p:sp>
      <p:sp>
        <p:nvSpPr>
          <p:cNvPr id="16" name="Ellipse 15"/>
          <p:cNvSpPr/>
          <p:nvPr/>
        </p:nvSpPr>
        <p:spPr>
          <a:xfrm>
            <a:off x="5943599" y="2260615"/>
            <a:ext cx="1227667" cy="498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" name="Gerade Verbindung mit Pfeil 16"/>
          <p:cNvCxnSpPr>
            <a:stCxn id="15" idx="3"/>
            <a:endCxn id="16" idx="2"/>
          </p:cNvCxnSpPr>
          <p:nvPr/>
        </p:nvCxnSpPr>
        <p:spPr>
          <a:xfrm>
            <a:off x="5415399" y="2468668"/>
            <a:ext cx="528200" cy="413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327399" y="3509682"/>
            <a:ext cx="2088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de-DE" sz="1000" dirty="0" smtClean="0"/>
              <a:t>Gleiche Buchholzzahl und kein direkter Vergleich vorhanden: Der niedrigere TTR-Wert entscheidet über die Platzierung.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327399" y="2850048"/>
            <a:ext cx="208800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de-DE" sz="1000" dirty="0" smtClean="0"/>
              <a:t>Gleiche Buchholzzahl: Der direkte Vergleich entscheidet über die Platzierung.</a:t>
            </a:r>
          </a:p>
        </p:txBody>
      </p:sp>
      <p:sp>
        <p:nvSpPr>
          <p:cNvPr id="25" name="Ellipse 24"/>
          <p:cNvSpPr/>
          <p:nvPr/>
        </p:nvSpPr>
        <p:spPr>
          <a:xfrm>
            <a:off x="5943599" y="2870213"/>
            <a:ext cx="1227667" cy="5333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5943601" y="3505194"/>
            <a:ext cx="1227667" cy="702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7" name="Gerade Verbindung mit Pfeil 26"/>
          <p:cNvCxnSpPr>
            <a:stCxn id="23" idx="3"/>
          </p:cNvCxnSpPr>
          <p:nvPr/>
        </p:nvCxnSpPr>
        <p:spPr>
          <a:xfrm>
            <a:off x="5415399" y="3127047"/>
            <a:ext cx="52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9" idx="3"/>
            <a:endCxn id="26" idx="2"/>
          </p:cNvCxnSpPr>
          <p:nvPr/>
        </p:nvCxnSpPr>
        <p:spPr>
          <a:xfrm flipV="1">
            <a:off x="5415399" y="3856564"/>
            <a:ext cx="528202" cy="70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  <p:bldP spid="25" grpId="0" animBg="1"/>
      <p:bldP spid="2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Ergebnisse einzelner Runden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8E301-CA37-42F4-ACD2-AAC3F05595CA}" type="slidenum">
              <a:rPr lang="de-DE" smtClean="0"/>
              <a:pPr>
                <a:defRPr/>
              </a:pPr>
              <a:t>81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9266" y="1200152"/>
            <a:ext cx="960120" cy="7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Ergebnisse einzelner Runden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8E301-CA37-42F4-ACD2-AAC3F05595CA}" type="slidenum">
              <a:rPr lang="de-DE" smtClean="0"/>
              <a:pPr>
                <a:defRPr/>
              </a:pPr>
              <a:t>82</a:t>
            </a:fld>
            <a:endParaRPr lang="de-DE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Platzierungen ansehen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83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64" y="895913"/>
            <a:ext cx="1420178" cy="19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633" y="4647671"/>
            <a:ext cx="1773555" cy="1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Platzierungen ansehen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84</a:t>
            </a:fld>
            <a:endParaRPr lang="de-DE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003" y="1195653"/>
            <a:ext cx="1880235" cy="2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Platzierungen (Jeder gegen jeden)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85</a:t>
            </a:fld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5454425" y="2688147"/>
            <a:ext cx="1650760" cy="1493520"/>
            <a:chOff x="2177825" y="893213"/>
            <a:chExt cx="1650760" cy="149352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1725" y="893213"/>
              <a:ext cx="1546860" cy="149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Ellipse 8"/>
            <p:cNvSpPr/>
            <p:nvPr/>
          </p:nvSpPr>
          <p:spPr>
            <a:xfrm>
              <a:off x="2177825" y="1616363"/>
              <a:ext cx="1403576" cy="2530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177825" y="1956348"/>
              <a:ext cx="1404000" cy="2530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5139269" y="2149582"/>
            <a:ext cx="2340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de-DE" sz="1100" dirty="0" smtClean="0">
                <a:latin typeface="+mn-lt"/>
              </a:rPr>
              <a:t>Im Menü Ansicht müssen dazu die folgenden Einträge markiert sein: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147735" y="1599248"/>
            <a:ext cx="2340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de-DE" sz="1100" dirty="0" smtClean="0">
                <a:latin typeface="+mn-lt"/>
              </a:rPr>
              <a:t>Hier werden nur die notwendigen und relevanten Parameter angezeigt.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Anderen Wettbewerb auswählen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86</a:t>
            </a:fld>
            <a:endParaRPr lang="de-DE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4156" y="1035580"/>
            <a:ext cx="1880235" cy="38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r>
              <a:rPr lang="de-DE" dirty="0" smtClean="0"/>
              <a:t>Platzierungen (Schweizer System)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87</a:t>
            </a:fld>
            <a:endParaRPr lang="de-DE" dirty="0"/>
          </a:p>
        </p:txBody>
      </p:sp>
      <p:grpSp>
        <p:nvGrpSpPr>
          <p:cNvPr id="2" name="Gruppieren 15"/>
          <p:cNvGrpSpPr/>
          <p:nvPr/>
        </p:nvGrpSpPr>
        <p:grpSpPr>
          <a:xfrm>
            <a:off x="5454425" y="2688147"/>
            <a:ext cx="1650760" cy="1493520"/>
            <a:chOff x="2177825" y="893213"/>
            <a:chExt cx="1650760" cy="149352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1725" y="893213"/>
              <a:ext cx="1546860" cy="149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Ellipse 8"/>
            <p:cNvSpPr/>
            <p:nvPr/>
          </p:nvSpPr>
          <p:spPr>
            <a:xfrm>
              <a:off x="2177825" y="1616363"/>
              <a:ext cx="1403576" cy="2530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177825" y="1956348"/>
              <a:ext cx="1404000" cy="2530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5139269" y="2149582"/>
            <a:ext cx="2340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de-DE" sz="1100" dirty="0" smtClean="0">
                <a:latin typeface="+mn-lt"/>
              </a:rPr>
              <a:t>Im Menü Ansicht müssen dazu die folgenden Einträge markiert sein: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147735" y="1599248"/>
            <a:ext cx="2340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de-DE" sz="1100" dirty="0" smtClean="0">
                <a:latin typeface="+mn-lt"/>
              </a:rPr>
              <a:t>Hier werden nur die notwendigen und relevanten Parameter angezeigt.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für </a:t>
            </a:r>
            <a:r>
              <a:rPr lang="de-DE" dirty="0" err="1" smtClean="0"/>
              <a:t>click</a:t>
            </a:r>
            <a:r>
              <a:rPr lang="de-DE" dirty="0" smtClean="0"/>
              <a:t>-TT exportieren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88</a:t>
            </a:fld>
            <a:endParaRPr lang="de-DE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4655609"/>
            <a:ext cx="2140268" cy="1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977" y="890588"/>
            <a:ext cx="1273493" cy="11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365" y="1440001"/>
            <a:ext cx="4827270" cy="29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für </a:t>
            </a:r>
            <a:r>
              <a:rPr lang="de-DE" dirty="0" err="1" smtClean="0"/>
              <a:t>click</a:t>
            </a:r>
            <a:r>
              <a:rPr lang="de-DE" dirty="0" smtClean="0"/>
              <a:t>-TT exportieren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89</a:t>
            </a:fld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8787" y="3871912"/>
            <a:ext cx="3947160" cy="46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6026303" y="3160658"/>
            <a:ext cx="141820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Dateityp auswählen</a:t>
            </a:r>
            <a:endParaRPr lang="de-DE" sz="1200" dirty="0">
              <a:latin typeface="+mn-lt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6561667" y="3437467"/>
            <a:ext cx="1270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48" y="898262"/>
            <a:ext cx="1560195" cy="1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el 5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76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Neue Turnierdatei anlegen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BF81E-07F2-4E79-997A-D64A9C532FBD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5" y="4641058"/>
            <a:ext cx="1666875" cy="1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000" y="1440001"/>
            <a:ext cx="4827270" cy="29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für </a:t>
            </a:r>
            <a:r>
              <a:rPr lang="de-DE" dirty="0" err="1" smtClean="0"/>
              <a:t>click</a:t>
            </a:r>
            <a:r>
              <a:rPr lang="de-DE" dirty="0" smtClean="0"/>
              <a:t>-TT exportieren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90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2370669" y="3615267"/>
            <a:ext cx="2150533" cy="465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477933" y="4080934"/>
            <a:ext cx="795866" cy="312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4" y="684000"/>
            <a:ext cx="75676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820" y="1440001"/>
            <a:ext cx="2920365" cy="278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für </a:t>
            </a:r>
            <a:r>
              <a:rPr lang="de-DE" dirty="0" err="1" smtClean="0"/>
              <a:t>click</a:t>
            </a:r>
            <a:r>
              <a:rPr lang="de-DE" dirty="0" smtClean="0"/>
              <a:t>-TT exportieren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91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3039534" y="3903133"/>
            <a:ext cx="1380066" cy="279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147733" y="3191933"/>
            <a:ext cx="880534" cy="296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570" y="684000"/>
            <a:ext cx="6880860" cy="38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in </a:t>
            </a:r>
            <a:r>
              <a:rPr lang="de-DE" dirty="0" err="1" smtClean="0"/>
              <a:t>click</a:t>
            </a:r>
            <a:r>
              <a:rPr lang="de-DE" dirty="0" smtClean="0"/>
              <a:t>-TT importieren</a:t>
            </a:r>
            <a:endParaRPr lang="de-DE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92</a:t>
            </a:fld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263425" y="2402685"/>
            <a:ext cx="1505176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841904" y="2424362"/>
            <a:ext cx="121847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Linker </a:t>
            </a:r>
            <a:r>
              <a:rPr lang="de-DE" sz="1200" dirty="0">
                <a:latin typeface="+mn-lt"/>
              </a:rPr>
              <a:t>Mausklick</a:t>
            </a:r>
          </a:p>
        </p:txBody>
      </p:sp>
      <p:cxnSp>
        <p:nvCxnSpPr>
          <p:cNvPr id="9" name="Gerade Verbindung mit Pfeil 8"/>
          <p:cNvCxnSpPr>
            <a:stCxn id="8" idx="1"/>
            <a:endCxn id="7" idx="6"/>
          </p:cNvCxnSpPr>
          <p:nvPr/>
        </p:nvCxnSpPr>
        <p:spPr>
          <a:xfrm flipH="1" flipV="1">
            <a:off x="2768601" y="2540798"/>
            <a:ext cx="107330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684000"/>
            <a:ext cx="8039100" cy="38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in </a:t>
            </a:r>
            <a:r>
              <a:rPr lang="de-DE" dirty="0" err="1" smtClean="0"/>
              <a:t>click</a:t>
            </a:r>
            <a:r>
              <a:rPr lang="de-DE" dirty="0" smtClean="0"/>
              <a:t>-TT importieren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1207C-FB2B-454E-8849-094D4E49BE15}" type="slidenum">
              <a:rPr lang="de-DE" smtClean="0"/>
              <a:pPr>
                <a:defRPr/>
              </a:pPr>
              <a:t>93</a:t>
            </a:fld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842734" y="3148889"/>
            <a:ext cx="1100667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684000"/>
            <a:ext cx="8039100" cy="38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0710" y="1184400"/>
            <a:ext cx="540258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in </a:t>
            </a:r>
            <a:r>
              <a:rPr lang="de-DE" dirty="0" err="1" smtClean="0"/>
              <a:t>click</a:t>
            </a:r>
            <a:r>
              <a:rPr lang="de-DE" dirty="0" smtClean="0"/>
              <a:t>-TT importieren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94</a:t>
            </a:fld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5587998" y="3851622"/>
            <a:ext cx="897468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684000"/>
            <a:ext cx="8039100" cy="38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in </a:t>
            </a:r>
            <a:r>
              <a:rPr lang="de-DE" dirty="0" err="1" smtClean="0"/>
              <a:t>click</a:t>
            </a:r>
            <a:r>
              <a:rPr lang="de-DE" dirty="0" smtClean="0"/>
              <a:t>-TT importieren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95</a:t>
            </a:fld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2717800" y="3140423"/>
            <a:ext cx="990600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1405465" y="3606088"/>
            <a:ext cx="812801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30" y="684000"/>
            <a:ext cx="805434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in </a:t>
            </a:r>
            <a:r>
              <a:rPr lang="de-DE" dirty="0" err="1" smtClean="0"/>
              <a:t>click</a:t>
            </a:r>
            <a:r>
              <a:rPr lang="de-DE" dirty="0" smtClean="0"/>
              <a:t>-TT importieren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96</a:t>
            </a:fld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2150544" y="3851626"/>
            <a:ext cx="1109134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1" y="2388394"/>
            <a:ext cx="17907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684000"/>
            <a:ext cx="8039100" cy="38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in </a:t>
            </a:r>
            <a:r>
              <a:rPr lang="de-DE" dirty="0" err="1" smtClean="0"/>
              <a:t>click</a:t>
            </a:r>
            <a:r>
              <a:rPr lang="de-DE" dirty="0" smtClean="0"/>
              <a:t>-TT importieren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97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1862666" y="1260825"/>
            <a:ext cx="1109134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684000"/>
            <a:ext cx="8039100" cy="38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in </a:t>
            </a:r>
            <a:r>
              <a:rPr lang="de-DE" dirty="0" err="1" smtClean="0"/>
              <a:t>click</a:t>
            </a:r>
            <a:r>
              <a:rPr lang="de-DE" dirty="0" smtClean="0"/>
              <a:t>-TT importieren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98</a:t>
            </a:fld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380066" y="4131026"/>
            <a:ext cx="804334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1" y="1940765"/>
            <a:ext cx="17907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570" y="684000"/>
            <a:ext cx="6880860" cy="38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in </a:t>
            </a:r>
            <a:r>
              <a:rPr lang="de-DE" dirty="0" err="1" smtClean="0"/>
              <a:t>click</a:t>
            </a:r>
            <a:r>
              <a:rPr lang="de-DE" dirty="0" smtClean="0"/>
              <a:t>-TT importiert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99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6070614" y="3708400"/>
            <a:ext cx="1083734" cy="507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3596" y="4039130"/>
            <a:ext cx="129540" cy="1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2139</Words>
  <Application>Microsoft Office PowerPoint</Application>
  <PresentationFormat>Bildschirmpräsentation (16:9)</PresentationFormat>
  <Paragraphs>582</Paragraphs>
  <Slides>99</Slides>
  <Notes>99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99</vt:i4>
      </vt:variant>
      <vt:variant>
        <vt:lpstr>Zielgruppenorientierte Präsentationen</vt:lpstr>
      </vt:variant>
      <vt:variant>
        <vt:i4>1</vt:i4>
      </vt:variant>
    </vt:vector>
  </HeadingPairs>
  <TitlesOfParts>
    <vt:vector size="101" baseType="lpstr">
      <vt:lpstr>Larissa-Design</vt:lpstr>
      <vt:lpstr>TTT2020</vt:lpstr>
      <vt:lpstr>Inhalt</vt:lpstr>
      <vt:lpstr>Allgemeine Hinweise</vt:lpstr>
      <vt:lpstr>Turnierantrag</vt:lpstr>
      <vt:lpstr>Turnierantrag</vt:lpstr>
      <vt:lpstr>Turnierteilnehmer downloaden</vt:lpstr>
      <vt:lpstr>Turnierteilnehmer downloaden</vt:lpstr>
      <vt:lpstr>Turnierteilnehmer downloaden</vt:lpstr>
      <vt:lpstr>Neue Turnierdatei anlegen</vt:lpstr>
      <vt:lpstr>Neue Turnierdatei anlegen</vt:lpstr>
      <vt:lpstr>Neue Turnierdatei angelegt</vt:lpstr>
      <vt:lpstr>Daten aus click-TT importieren</vt:lpstr>
      <vt:lpstr>Daten aus click-TT importieren</vt:lpstr>
      <vt:lpstr>Daten aus click-TT importieren</vt:lpstr>
      <vt:lpstr>Nach dem Importieren der Teilnehmer</vt:lpstr>
      <vt:lpstr>Überprüfung der Einstellungen für die Wettbewerbe</vt:lpstr>
      <vt:lpstr>Überprüfung der Einstellungen für die Wettbewerbe</vt:lpstr>
      <vt:lpstr>Daten aus click-TT importiert</vt:lpstr>
      <vt:lpstr>Regeln für BTTV Junior-Race setzen</vt:lpstr>
      <vt:lpstr>Optionen für Schweizer System</vt:lpstr>
      <vt:lpstr>Optionen für Schweizer System</vt:lpstr>
      <vt:lpstr>Teilnehmer überprüfen</vt:lpstr>
      <vt:lpstr>Teilnehmer überprüfen</vt:lpstr>
      <vt:lpstr>Anwesende Teilnehmer markieren</vt:lpstr>
      <vt:lpstr>Anwesende Teilnehmer markieren</vt:lpstr>
      <vt:lpstr>Anwesende Teilnehmer markiert</vt:lpstr>
      <vt:lpstr>Auslosung aufrufen</vt:lpstr>
      <vt:lpstr>Wettbewerb „Mädchen 19“ auswählen</vt:lpstr>
      <vt:lpstr>Auszulosende Spieler</vt:lpstr>
      <vt:lpstr>Optionen für Auslosung</vt:lpstr>
      <vt:lpstr>Optionen für die Auslosung</vt:lpstr>
      <vt:lpstr>Setzliste erstellen</vt:lpstr>
      <vt:lpstr>Setzliste erstellen (nach Q-TTR-Werten)</vt:lpstr>
      <vt:lpstr>Auslosung starten</vt:lpstr>
      <vt:lpstr>Auslosung übernehmen (speichern)</vt:lpstr>
      <vt:lpstr>Wettbewerb „Mädchen/Jungen 19“ auswählen</vt:lpstr>
      <vt:lpstr>Anzahl der Runden</vt:lpstr>
      <vt:lpstr>Auszulosende Spieler</vt:lpstr>
      <vt:lpstr>Optionen für Auslosung</vt:lpstr>
      <vt:lpstr>Optionen für die Auslosung</vt:lpstr>
      <vt:lpstr>Setzliste erstellen</vt:lpstr>
      <vt:lpstr>Setzliste erstellen (nach Q-TTR-Werten)</vt:lpstr>
      <vt:lpstr>Auslosung starten</vt:lpstr>
      <vt:lpstr>Auslosung übernehmen (speichern)</vt:lpstr>
      <vt:lpstr>Spielbetrieb durchführen</vt:lpstr>
      <vt:lpstr>Spielbetrieb durchführen</vt:lpstr>
      <vt:lpstr>Spielbetrieb durchführen</vt:lpstr>
      <vt:lpstr>Spiele der 1. Runde aufrufen</vt:lpstr>
      <vt:lpstr>Spiele der 1. Runde aufrufen</vt:lpstr>
      <vt:lpstr>Spiele der 1. Runde aufgerufen</vt:lpstr>
      <vt:lpstr>Schiedsrichterzettel drucken</vt:lpstr>
      <vt:lpstr>Schiedsrichterzettel drucken</vt:lpstr>
      <vt:lpstr>Schiedsrichterzettel drucken</vt:lpstr>
      <vt:lpstr>Ergebnis eines Spiels eingeben</vt:lpstr>
      <vt:lpstr>Ergebnis eines Spiels eingeben</vt:lpstr>
      <vt:lpstr>Ergebnis eines Spiels eingeben</vt:lpstr>
      <vt:lpstr>Ergebnis eines Spiels eingeben</vt:lpstr>
      <vt:lpstr>Ergebnis eines Spiels eingegeben</vt:lpstr>
      <vt:lpstr>Nächstes Spiel aufrufen</vt:lpstr>
      <vt:lpstr>Nächstes Spiel aufgerufen</vt:lpstr>
      <vt:lpstr>Zwischenstand vor dem Ende der 1. Runde</vt:lpstr>
      <vt:lpstr>Zwischenstand nach 1. Runde</vt:lpstr>
      <vt:lpstr>Letztes Ergebnis der 1. Runde eingeben</vt:lpstr>
      <vt:lpstr>Nach Abschluss der 1. Runde</vt:lpstr>
      <vt:lpstr>Fortführung des Turniers ab der 2. Runde</vt:lpstr>
      <vt:lpstr>Spiele der 2. Runde aufrufen</vt:lpstr>
      <vt:lpstr>Spiele der 2. Runde aufgerufen</vt:lpstr>
      <vt:lpstr>Kontrolle der Auslosung der nächsten Runde</vt:lpstr>
      <vt:lpstr>Eingabe des letzten Ergebnisses der 2. Runde</vt:lpstr>
      <vt:lpstr>Dialog zur Auslosung der 3. Runde</vt:lpstr>
      <vt:lpstr>Dialog zur Auslosung der 3. Runde</vt:lpstr>
      <vt:lpstr>Spielpaarungen der 3. Runde</vt:lpstr>
      <vt:lpstr>Alle Spiele abgeschlossen</vt:lpstr>
      <vt:lpstr>Spielplan aufrufen</vt:lpstr>
      <vt:lpstr>Spielplan aufrufen</vt:lpstr>
      <vt:lpstr>Spielplan (Jeder gegen jeden)</vt:lpstr>
      <vt:lpstr>Spielplan (Jeder gegen jeden)</vt:lpstr>
      <vt:lpstr>Anderen Wettbewerb auswählen</vt:lpstr>
      <vt:lpstr>Spielplan (Schweizer System)</vt:lpstr>
      <vt:lpstr>Spielplan (Schweizer System)</vt:lpstr>
      <vt:lpstr>Ergebnisse einzelner Runden</vt:lpstr>
      <vt:lpstr>Ergebnisse einzelner Runden</vt:lpstr>
      <vt:lpstr>Platzierungen ansehen</vt:lpstr>
      <vt:lpstr>Platzierungen ansehen</vt:lpstr>
      <vt:lpstr>Platzierungen (Jeder gegen jeden)</vt:lpstr>
      <vt:lpstr>Anderen Wettbewerb auswählen</vt:lpstr>
      <vt:lpstr>Platzierungen (Schweizer System)</vt:lpstr>
      <vt:lpstr>Ergebnisse für click-TT exportieren</vt:lpstr>
      <vt:lpstr>Ergebnisse für click-TT exportieren</vt:lpstr>
      <vt:lpstr>Ergebnisse für click-TT exportieren</vt:lpstr>
      <vt:lpstr>Ergebnisse für click-TT exportieren</vt:lpstr>
      <vt:lpstr>Ergebnisse in click-TT importieren</vt:lpstr>
      <vt:lpstr>Ergebnisse in click-TT importieren</vt:lpstr>
      <vt:lpstr>Ergebnisse in click-TT importieren</vt:lpstr>
      <vt:lpstr>Ergebnisse in click-TT importieren</vt:lpstr>
      <vt:lpstr>Ergebnisse in click-TT importieren</vt:lpstr>
      <vt:lpstr>Ergebnisse in click-TT importieren</vt:lpstr>
      <vt:lpstr>Ergebnisse in click-TT importieren</vt:lpstr>
      <vt:lpstr>Ergebnisse in click-TT importiert</vt:lpstr>
      <vt:lpstr>Schulung</vt:lpstr>
    </vt:vector>
  </TitlesOfParts>
  <Company>HeSoWa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Tischtennisturnier-Programm TTT2020</dc:title>
  <dc:subject>BTTV Bavarian TT-Race</dc:subject>
  <dc:creator>Gerhard Heder</dc:creator>
  <cp:lastModifiedBy>Gerhard</cp:lastModifiedBy>
  <cp:revision>847</cp:revision>
  <dcterms:created xsi:type="dcterms:W3CDTF">2011-08-21T15:48:55Z</dcterms:created>
  <dcterms:modified xsi:type="dcterms:W3CDTF">2022-10-17T09:02:26Z</dcterms:modified>
</cp:coreProperties>
</file>