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4" r:id="rId2"/>
    <p:sldId id="441" r:id="rId3"/>
    <p:sldId id="385" r:id="rId4"/>
    <p:sldId id="401" r:id="rId5"/>
    <p:sldId id="407" r:id="rId6"/>
    <p:sldId id="408" r:id="rId7"/>
    <p:sldId id="409" r:id="rId8"/>
    <p:sldId id="419" r:id="rId9"/>
    <p:sldId id="440" r:id="rId10"/>
    <p:sldId id="410" r:id="rId11"/>
    <p:sldId id="422" r:id="rId12"/>
    <p:sldId id="448" r:id="rId13"/>
    <p:sldId id="412" r:id="rId14"/>
    <p:sldId id="417" r:id="rId15"/>
    <p:sldId id="420" r:id="rId16"/>
    <p:sldId id="421" r:id="rId17"/>
    <p:sldId id="424" r:id="rId18"/>
    <p:sldId id="426" r:id="rId19"/>
    <p:sldId id="425" r:id="rId20"/>
    <p:sldId id="416" r:id="rId21"/>
    <p:sldId id="423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42" r:id="rId30"/>
    <p:sldId id="449" r:id="rId31"/>
    <p:sldId id="443" r:id="rId32"/>
    <p:sldId id="450" r:id="rId33"/>
    <p:sldId id="434" r:id="rId34"/>
    <p:sldId id="445" r:id="rId35"/>
    <p:sldId id="444" r:id="rId36"/>
    <p:sldId id="435" r:id="rId37"/>
    <p:sldId id="436" r:id="rId38"/>
    <p:sldId id="446" r:id="rId39"/>
    <p:sldId id="438" r:id="rId40"/>
    <p:sldId id="439" r:id="rId41"/>
  </p:sldIdLst>
  <p:sldSz cx="9144000" cy="6858000" type="screen4x3"/>
  <p:notesSz cx="7104063" cy="10234613"/>
  <p:custShowLst>
    <p:custShow name="Schulung" id="0">
      <p:sldLst>
        <p:sld r:id="rId2"/>
        <p:sld r:id="rId4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3043" autoAdjust="0"/>
  </p:normalViewPr>
  <p:slideViewPr>
    <p:cSldViewPr snapToGrid="0"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2442"/>
    </p:cViewPr>
  </p:sorterViewPr>
  <p:notesViewPr>
    <p:cSldViewPr snapToGrid="0">
      <p:cViewPr>
        <p:scale>
          <a:sx n="100" d="100"/>
          <a:sy n="100" d="100"/>
        </p:scale>
        <p:origin x="-1530" y="1368"/>
      </p:cViewPr>
      <p:guideLst>
        <p:guide orient="horz" pos="3224"/>
        <p:guide pos="223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F8A52A4-1CE3-4C9D-9D85-AA763D1D9422}" type="datetimeFigureOut">
              <a:rPr lang="de-DE"/>
              <a:pPr>
                <a:defRPr/>
              </a:pPr>
              <a:t>16.10.2022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91B5509-38A7-42CA-93A2-48347C0F47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99C0E72-13D6-4B22-9B3A-B14876D1DEDB}" type="datetimeFigureOut">
              <a:rPr lang="de-DE"/>
              <a:pPr>
                <a:defRPr/>
              </a:pPr>
              <a:t>16.10.2022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8445672-D1FD-42F2-8E23-95D3FF229D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56A5-792D-40A4-8AE9-3ED41F0238F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6A211D-22F1-48EB-8203-6A856B407D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600D-FA18-41F5-B8B7-756221D72D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B814-9C1D-465D-ACE8-245B238130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98BA-CD34-4BEC-8491-329B83BF85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3A29FB-C8B3-4673-A75E-B845AAA4FA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C866-5387-46A1-B097-EBD6B1A83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8A05-1916-4F27-974C-FC1C64EDF2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E9CD-DF63-43E8-A133-C56FE3A1FC9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E2C6D5-C48A-48AB-85CE-B155E74BED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38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359ECD-A6E8-4F9F-802E-BFC02C32DB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6C1DC-8015-4F32-BEC3-AC30686371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98A1-6F37-4B79-8FA0-F2C095147CC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FC954-1751-4D69-886D-48F0EB34F7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61" r:id="rId3"/>
    <p:sldLayoutId id="2147484562" r:id="rId4"/>
    <p:sldLayoutId id="2147484563" r:id="rId5"/>
    <p:sldLayoutId id="2147484570" r:id="rId6"/>
    <p:sldLayoutId id="2147484571" r:id="rId7"/>
    <p:sldLayoutId id="2147484572" r:id="rId8"/>
    <p:sldLayoutId id="2147484564" r:id="rId9"/>
    <p:sldLayoutId id="2147484565" r:id="rId10"/>
    <p:sldLayoutId id="2147484566" r:id="rId11"/>
    <p:sldLayoutId id="214748456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weiseTurnierantrag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7"/>
          <p:cNvSpPr>
            <a:spLocks noGrp="1"/>
          </p:cNvSpPr>
          <p:nvPr>
            <p:ph type="subTitle" idx="1"/>
          </p:nvPr>
        </p:nvSpPr>
        <p:spPr>
          <a:xfrm>
            <a:off x="1371600" y="3060700"/>
            <a:ext cx="6400800" cy="2889250"/>
          </a:xfrm>
        </p:spPr>
        <p:txBody>
          <a:bodyPr/>
          <a:lstStyle/>
          <a:p>
            <a:r>
              <a:rPr lang="de-DE" b="1" dirty="0" smtClean="0"/>
              <a:t>Fortgesetztes KO-System</a:t>
            </a:r>
            <a:br>
              <a:rPr lang="de-DE" b="1" dirty="0" smtClean="0"/>
            </a:br>
            <a:r>
              <a:rPr lang="de-DE" b="1" dirty="0" smtClean="0"/>
              <a:t>mit vorgeschalteten</a:t>
            </a:r>
            <a:br>
              <a:rPr lang="de-DE" b="1" dirty="0" smtClean="0"/>
            </a:br>
            <a:r>
              <a:rPr lang="de-DE" b="1" dirty="0" smtClean="0"/>
              <a:t>Gruppenspielen</a:t>
            </a:r>
            <a:endParaRPr lang="de-DE" dirty="0" smtClean="0"/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457200" y="720725"/>
            <a:ext cx="8229600" cy="1143000"/>
          </a:xfrm>
        </p:spPr>
        <p:txBody>
          <a:bodyPr/>
          <a:lstStyle/>
          <a:p>
            <a:pPr eaLnBrk="1" hangingPunct="1"/>
            <a:r>
              <a:rPr lang="de-DE" b="1" smtClean="0"/>
              <a:t>TTT2020</a:t>
            </a:r>
            <a:endParaRPr lang="de-DE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E1B39-A0F3-4AE2-BC02-1996A7ED2E1C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7" name="Fußzeilenplatzhalt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latin typeface="+mn-lt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Optionen für die Auslosung überprüfen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D6508-4934-472B-AC48-A2BEB62EEF7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066" y="1222377"/>
            <a:ext cx="19145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6075589"/>
            <a:ext cx="2324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Optionen für die Auslosung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FF667-1143-4C15-825E-9200001F981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Inhaltsplatzhalter 11"/>
          <p:cNvSpPr txBox="1">
            <a:spLocks/>
          </p:cNvSpPr>
          <p:nvPr/>
        </p:nvSpPr>
        <p:spPr bwMode="auto">
          <a:xfrm>
            <a:off x="457200" y="1185863"/>
            <a:ext cx="8229600" cy="463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Für die Auslosung sollten die Standardeinstellungen verwendet werden.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Beim Setzen „Spielstärke nach TTR-Werten berücksichtigen“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Bei Turnieren auf Bezirksebene genügt die Einstellung „Vereinszugehörigkeit berücksichtigen“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Bei Turnieren auf Verbands- und Verbandsbereichsebene ist zusätzlich „Bezirkszugehörigkeit berücksichtigen“ anzuklicken.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„Vereinsinterne Spiele zuerst austragen“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„Spielreihenfolge: Top-Spiel in letzter </a:t>
            </a:r>
            <a:r>
              <a:rPr lang="de-DE" sz="2400" dirty="0" smtClean="0">
                <a:latin typeface="+mn-lt"/>
              </a:rPr>
              <a:t>Runde“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Setzen </a:t>
            </a:r>
            <a:r>
              <a:rPr lang="de-DE" sz="2400" dirty="0">
                <a:latin typeface="+mn-lt"/>
              </a:rPr>
              <a:t>der Gruppenköpfe in der </a:t>
            </a:r>
            <a:r>
              <a:rPr lang="de-DE" sz="2400" dirty="0" smtClean="0">
                <a:latin typeface="+mn-lt"/>
              </a:rPr>
              <a:t>Vorrunde: „Alternierend“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Setzen der Gruppensieger in KO-Endrunde: „Nach TTR-Werten“</a:t>
            </a: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Optionen für die Auslosung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66510-F36D-4240-A76B-0242B3A72CD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864000"/>
            <a:ext cx="67437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654050" y="1426030"/>
            <a:ext cx="6802664" cy="1034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84906" y="2328863"/>
            <a:ext cx="4341812" cy="147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220561" y="3603171"/>
            <a:ext cx="2959554" cy="696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Erklärungen zu den Optionen für die Auslosung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FF667-1143-4C15-825E-9200001F981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Inhaltsplatzhalter 11"/>
          <p:cNvSpPr txBox="1">
            <a:spLocks/>
          </p:cNvSpPr>
          <p:nvPr/>
        </p:nvSpPr>
        <p:spPr bwMode="auto">
          <a:xfrm>
            <a:off x="457200" y="1185863"/>
            <a:ext cx="8229600" cy="463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Spielreihenfolge</a:t>
            </a:r>
          </a:p>
          <a:p>
            <a:pPr marL="533400" lvl="1" indent="-358775" eaLnBrk="0" hangingPunct="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de-DE" sz="2400" dirty="0" smtClean="0">
                <a:latin typeface="+mn-lt"/>
              </a:rPr>
              <a:t>„Top-Spiel </a:t>
            </a:r>
            <a:r>
              <a:rPr lang="de-DE" sz="2400" dirty="0">
                <a:latin typeface="+mn-lt"/>
              </a:rPr>
              <a:t>in letzter Runde“ bedeutet, dass die stärksten Spieler in der Regel erst in der letzen Runde aufeinandertreffen</a:t>
            </a:r>
            <a:r>
              <a:rPr lang="de-DE" sz="2400" dirty="0" smtClean="0">
                <a:latin typeface="+mn-lt"/>
              </a:rPr>
              <a:t>.</a:t>
            </a:r>
          </a:p>
          <a:p>
            <a:pPr marL="533400" lvl="1" indent="-358775" eaLnBrk="0" hangingPunct="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de-DE" sz="2400" dirty="0" smtClean="0">
                <a:latin typeface="+mn-lt"/>
              </a:rPr>
              <a:t>„Klassische Reihenfolge“ bedeutet, dass ein klassisches Turnierraster zugrundegelegt wird, in dem die </a:t>
            </a:r>
            <a:r>
              <a:rPr lang="de-DE" sz="2400" dirty="0">
                <a:latin typeface="+mn-lt"/>
              </a:rPr>
              <a:t>stärksten Spieler in der Regel b</a:t>
            </a:r>
            <a:r>
              <a:rPr lang="de-DE" sz="2400" dirty="0" smtClean="0">
                <a:latin typeface="+mn-lt"/>
              </a:rPr>
              <a:t>ereits in </a:t>
            </a:r>
            <a:r>
              <a:rPr lang="de-DE" sz="2400" dirty="0">
                <a:latin typeface="+mn-lt"/>
              </a:rPr>
              <a:t>der </a:t>
            </a:r>
            <a:r>
              <a:rPr lang="de-DE" sz="2400" dirty="0" smtClean="0">
                <a:latin typeface="+mn-lt"/>
              </a:rPr>
              <a:t>zweiten Runde aufeinandertreffen.</a:t>
            </a: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Erklärungen zu den Optionen für die Auslosung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F2B56-562A-4105-A938-30A26E6DB5E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Inhaltsplatzhalter 11"/>
          <p:cNvSpPr txBox="1">
            <a:spLocks/>
          </p:cNvSpPr>
          <p:nvPr/>
        </p:nvSpPr>
        <p:spPr bwMode="auto">
          <a:xfrm>
            <a:off x="457200" y="971550"/>
            <a:ext cx="8229600" cy="2533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Setzen der Gruppenköpfe in der Vorrunde</a:t>
            </a:r>
          </a:p>
          <a:p>
            <a:pPr marL="446088" lvl="1" indent="-271463" eaLnBrk="0" hangingPunct="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de-DE" sz="2000" dirty="0">
                <a:latin typeface="+mn-lt"/>
              </a:rPr>
              <a:t>„Alternierend“ bedeutet, dass die Spieler aufgrund der Setzliste nacheinander in die erste, letzte, untere mittlere, obere mittlere Gruppe usw. gesetzt werden.</a:t>
            </a:r>
          </a:p>
          <a:p>
            <a:pPr marL="446088" lvl="1" indent="-271463" eaLnBrk="0" hangingPunct="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de-DE" sz="2000" dirty="0">
                <a:latin typeface="+mn-lt"/>
              </a:rPr>
              <a:t>„Linear“ bedeutet, dass die Spieler aufgrund der Setzliste nacheinander in die erste, zweite, dritte Gruppe usw. gesetzt werden.</a:t>
            </a:r>
            <a:endParaRPr lang="de-DE" sz="240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e-DE" sz="2400" dirty="0">
                <a:latin typeface="+mn-lt"/>
              </a:rPr>
              <a:t>Beispiel mit acht Vorrundengruppen: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33400" y="3595688"/>
          <a:ext cx="792917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/>
                <a:gridCol w="869647"/>
                <a:gridCol w="869647"/>
                <a:gridCol w="869647"/>
                <a:gridCol w="869647"/>
                <a:gridCol w="869647"/>
                <a:gridCol w="869647"/>
                <a:gridCol w="869647"/>
                <a:gridCol w="869647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Alternierend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Setzliste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Gruppe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44513" y="4956175"/>
          <a:ext cx="792917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/>
                <a:gridCol w="869647"/>
                <a:gridCol w="869647"/>
                <a:gridCol w="869647"/>
                <a:gridCol w="869647"/>
                <a:gridCol w="869647"/>
                <a:gridCol w="869647"/>
                <a:gridCol w="869647"/>
                <a:gridCol w="869647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Linear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Setzliste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Gruppe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starten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11" y="6080352"/>
            <a:ext cx="2190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011" y="1244611"/>
            <a:ext cx="2457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Auslosung übernehmen (speichern)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3A81-B632-4AAD-BE91-286A3FBE11FD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59941"/>
            <a:ext cx="23241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7330" y="1238358"/>
            <a:ext cx="2466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Spieler des gleichen Vereins markieren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3A81-B632-4AAD-BE91-286A3FBE11FD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800" y="1238400"/>
            <a:ext cx="2381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834" y="6055178"/>
            <a:ext cx="29622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Spieler des gleichen Vereins markieren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3A81-B632-4AAD-BE91-286A3FBE11FD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634797" y="3701371"/>
            <a:ext cx="144623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/>
              <a:t>Auf Spieler klicken</a:t>
            </a:r>
            <a:endParaRPr lang="de-DE" sz="1200" dirty="0"/>
          </a:p>
        </p:txBody>
      </p:sp>
      <p:cxnSp>
        <p:nvCxnSpPr>
          <p:cNvPr id="10" name="Gerade Verbindung mit Pfeil 9"/>
          <p:cNvCxnSpPr>
            <a:stCxn id="9" idx="3"/>
          </p:cNvCxnSpPr>
          <p:nvPr/>
        </p:nvCxnSpPr>
        <p:spPr>
          <a:xfrm flipV="1">
            <a:off x="4081027" y="3712030"/>
            <a:ext cx="1187659" cy="1278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Spieler des gleichen Vereins markieren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F3A81-B632-4AAD-BE91-286A3FBE11FD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2145172"/>
            <a:ext cx="80184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A29FB-C8B3-4673-A75E-B845AAA4FAF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Inhaltsplatzhalter 11"/>
          <p:cNvSpPr txBox="1">
            <a:spLocks/>
          </p:cNvSpPr>
          <p:nvPr/>
        </p:nvSpPr>
        <p:spPr bwMode="auto">
          <a:xfrm>
            <a:off x="457200" y="1185864"/>
            <a:ext cx="8229600" cy="849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Im Turnierantrag wurden im Abschnitt „Konkurrenzen“ die  folgenden Austragungssysteme ausgewählt:</a:t>
            </a: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82143" y="2841172"/>
            <a:ext cx="4038600" cy="1197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Inhaltsplatzhalter 11"/>
          <p:cNvSpPr txBox="1">
            <a:spLocks/>
          </p:cNvSpPr>
          <p:nvPr/>
        </p:nvSpPr>
        <p:spPr bwMode="auto">
          <a:xfrm>
            <a:off x="457200" y="5365978"/>
            <a:ext cx="8229600" cy="849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Nähere Hinweise bekommen Sie in der Präsentation</a:t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  <a:hlinkClick r:id="rId3" action="ppaction://hlinkfile"/>
              </a:rPr>
              <a:t>Hinweise für Ausfüllen des Turnierantrags</a:t>
            </a:r>
            <a:endParaRPr lang="de-DE" sz="2400" dirty="0" smtClean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Optionen für Gruppen- und KO-Spielplan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852488"/>
            <a:ext cx="67437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033463" y="1490663"/>
            <a:ext cx="4284662" cy="665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033463" y="2427288"/>
            <a:ext cx="4284662" cy="663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023938" y="3026229"/>
            <a:ext cx="3765550" cy="9688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Optionen für Gruppen- und KO-Spielplan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56B7-2FB2-4963-91AA-CFEE260E3D5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Inhaltsplatzhalter 11"/>
          <p:cNvSpPr txBox="1">
            <a:spLocks/>
          </p:cNvSpPr>
          <p:nvPr/>
        </p:nvSpPr>
        <p:spPr bwMode="auto">
          <a:xfrm>
            <a:off x="457200" y="1185863"/>
            <a:ext cx="8229600" cy="48665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Für die </a:t>
            </a:r>
            <a:r>
              <a:rPr lang="de-DE" sz="2400" dirty="0" smtClean="0">
                <a:latin typeface="+mn-lt"/>
              </a:rPr>
              <a:t>Darstellung und das Drucken von Spielplänen wird empfohlen, die </a:t>
            </a:r>
            <a:r>
              <a:rPr lang="de-DE" sz="2400" dirty="0">
                <a:latin typeface="+mn-lt"/>
              </a:rPr>
              <a:t>Standardeinstellungen </a:t>
            </a:r>
            <a:r>
              <a:rPr lang="de-DE" sz="2400" dirty="0" smtClean="0">
                <a:latin typeface="+mn-lt"/>
              </a:rPr>
              <a:t>zu verwenden</a:t>
            </a:r>
            <a:r>
              <a:rPr lang="de-DE" sz="2400" dirty="0">
                <a:latin typeface="+mn-lt"/>
              </a:rPr>
              <a:t>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Bei </a:t>
            </a:r>
            <a:r>
              <a:rPr lang="de-DE" sz="2400" dirty="0">
                <a:latin typeface="+mn-lt"/>
              </a:rPr>
              <a:t>Bedarf können die Spielpaarungen jeder Gruppe unter dem Gruppenraster angezeigt bzw. gedruckt werden.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Der Gruppenspielplan kann nach Platzierungen der einzelnen Spieler anstelle der Setzpositionen sortiert werden.</a:t>
            </a:r>
          </a:p>
          <a:p>
            <a:pPr marL="446088" lvl="1" indent="-271463" eaLnBrk="0" hangingPunct="0"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de-DE" sz="2000" u="sng" dirty="0">
                <a:latin typeface="+mn-lt"/>
              </a:rPr>
              <a:t>Hinweis</a:t>
            </a:r>
            <a:r>
              <a:rPr lang="de-DE" sz="2000" dirty="0">
                <a:latin typeface="+mn-lt"/>
              </a:rPr>
              <a:t>: Im Gegensatz zur Funktion „Ansicht/Nach Platzierungen sortieren“ des Spielplan-Fensters ist diese Einstellung permanent.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>
                <a:latin typeface="+mn-lt"/>
              </a:rPr>
              <a:t>Beim Drucken von Spielplänen werden die Tischnummern </a:t>
            </a:r>
            <a:r>
              <a:rPr lang="de-DE" sz="2400" dirty="0" smtClean="0">
                <a:latin typeface="+mn-lt"/>
              </a:rPr>
              <a:t>laufender Spiele </a:t>
            </a:r>
            <a:r>
              <a:rPr lang="de-DE" sz="2400" dirty="0">
                <a:latin typeface="+mn-lt"/>
              </a:rPr>
              <a:t>standardmäßig </a:t>
            </a:r>
            <a:r>
              <a:rPr lang="de-DE" sz="2400" dirty="0" smtClean="0">
                <a:latin typeface="+mn-lt"/>
              </a:rPr>
              <a:t>unterdrückt.</a:t>
            </a: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dirty="0" smtClean="0">
                <a:latin typeface="+mn-lt"/>
              </a:rPr>
              <a:t>Leere Seiten von Spielplänen der KO-Endrunde werden per Default übersprungen und nicht gedruckt.</a:t>
            </a:r>
            <a:endParaRPr lang="de-DE" sz="2400" dirty="0">
              <a:latin typeface="+mn-lt"/>
            </a:endParaRPr>
          </a:p>
          <a:p>
            <a:pPr marL="174625" indent="-174625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Gruppenspielplan – nach Setzpositionen sortiert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000" y="1239840"/>
            <a:ext cx="2476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Gruppenspielplan – nach Platzierungen sortiert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Platzierungen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466" y="1239002"/>
            <a:ext cx="2028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Platzierungen der Vorrunde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Platzierungen der Vorrunde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428" y="1235402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2525487" y="2275802"/>
            <a:ext cx="1817914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525487" y="2754516"/>
            <a:ext cx="1817914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der KO-Endrunde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11" y="6080352"/>
            <a:ext cx="2190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127" y="1442357"/>
            <a:ext cx="284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7543803" y="1383174"/>
            <a:ext cx="1142999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011" y="1244611"/>
            <a:ext cx="2457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der KO-Endrunde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59941"/>
            <a:ext cx="23241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127" y="1442357"/>
            <a:ext cx="284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7330" y="1238358"/>
            <a:ext cx="2466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der KO-Endrunde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077" y="1430817"/>
            <a:ext cx="284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7543803" y="1383174"/>
            <a:ext cx="1142999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011" y="1244611"/>
            <a:ext cx="2457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11" y="6080352"/>
            <a:ext cx="2190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526400"/>
            <a:ext cx="5695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Nach dem Importieren der Teilnehmer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6EF30-87F3-4A2C-AC25-AACCA37643E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198" name="Inhaltsplatzhalter 11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55625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 smtClean="0"/>
              <a:t>Überprüfung der Einstellungen für den Wettbewerb</a:t>
            </a:r>
          </a:p>
        </p:txBody>
      </p:sp>
      <p:sp>
        <p:nvSpPr>
          <p:cNvPr id="9" name="Inhaltsplatzhalter 11"/>
          <p:cNvSpPr txBox="1">
            <a:spLocks/>
          </p:cNvSpPr>
          <p:nvPr/>
        </p:nvSpPr>
        <p:spPr bwMode="auto">
          <a:xfrm>
            <a:off x="1698625" y="4832350"/>
            <a:ext cx="69881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dirty="0">
                <a:latin typeface="+mn-lt"/>
              </a:rPr>
              <a:t>Falls die Anzeige dieses Dialogs abgeschaltet ist:</a:t>
            </a: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</a:rPr>
              <a:t>„Konfiguration/Wettbewerbe“ aufrufen</a:t>
            </a: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</a:rPr>
              <a:t>Wettbewerb selektieren</a:t>
            </a:r>
          </a:p>
          <a:p>
            <a:pPr marL="174625" indent="-17462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</a:rPr>
              <a:t>„Bearbeiten/Austragungssystem/Erweitert“ aufrufen</a:t>
            </a:r>
          </a:p>
        </p:txBody>
      </p:sp>
      <p:sp>
        <p:nvSpPr>
          <p:cNvPr id="10" name="Ellipse 9"/>
          <p:cNvSpPr/>
          <p:nvPr/>
        </p:nvSpPr>
        <p:spPr>
          <a:xfrm>
            <a:off x="1501775" y="2144713"/>
            <a:ext cx="3189288" cy="1165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490663" y="3167063"/>
            <a:ext cx="185102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90457" y="3156402"/>
            <a:ext cx="2133600" cy="958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  <p:bldP spid="9" grpId="0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der KO-Endrunde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077" y="1430817"/>
            <a:ext cx="284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6059941"/>
            <a:ext cx="23241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7330" y="1238358"/>
            <a:ext cx="2466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der KO-Endrunde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078" y="1430815"/>
            <a:ext cx="284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7543803" y="1383174"/>
            <a:ext cx="1142999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6994" y="1244611"/>
            <a:ext cx="2457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11" y="6080352"/>
            <a:ext cx="2190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Auslosung der KO-Endrunde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C451-AE76-4659-B6C9-5126BFF3DDC2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078" y="1430815"/>
            <a:ext cx="284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6059941"/>
            <a:ext cx="23241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7330" y="1238358"/>
            <a:ext cx="2466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der KO-Endrunde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59ECD-A6E8-4F9F-802E-BFC02C32DB3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7032170" y="1373073"/>
            <a:ext cx="1110343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der KO-Endrunde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59ECD-A6E8-4F9F-802E-BFC02C32DB3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032170" y="1373073"/>
            <a:ext cx="1110343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der KO-Endrunde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59ECD-A6E8-4F9F-802E-BFC02C32DB3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032170" y="1373073"/>
            <a:ext cx="1110343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Spielplan der KO-Endrunde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59ECD-A6E8-4F9F-802E-BFC02C32DB3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7032170" y="1373073"/>
            <a:ext cx="1110343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Platzierungen der Endrunde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4332513" y="1384091"/>
            <a:ext cx="2231573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8469085" y="2579914"/>
            <a:ext cx="0" cy="89262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Platzierungen der Endrunde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8469085" y="4223657"/>
            <a:ext cx="0" cy="89262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332513" y="1384091"/>
            <a:ext cx="2231573" cy="337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Alle Platzierungen in Siegerliste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166" y="1236319"/>
            <a:ext cx="2047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Gruppeneinteilung überprüfen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4F581-B382-4C3D-B4CA-0C62BE29BC7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77" y="6050416"/>
            <a:ext cx="22764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9380" y="1239801"/>
            <a:ext cx="2476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Alle Platzierungen in Siegerliste ansehen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A406-0D36-4B08-9D0F-D22D864EA32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396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63600"/>
            <a:ext cx="533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Gruppeneinteilung überprüfen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5024F-5C3D-48F7-BA50-4FB0113AB99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3755117" y="1121228"/>
            <a:ext cx="3734253" cy="1252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871889" y="5704114"/>
            <a:ext cx="1295854" cy="435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Gruppeneinteilung überprüfen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EE4A6-C40E-45CC-AC86-92EE69842F0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246" name="Inhaltsplatzhalter 11"/>
          <p:cNvSpPr>
            <a:spLocks noGrp="1"/>
          </p:cNvSpPr>
          <p:nvPr>
            <p:ph idx="4294967295"/>
          </p:nvPr>
        </p:nvSpPr>
        <p:spPr>
          <a:xfrm>
            <a:off x="457200" y="1185863"/>
            <a:ext cx="8229600" cy="4681537"/>
          </a:xfrm>
          <a:solidFill>
            <a:schemeClr val="bg1"/>
          </a:solidFill>
        </p:spPr>
        <p:txBody>
          <a:bodyPr/>
          <a:lstStyle/>
          <a:p>
            <a:pPr marL="174625" indent="-174625">
              <a:defRPr/>
            </a:pPr>
            <a:r>
              <a:rPr lang="de-DE" sz="2400" dirty="0" smtClean="0"/>
              <a:t>Insbesondere darauf achten, dass die Anzahl der Sieger und Verlierer richtig  gesetzt ist.</a:t>
            </a:r>
          </a:p>
          <a:p>
            <a:pPr marL="174625" indent="-174625">
              <a:defRPr/>
            </a:pPr>
            <a:r>
              <a:rPr lang="de-DE" sz="2400" dirty="0" smtClean="0"/>
              <a:t>Im Beispiel gibt es mehrere Verliererrunden:</a:t>
            </a:r>
          </a:p>
          <a:p>
            <a:pPr marL="174625" indent="0">
              <a:buFont typeface="Arial" charset="0"/>
              <a:buNone/>
              <a:defRPr/>
            </a:pPr>
            <a:r>
              <a:rPr lang="de-DE" sz="2400" dirty="0" smtClean="0"/>
              <a:t>40 Teilnehmer, acht 5er-Gruppen</a:t>
            </a:r>
          </a:p>
          <a:p>
            <a:pPr marL="174625" indent="0">
              <a:buFont typeface="Arial" charset="0"/>
              <a:buNone/>
              <a:defRPr/>
            </a:pPr>
            <a:r>
              <a:rPr lang="de-DE" sz="2400" dirty="0" smtClean="0"/>
              <a:t>Die 1. und 2. jeder Gruppe spielen in der Sieger-KO-Runde die Plätze 1 – 16 aus.</a:t>
            </a:r>
          </a:p>
          <a:p>
            <a:pPr marL="174625" indent="0">
              <a:buFont typeface="Arial" charset="0"/>
              <a:buNone/>
              <a:defRPr/>
            </a:pPr>
            <a:r>
              <a:rPr lang="de-DE" sz="2400" dirty="0" smtClean="0"/>
              <a:t>Die 3. und 4. jeder Gruppe spielen in der ersten Verlierer-KO-Runde die Plätze 17 – 32 aus.</a:t>
            </a:r>
          </a:p>
          <a:p>
            <a:pPr marL="174625" indent="0">
              <a:buFont typeface="Arial" charset="0"/>
              <a:buNone/>
              <a:defRPr/>
            </a:pPr>
            <a:r>
              <a:rPr lang="de-DE" sz="2400" dirty="0" smtClean="0"/>
              <a:t>Die 5. jeder Gruppe spielen in der zweiten Verliererrunde die Plätze 33 – 40 aus.</a:t>
            </a:r>
          </a:p>
          <a:p>
            <a:pPr marL="174625" indent="0">
              <a:buFont typeface="Arial" charset="0"/>
              <a:buNone/>
              <a:defRPr/>
            </a:pPr>
            <a:endParaRPr lang="de-DE" sz="2400" dirty="0" smtClean="0"/>
          </a:p>
          <a:p>
            <a:pPr marL="174625" indent="-174625">
              <a:defRPr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40200"/>
            <a:ext cx="8172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smtClean="0"/>
              <a:t>Setzliste erstellen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1EE35-AA8A-4173-9FC5-15AE19B0580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57" y="6075589"/>
            <a:ext cx="2971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675" y="1238933"/>
            <a:ext cx="2457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33450"/>
            <a:ext cx="55435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Setzliste erstellen (nach Q-TTR-Werten)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7778A-0FC4-4167-86EC-A0A2908CF1D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33450"/>
            <a:ext cx="55435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/>
          <a:lstStyle/>
          <a:p>
            <a:r>
              <a:rPr lang="de-DE" dirty="0" smtClean="0"/>
              <a:t>Setzliste per Drag &amp; Drop manipuliert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07.10.2020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Gerhard Heder (HeSoWa)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7778A-0FC4-4167-86EC-A0A2908CF1D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808163" y="5661025"/>
            <a:ext cx="1196975" cy="434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Bildschirmpräsentation (4:3)</PresentationFormat>
  <Paragraphs>241</Paragraphs>
  <Slides>40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  <vt:variant>
        <vt:lpstr>Zielgruppenorientierte Präsentationen</vt:lpstr>
      </vt:variant>
      <vt:variant>
        <vt:i4>1</vt:i4>
      </vt:variant>
    </vt:vector>
  </HeadingPairs>
  <TitlesOfParts>
    <vt:vector size="42" baseType="lpstr">
      <vt:lpstr>Larissa-Design</vt:lpstr>
      <vt:lpstr>TTT2020</vt:lpstr>
      <vt:lpstr>Voraussetzungen</vt:lpstr>
      <vt:lpstr>Nach dem Importieren der Teilnehmer</vt:lpstr>
      <vt:lpstr>Gruppeneinteilung überprüfen</vt:lpstr>
      <vt:lpstr>Gruppeneinteilung überprüfen</vt:lpstr>
      <vt:lpstr>Gruppeneinteilung überprüfen</vt:lpstr>
      <vt:lpstr>Setzliste erstellen</vt:lpstr>
      <vt:lpstr>Setzliste erstellen (nach Q-TTR-Werten)</vt:lpstr>
      <vt:lpstr>Setzliste per Drag &amp; Drop manipuliert</vt:lpstr>
      <vt:lpstr>Optionen für die Auslosung überprüfen</vt:lpstr>
      <vt:lpstr>Optionen für die Auslosung</vt:lpstr>
      <vt:lpstr>Optionen für die Auslosung</vt:lpstr>
      <vt:lpstr>Erklärungen zu den Optionen für die Auslosung</vt:lpstr>
      <vt:lpstr>Erklärungen zu den Optionen für die Auslosung</vt:lpstr>
      <vt:lpstr>Auslosung starten</vt:lpstr>
      <vt:lpstr>Auslosung übernehmen (speichern)</vt:lpstr>
      <vt:lpstr>Spieler des gleichen Vereins markieren</vt:lpstr>
      <vt:lpstr>Spieler des gleichen Vereins markieren</vt:lpstr>
      <vt:lpstr>Spieler des gleichen Vereins markieren</vt:lpstr>
      <vt:lpstr>Optionen für Gruppen- und KO-Spielplan</vt:lpstr>
      <vt:lpstr>Optionen für Gruppen- und KO-Spielplan</vt:lpstr>
      <vt:lpstr>Gruppenspielplan – nach Setzpositionen sortiert</vt:lpstr>
      <vt:lpstr>Gruppenspielplan – nach Platzierungen sortiert</vt:lpstr>
      <vt:lpstr>Platzierungen ansehen</vt:lpstr>
      <vt:lpstr>Platzierungen der Vorrunde ansehen</vt:lpstr>
      <vt:lpstr>Platzierungen der Vorrunde ansehen</vt:lpstr>
      <vt:lpstr>Auslosung der KO-Endrunde</vt:lpstr>
      <vt:lpstr>Auslosung der KO-Endrunde</vt:lpstr>
      <vt:lpstr>Auslosung der KO-Endrunde</vt:lpstr>
      <vt:lpstr>Auslosung der KO-Endrunde</vt:lpstr>
      <vt:lpstr>Auslosung der KO-Endrunde</vt:lpstr>
      <vt:lpstr>Auslosung der KO-Endrunde</vt:lpstr>
      <vt:lpstr>Spielplan der KO-Endrunde</vt:lpstr>
      <vt:lpstr>Spielplan der KO-Endrunde</vt:lpstr>
      <vt:lpstr>Spielplan der KO-Endrunde</vt:lpstr>
      <vt:lpstr>Spielplan der KO-Endrunde</vt:lpstr>
      <vt:lpstr>Platzierungen der Endrunde ansehen</vt:lpstr>
      <vt:lpstr>Platzierungen der Endrunde ansehen</vt:lpstr>
      <vt:lpstr>Alle Platzierungen in Siegerliste ansehen</vt:lpstr>
      <vt:lpstr>Alle Platzierungen in Siegerliste ansehen</vt:lpstr>
      <vt:lpstr>Schulung</vt:lpstr>
    </vt:vector>
  </TitlesOfParts>
  <Company>HeSoWa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Tischtennisturnier-Programm TTT2020</dc:title>
  <dc:subject>Fortgesetztes KO-System mit vorgeschalteten Gruppenspielen</dc:subject>
  <dc:creator>Gerhard Heder</dc:creator>
  <cp:lastModifiedBy>Gerhard</cp:lastModifiedBy>
  <cp:revision>670</cp:revision>
  <dcterms:created xsi:type="dcterms:W3CDTF">2011-08-21T15:48:55Z</dcterms:created>
  <dcterms:modified xsi:type="dcterms:W3CDTF">2022-10-16T19:22:03Z</dcterms:modified>
</cp:coreProperties>
</file>