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84" r:id="rId2"/>
    <p:sldId id="446" r:id="rId3"/>
    <p:sldId id="449" r:id="rId4"/>
    <p:sldId id="458" r:id="rId5"/>
    <p:sldId id="385" r:id="rId6"/>
    <p:sldId id="460" r:id="rId7"/>
    <p:sldId id="450" r:id="rId8"/>
    <p:sldId id="451" r:id="rId9"/>
    <p:sldId id="459" r:id="rId10"/>
    <p:sldId id="452" r:id="rId11"/>
    <p:sldId id="453" r:id="rId12"/>
    <p:sldId id="454" r:id="rId13"/>
    <p:sldId id="455" r:id="rId14"/>
    <p:sldId id="487" r:id="rId15"/>
    <p:sldId id="456" r:id="rId16"/>
    <p:sldId id="457" r:id="rId17"/>
    <p:sldId id="462" r:id="rId18"/>
    <p:sldId id="463" r:id="rId19"/>
    <p:sldId id="461" r:id="rId20"/>
    <p:sldId id="408" r:id="rId21"/>
    <p:sldId id="464" r:id="rId22"/>
    <p:sldId id="421" r:id="rId23"/>
    <p:sldId id="478" r:id="rId24"/>
    <p:sldId id="467" r:id="rId25"/>
    <p:sldId id="424" r:id="rId26"/>
    <p:sldId id="472" r:id="rId27"/>
    <p:sldId id="471" r:id="rId28"/>
    <p:sldId id="469" r:id="rId29"/>
    <p:sldId id="470" r:id="rId30"/>
    <p:sldId id="475" r:id="rId31"/>
    <p:sldId id="476" r:id="rId32"/>
    <p:sldId id="474" r:id="rId33"/>
    <p:sldId id="473" r:id="rId34"/>
    <p:sldId id="477" r:id="rId35"/>
    <p:sldId id="465" r:id="rId36"/>
    <p:sldId id="479" r:id="rId37"/>
    <p:sldId id="480" r:id="rId38"/>
    <p:sldId id="481" r:id="rId39"/>
    <p:sldId id="482" r:id="rId40"/>
    <p:sldId id="483" r:id="rId41"/>
    <p:sldId id="484" r:id="rId42"/>
    <p:sldId id="485" r:id="rId43"/>
    <p:sldId id="486" r:id="rId44"/>
  </p:sldIdLst>
  <p:sldSz cx="9144000" cy="6858000" type="screen4x3"/>
  <p:notesSz cx="7104063" cy="10234613"/>
  <p:custShowLst>
    <p:custShow name="Schulung" id="0">
      <p:sldLst>
        <p:sld r:id="rId2"/>
        <p:sld r:id="rId6"/>
      </p:sldLst>
    </p:custShow>
  </p:custShow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3043" autoAdjust="0"/>
  </p:normalViewPr>
  <p:slideViewPr>
    <p:cSldViewPr snapToGrid="0">
      <p:cViewPr varScale="1">
        <p:scale>
          <a:sx n="88" d="100"/>
          <a:sy n="88"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4566"/>
    </p:cViewPr>
  </p:sorterViewPr>
  <p:notesViewPr>
    <p:cSldViewPr snapToGrid="0">
      <p:cViewPr>
        <p:scale>
          <a:sx n="100" d="100"/>
          <a:sy n="100" d="100"/>
        </p:scale>
        <p:origin x="-2430" y="1368"/>
      </p:cViewPr>
      <p:guideLst>
        <p:guide orient="horz" pos="3224"/>
        <p:guide pos="2238"/>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1175"/>
          </a:xfrm>
          <a:prstGeom prst="rect">
            <a:avLst/>
          </a:prstGeom>
        </p:spPr>
        <p:txBody>
          <a:bodyPr vert="horz" lIns="99075" tIns="49538" rIns="99075" bIns="49538" rtlCol="0"/>
          <a:lstStyle>
            <a:lvl1pPr algn="l" fontAlgn="auto">
              <a:spcBef>
                <a:spcPts val="0"/>
              </a:spcBef>
              <a:spcAft>
                <a:spcPts val="0"/>
              </a:spcAft>
              <a:defRPr sz="1300">
                <a:latin typeface="+mn-lt"/>
              </a:defRPr>
            </a:lvl1pPr>
          </a:lstStyle>
          <a:p>
            <a:pPr>
              <a:defRPr/>
            </a:pPr>
            <a:endParaRPr lang="de-DE"/>
          </a:p>
        </p:txBody>
      </p:sp>
      <p:sp>
        <p:nvSpPr>
          <p:cNvPr id="3" name="Datumsplatzhalter 2"/>
          <p:cNvSpPr>
            <a:spLocks noGrp="1"/>
          </p:cNvSpPr>
          <p:nvPr>
            <p:ph type="dt" sz="quarter" idx="1"/>
          </p:nvPr>
        </p:nvSpPr>
        <p:spPr>
          <a:xfrm>
            <a:off x="4024313" y="0"/>
            <a:ext cx="3078162" cy="511175"/>
          </a:xfrm>
          <a:prstGeom prst="rect">
            <a:avLst/>
          </a:prstGeom>
        </p:spPr>
        <p:txBody>
          <a:bodyPr vert="horz" lIns="99075" tIns="49538" rIns="99075" bIns="49538" rtlCol="0"/>
          <a:lstStyle>
            <a:lvl1pPr algn="r" fontAlgn="auto">
              <a:spcBef>
                <a:spcPts val="0"/>
              </a:spcBef>
              <a:spcAft>
                <a:spcPts val="0"/>
              </a:spcAft>
              <a:defRPr sz="1300">
                <a:latin typeface="+mn-lt"/>
              </a:defRPr>
            </a:lvl1pPr>
          </a:lstStyle>
          <a:p>
            <a:pPr>
              <a:defRPr/>
            </a:pPr>
            <a:fld id="{9F8A52A4-1CE3-4C9D-9D85-AA763D1D9422}" type="datetimeFigureOut">
              <a:rPr lang="de-DE"/>
              <a:pPr>
                <a:defRPr/>
              </a:pPr>
              <a:t>16.10.2022</a:t>
            </a:fld>
            <a:endParaRPr lang="de-DE" dirty="0"/>
          </a:p>
        </p:txBody>
      </p:sp>
      <p:sp>
        <p:nvSpPr>
          <p:cNvPr id="4" name="Fußzeilenplatzhalter 3"/>
          <p:cNvSpPr>
            <a:spLocks noGrp="1"/>
          </p:cNvSpPr>
          <p:nvPr>
            <p:ph type="ftr" sz="quarter" idx="2"/>
          </p:nvPr>
        </p:nvSpPr>
        <p:spPr>
          <a:xfrm>
            <a:off x="0" y="9721850"/>
            <a:ext cx="3078163" cy="511175"/>
          </a:xfrm>
          <a:prstGeom prst="rect">
            <a:avLst/>
          </a:prstGeom>
        </p:spPr>
        <p:txBody>
          <a:bodyPr vert="horz" lIns="99075" tIns="49538" rIns="99075" bIns="49538" rtlCol="0" anchor="b"/>
          <a:lstStyle>
            <a:lvl1pPr algn="l" fontAlgn="auto">
              <a:spcBef>
                <a:spcPts val="0"/>
              </a:spcBef>
              <a:spcAft>
                <a:spcPts val="0"/>
              </a:spcAft>
              <a:defRPr sz="1300">
                <a:latin typeface="+mn-lt"/>
              </a:defRPr>
            </a:lvl1pPr>
          </a:lstStyle>
          <a:p>
            <a:pPr>
              <a:defRPr/>
            </a:pPr>
            <a:endParaRPr lang="de-DE"/>
          </a:p>
        </p:txBody>
      </p:sp>
      <p:sp>
        <p:nvSpPr>
          <p:cNvPr id="5" name="Foliennummernplatzhalter 4"/>
          <p:cNvSpPr>
            <a:spLocks noGrp="1"/>
          </p:cNvSpPr>
          <p:nvPr>
            <p:ph type="sldNum" sz="quarter" idx="3"/>
          </p:nvPr>
        </p:nvSpPr>
        <p:spPr>
          <a:xfrm>
            <a:off x="4024313" y="9721850"/>
            <a:ext cx="3078162" cy="511175"/>
          </a:xfrm>
          <a:prstGeom prst="rect">
            <a:avLst/>
          </a:prstGeom>
        </p:spPr>
        <p:txBody>
          <a:bodyPr vert="horz" lIns="99075" tIns="49538" rIns="99075" bIns="49538" rtlCol="0" anchor="b"/>
          <a:lstStyle>
            <a:lvl1pPr algn="r" fontAlgn="auto">
              <a:spcBef>
                <a:spcPts val="0"/>
              </a:spcBef>
              <a:spcAft>
                <a:spcPts val="0"/>
              </a:spcAft>
              <a:defRPr sz="1300">
                <a:latin typeface="+mn-lt"/>
              </a:defRPr>
            </a:lvl1pPr>
          </a:lstStyle>
          <a:p>
            <a:pPr>
              <a:defRPr/>
            </a:pPr>
            <a:fld id="{791B5509-38A7-42CA-93A2-48347C0F4785}"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1175"/>
          </a:xfrm>
          <a:prstGeom prst="rect">
            <a:avLst/>
          </a:prstGeom>
        </p:spPr>
        <p:txBody>
          <a:bodyPr vert="horz" lIns="99075" tIns="49538" rIns="99075" bIns="49538" rtlCol="0"/>
          <a:lstStyle>
            <a:lvl1pPr algn="l" fontAlgn="auto">
              <a:spcBef>
                <a:spcPts val="0"/>
              </a:spcBef>
              <a:spcAft>
                <a:spcPts val="0"/>
              </a:spcAft>
              <a:defRPr sz="1300">
                <a:latin typeface="+mn-lt"/>
              </a:defRPr>
            </a:lvl1pPr>
          </a:lstStyle>
          <a:p>
            <a:pPr>
              <a:defRPr/>
            </a:pPr>
            <a:endParaRPr lang="de-DE"/>
          </a:p>
        </p:txBody>
      </p:sp>
      <p:sp>
        <p:nvSpPr>
          <p:cNvPr id="3" name="Datumsplatzhalter 2"/>
          <p:cNvSpPr>
            <a:spLocks noGrp="1"/>
          </p:cNvSpPr>
          <p:nvPr>
            <p:ph type="dt" idx="1"/>
          </p:nvPr>
        </p:nvSpPr>
        <p:spPr>
          <a:xfrm>
            <a:off x="4024313" y="0"/>
            <a:ext cx="3078162" cy="511175"/>
          </a:xfrm>
          <a:prstGeom prst="rect">
            <a:avLst/>
          </a:prstGeom>
        </p:spPr>
        <p:txBody>
          <a:bodyPr vert="horz" lIns="99075" tIns="49538" rIns="99075" bIns="49538" rtlCol="0"/>
          <a:lstStyle>
            <a:lvl1pPr algn="r" fontAlgn="auto">
              <a:spcBef>
                <a:spcPts val="0"/>
              </a:spcBef>
              <a:spcAft>
                <a:spcPts val="0"/>
              </a:spcAft>
              <a:defRPr sz="1300">
                <a:latin typeface="+mn-lt"/>
              </a:defRPr>
            </a:lvl1pPr>
          </a:lstStyle>
          <a:p>
            <a:pPr>
              <a:defRPr/>
            </a:pPr>
            <a:fld id="{699C0E72-13D6-4B22-9B3A-B14876D1DEDB}" type="datetimeFigureOut">
              <a:rPr lang="de-DE"/>
              <a:pPr>
                <a:defRPr/>
              </a:pPr>
              <a:t>16.10.2022</a:t>
            </a:fld>
            <a:endParaRPr lang="de-DE" dirty="0"/>
          </a:p>
        </p:txBody>
      </p:sp>
      <p:sp>
        <p:nvSpPr>
          <p:cNvPr id="4" name="Folienbildplatzhalt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pPr lvl="0"/>
            <a:endParaRPr lang="de-DE" noProof="0" dirty="0" smtClean="0"/>
          </a:p>
        </p:txBody>
      </p:sp>
      <p:sp>
        <p:nvSpPr>
          <p:cNvPr id="5" name="Notizenplatzhalter 4"/>
          <p:cNvSpPr>
            <a:spLocks noGrp="1"/>
          </p:cNvSpPr>
          <p:nvPr>
            <p:ph type="body" sz="quarter" idx="3"/>
          </p:nvPr>
        </p:nvSpPr>
        <p:spPr>
          <a:xfrm>
            <a:off x="711200" y="4860925"/>
            <a:ext cx="5683250" cy="4605338"/>
          </a:xfrm>
          <a:prstGeom prst="rect">
            <a:avLst/>
          </a:prstGeom>
        </p:spPr>
        <p:txBody>
          <a:bodyPr vert="horz" lIns="99075" tIns="49538" rIns="99075" bIns="49538"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850"/>
            <a:ext cx="3078163" cy="511175"/>
          </a:xfrm>
          <a:prstGeom prst="rect">
            <a:avLst/>
          </a:prstGeom>
        </p:spPr>
        <p:txBody>
          <a:bodyPr vert="horz" lIns="99075" tIns="49538" rIns="99075" bIns="49538" rtlCol="0" anchor="b"/>
          <a:lstStyle>
            <a:lvl1pPr algn="l" fontAlgn="auto">
              <a:spcBef>
                <a:spcPts val="0"/>
              </a:spcBef>
              <a:spcAft>
                <a:spcPts val="0"/>
              </a:spcAft>
              <a:defRPr sz="1300">
                <a:latin typeface="+mn-lt"/>
              </a:defRPr>
            </a:lvl1pPr>
          </a:lstStyle>
          <a:p>
            <a:pPr>
              <a:defRPr/>
            </a:pPr>
            <a:endParaRPr lang="de-DE"/>
          </a:p>
        </p:txBody>
      </p:sp>
      <p:sp>
        <p:nvSpPr>
          <p:cNvPr id="7" name="Foliennummernplatzhalter 6"/>
          <p:cNvSpPr>
            <a:spLocks noGrp="1"/>
          </p:cNvSpPr>
          <p:nvPr>
            <p:ph type="sldNum" sz="quarter" idx="5"/>
          </p:nvPr>
        </p:nvSpPr>
        <p:spPr>
          <a:xfrm>
            <a:off x="4024313" y="9721850"/>
            <a:ext cx="3078162" cy="511175"/>
          </a:xfrm>
          <a:prstGeom prst="rect">
            <a:avLst/>
          </a:prstGeom>
        </p:spPr>
        <p:txBody>
          <a:bodyPr vert="horz" lIns="99075" tIns="49538" rIns="99075" bIns="49538" rtlCol="0" anchor="b"/>
          <a:lstStyle>
            <a:lvl1pPr algn="r" fontAlgn="auto">
              <a:spcBef>
                <a:spcPts val="0"/>
              </a:spcBef>
              <a:spcAft>
                <a:spcPts val="0"/>
              </a:spcAft>
              <a:defRPr sz="1300">
                <a:latin typeface="+mn-lt"/>
              </a:defRPr>
            </a:lvl1pPr>
          </a:lstStyle>
          <a:p>
            <a:pPr>
              <a:defRPr/>
            </a:pPr>
            <a:fld id="{A8445672-D1FD-42F2-8E23-95D3FF229D38}"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61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8456A5-792D-40A4-8AE9-3ED41F0238FD}" type="slidenum">
              <a:rPr lang="de-DE" smtClean="0"/>
              <a:pPr fontAlgn="base">
                <a:spcBef>
                  <a:spcPct val="0"/>
                </a:spcBef>
                <a:spcAft>
                  <a:spcPct val="0"/>
                </a:spcAft>
                <a:defRPr/>
              </a:pPr>
              <a:t>1</a:t>
            </a:fld>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p:spPr>
      </p:sp>
      <p:sp>
        <p:nvSpPr>
          <p:cNvPr id="5734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D0ED42CE-6D95-4177-BC72-668AD34ECDBC}" type="slidenum">
              <a:rPr lang="de-DE" smtClean="0"/>
              <a:pPr>
                <a:defRPr/>
              </a:pPr>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EEC5AC4D-2135-4E9E-9EA2-4E3A02465266}" type="slidenum">
              <a:rPr lang="de-DE" smtClean="0"/>
              <a:pPr>
                <a:defRPr/>
              </a:pPr>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28</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29</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30</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31</a:t>
            </a:fld>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32</a:t>
            </a:fld>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33</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34</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35</a:t>
            </a:fld>
            <a:endParaRPr 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36</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37</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38</a:t>
            </a:fld>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39</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a:t>
            </a:fld>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40</a:t>
            </a:fld>
            <a:endParaRPr lang="de-D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41</a:t>
            </a:fld>
            <a:endParaRPr 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42</a:t>
            </a:fld>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43</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5"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solidFill>
                  <a:schemeClr val="tx1"/>
                </a:solidFill>
              </a:defRPr>
            </a:lvl1pPr>
          </a:lstStyle>
          <a:p>
            <a:pPr>
              <a:defRPr/>
            </a:pPr>
            <a:fld id="{456A211D-22F1-48EB-8203-6A856B407D53}" type="slidenum">
              <a:rPr lang="de-DE"/>
              <a:pPr>
                <a:defRPr/>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C665600D-FA18-41F5-B8B7-756221D72D95}"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CDA4B814-9C1D-465D-ACE8-245B23813055}"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06E898BA-CD34-4BEC-8491-329B83BF8502}" type="slidenum">
              <a:rPr lang="de-DE"/>
              <a:pPr>
                <a:defRPr/>
              </a:pPr>
              <a:t>‹Nr.›</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0385"/>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07.10.2020</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1175658"/>
            <a:ext cx="8229600" cy="4950506"/>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a:p>
        </p:txBody>
      </p:sp>
      <p:sp>
        <p:nvSpPr>
          <p:cNvPr id="4" name="Datumsplatzhalter 11"/>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5" name="Foliennummernplatzhalter 12"/>
          <p:cNvSpPr>
            <a:spLocks noGrp="1"/>
          </p:cNvSpPr>
          <p:nvPr>
            <p:ph type="sldNum" sz="quarter" idx="11"/>
          </p:nvPr>
        </p:nvSpPr>
        <p:spPr/>
        <p:txBody>
          <a:bodyPr/>
          <a:lstStyle>
            <a:lvl1pPr>
              <a:defRPr>
                <a:solidFill>
                  <a:schemeClr val="tx1"/>
                </a:solidFill>
              </a:defRPr>
            </a:lvl1pPr>
          </a:lstStyle>
          <a:p>
            <a:pPr>
              <a:defRPr/>
            </a:pPr>
            <a:fld id="{E33A29FB-C8B3-4673-A75E-B845AAA4FAF8}" type="slidenum">
              <a:rPr lang="de-DE"/>
              <a:pPr>
                <a:defRPr/>
              </a:pPr>
              <a:t>‹Nr.›</a:t>
            </a:fld>
            <a:endParaRPr lang="de-DE" dirty="0"/>
          </a:p>
        </p:txBody>
      </p:sp>
      <p:sp>
        <p:nvSpPr>
          <p:cNvPr id="6" name="Fußzeilenplatzhalter 13"/>
          <p:cNvSpPr>
            <a:spLocks noGrp="1"/>
          </p:cNvSpPr>
          <p:nvPr>
            <p:ph type="ftr" sz="quarter" idx="12"/>
          </p:nvPr>
        </p:nvSpPr>
        <p:spPr/>
        <p:txBody>
          <a:bodyPr/>
          <a:lstStyle>
            <a:lvl1pPr>
              <a:defRPr>
                <a:solidFill>
                  <a:schemeClr val="tx1"/>
                </a:solidFill>
              </a:defRPr>
            </a:lvl1pPr>
          </a:lstStyle>
          <a:p>
            <a:pPr>
              <a:defRPr/>
            </a:pPr>
            <a:r>
              <a:rPr lang="de-DE" smtClean="0"/>
              <a:t>Gerhard Heder (HeSoWa)</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71EAC866-5387-46A1-B097-EBD6B1A839BA}"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88EA8A05-1916-4F27-974C-FC1C64EDF205}"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8"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9" name="Foliennummernplatzhalter 5"/>
          <p:cNvSpPr>
            <a:spLocks noGrp="1"/>
          </p:cNvSpPr>
          <p:nvPr>
            <p:ph type="sldNum" sz="quarter" idx="12"/>
          </p:nvPr>
        </p:nvSpPr>
        <p:spPr/>
        <p:txBody>
          <a:bodyPr/>
          <a:lstStyle>
            <a:lvl1pPr>
              <a:defRPr/>
            </a:lvl1pPr>
          </a:lstStyle>
          <a:p>
            <a:pPr>
              <a:defRPr/>
            </a:pPr>
            <a:fld id="{9D5EE9CD-DF63-43E8-A133-C56FE3A1FC9C}"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3AE2C6D5-C48A-48AB-85CE-B155E74BEDB7}"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0385"/>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3C359ECD-A6E8-4F9F-802E-BFC02C32DB37}"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3"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4" name="Foliennummernplatzhalter 5"/>
          <p:cNvSpPr>
            <a:spLocks noGrp="1"/>
          </p:cNvSpPr>
          <p:nvPr>
            <p:ph type="sldNum" sz="quarter" idx="12"/>
          </p:nvPr>
        </p:nvSpPr>
        <p:spPr/>
        <p:txBody>
          <a:bodyPr/>
          <a:lstStyle>
            <a:lvl1pPr>
              <a:defRPr>
                <a:solidFill>
                  <a:schemeClr val="tx1"/>
                </a:solidFill>
              </a:defRPr>
            </a:lvl1pPr>
          </a:lstStyle>
          <a:p>
            <a:pPr>
              <a:defRPr/>
            </a:pPr>
            <a:fld id="{F9E6C1DC-8015-4F32-BEC3-AC30686371F6}"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795998A1-6F37-4B79-8FA0-F2C095147CC6}"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de-DE" smtClean="0"/>
              <a:t>07.10.2020</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smtClean="0"/>
              <a:t>Gerhard Heder (HeSoWa)</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BAFC954-1751-4D69-886D-48F0EB34F712}"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4568" r:id="rId1"/>
    <p:sldLayoutId id="2147484569" r:id="rId2"/>
    <p:sldLayoutId id="2147484561" r:id="rId3"/>
    <p:sldLayoutId id="2147484562" r:id="rId4"/>
    <p:sldLayoutId id="2147484563" r:id="rId5"/>
    <p:sldLayoutId id="2147484570" r:id="rId6"/>
    <p:sldLayoutId id="2147484571" r:id="rId7"/>
    <p:sldLayoutId id="2147484572" r:id="rId8"/>
    <p:sldLayoutId id="2147484564" r:id="rId9"/>
    <p:sldLayoutId id="2147484565" r:id="rId10"/>
    <p:sldLayoutId id="2147484566" r:id="rId11"/>
    <p:sldLayoutId id="2147484567" r:id="rId12"/>
    <p:sldLayoutId id="2147484573"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inweiseTurnierantrag.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Einfaches_KO-System_mit_Vorrunde.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Einfaches_KO-System_mit_Vorrunde.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inweiseTurnierantrag.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Einfaches_KO-System_mit_Vorrunde.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tertitel 7"/>
          <p:cNvSpPr>
            <a:spLocks noGrp="1"/>
          </p:cNvSpPr>
          <p:nvPr>
            <p:ph type="subTitle" idx="1"/>
          </p:nvPr>
        </p:nvSpPr>
        <p:spPr>
          <a:xfrm>
            <a:off x="1371600" y="3060700"/>
            <a:ext cx="6400800" cy="2889250"/>
          </a:xfrm>
        </p:spPr>
        <p:txBody>
          <a:bodyPr/>
          <a:lstStyle/>
          <a:p>
            <a:r>
              <a:rPr lang="de-DE" b="1" dirty="0" smtClean="0"/>
              <a:t>Bayerischer Sparkassenpokal für Bezirksauswahlmannschaften Jugend 11</a:t>
            </a:r>
            <a:endParaRPr lang="de-DE" dirty="0" smtClean="0"/>
          </a:p>
        </p:txBody>
      </p:sp>
      <p:sp>
        <p:nvSpPr>
          <p:cNvPr id="7171" name="Titel 1"/>
          <p:cNvSpPr>
            <a:spLocks noGrp="1"/>
          </p:cNvSpPr>
          <p:nvPr>
            <p:ph type="title"/>
          </p:nvPr>
        </p:nvSpPr>
        <p:spPr>
          <a:xfrm>
            <a:off x="457200" y="720725"/>
            <a:ext cx="8229600" cy="1143000"/>
          </a:xfrm>
        </p:spPr>
        <p:txBody>
          <a:bodyPr/>
          <a:lstStyle/>
          <a:p>
            <a:pPr eaLnBrk="1" hangingPunct="1"/>
            <a:r>
              <a:rPr lang="de-DE" b="1" smtClean="0"/>
              <a:t>TTT2020</a:t>
            </a:r>
            <a:endParaRPr lang="de-DE" smtClean="0"/>
          </a:p>
        </p:txBody>
      </p:sp>
      <p:sp>
        <p:nvSpPr>
          <p:cNvPr id="5" name="Datumsplatzhalter 4"/>
          <p:cNvSpPr>
            <a:spLocks noGrp="1"/>
          </p:cNvSpPr>
          <p:nvPr>
            <p:ph type="dt" sz="quarter" idx="10"/>
          </p:nvPr>
        </p:nvSpPr>
        <p:spPr/>
        <p:txBody>
          <a:bodyPr/>
          <a:lstStyle/>
          <a:p>
            <a:pPr>
              <a:defRPr/>
            </a:pPr>
            <a:r>
              <a:rPr lang="de-DE" smtClean="0"/>
              <a:t>07.10.2020</a:t>
            </a:r>
            <a:endParaRPr lang="de-DE" dirty="0"/>
          </a:p>
        </p:txBody>
      </p:sp>
      <p:sp>
        <p:nvSpPr>
          <p:cNvPr id="6" name="Foliennummernplatzhalter 5"/>
          <p:cNvSpPr>
            <a:spLocks noGrp="1"/>
          </p:cNvSpPr>
          <p:nvPr>
            <p:ph type="sldNum" sz="quarter" idx="12"/>
          </p:nvPr>
        </p:nvSpPr>
        <p:spPr/>
        <p:txBody>
          <a:bodyPr/>
          <a:lstStyle/>
          <a:p>
            <a:pPr>
              <a:defRPr/>
            </a:pPr>
            <a:fld id="{CC8E1B39-A0F3-4AE2-BC02-1996A7ED2E1C}" type="slidenum">
              <a:rPr lang="de-DE"/>
              <a:pPr>
                <a:defRPr/>
              </a:pPr>
              <a:t>1</a:t>
            </a:fld>
            <a:endParaRPr lang="de-DE" dirty="0"/>
          </a:p>
        </p:txBody>
      </p:sp>
      <p:sp>
        <p:nvSpPr>
          <p:cNvPr id="7" name="Fußzeilenplatzhalter 6"/>
          <p:cNvSpPr txBox="1">
            <a:spLocks/>
          </p:cNvSpPr>
          <p:nvPr/>
        </p:nvSpPr>
        <p:spPr>
          <a:xfrm>
            <a:off x="3124200" y="6356350"/>
            <a:ext cx="2895600" cy="365125"/>
          </a:xfrm>
          <a:prstGeom prst="rect">
            <a:avLst/>
          </a:prstGeom>
        </p:spPr>
        <p:txBody>
          <a:bodyPr anchor="ctr"/>
          <a:lstStyle/>
          <a:p>
            <a:pPr algn="ctr" fontAlgn="auto">
              <a:spcBef>
                <a:spcPts val="0"/>
              </a:spcBef>
              <a:spcAft>
                <a:spcPts val="0"/>
              </a:spcAft>
              <a:defRPr/>
            </a:pPr>
            <a:endParaRPr lang="de-DE" sz="1200" dirty="0">
              <a:latin typeface="+mn-lt"/>
            </a:endParaRPr>
          </a:p>
        </p:txBody>
      </p:sp>
      <p:sp>
        <p:nvSpPr>
          <p:cNvPr id="8" name="Fußzeilenplatzhalter 7"/>
          <p:cNvSpPr>
            <a:spLocks noGrp="1"/>
          </p:cNvSpPr>
          <p:nvPr>
            <p:ph type="ftr" sz="quarter" idx="11"/>
          </p:nvPr>
        </p:nvSpPr>
        <p:spPr/>
        <p:txBody>
          <a:bodyPr/>
          <a:lstStyle/>
          <a:p>
            <a:pPr>
              <a:defRPr/>
            </a:pPr>
            <a:r>
              <a:rPr lang="de-DE" smtClean="0"/>
              <a:t>Gerhard Heder (HeSoWa)</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10</a:t>
            </a:fld>
            <a:endParaRPr lang="de-DE" dirty="0"/>
          </a:p>
        </p:txBody>
      </p:sp>
      <p:sp>
        <p:nvSpPr>
          <p:cNvPr id="9" name="Inhaltsplatzhalter 11"/>
          <p:cNvSpPr txBox="1">
            <a:spLocks/>
          </p:cNvSpPr>
          <p:nvPr/>
        </p:nvSpPr>
        <p:spPr bwMode="auto">
          <a:xfrm>
            <a:off x="1008000" y="4463999"/>
            <a:ext cx="7740000" cy="1908000"/>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Die in Frage kommenden Spieler sind nach Geschlecht und Spielstärke sortiert.</a:t>
            </a:r>
          </a:p>
          <a:p>
            <a:pPr marL="174625" indent="-174625" eaLnBrk="0" hangingPunct="0">
              <a:spcBef>
                <a:spcPct val="20000"/>
              </a:spcBef>
              <a:buFont typeface="Arial" pitchFamily="34" charset="0"/>
              <a:buChar char="•"/>
              <a:defRPr/>
            </a:pPr>
            <a:r>
              <a:rPr lang="de-DE" dirty="0" smtClean="0">
                <a:latin typeface="+mn-lt"/>
              </a:rPr>
              <a:t>Die Spieler können durch Anklicken zugeordnet werden.</a:t>
            </a:r>
          </a:p>
          <a:p>
            <a:pPr marL="174625" indent="-174625" eaLnBrk="0" hangingPunct="0">
              <a:spcBef>
                <a:spcPct val="20000"/>
              </a:spcBef>
              <a:buFont typeface="Arial" pitchFamily="34" charset="0"/>
              <a:buChar char="•"/>
              <a:defRPr/>
            </a:pPr>
            <a:r>
              <a:rPr lang="de-DE" dirty="0" smtClean="0">
                <a:latin typeface="+mn-lt"/>
              </a:rPr>
              <a:t>Durch Klicken auf „Vorschlag“ werden der Mannschaft die besten Spieler des jeweiligen Geschlechts zugeordnet (im Beispiel jeweils 2).</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pic>
        <p:nvPicPr>
          <p:cNvPr id="2051" name="Picture 3"/>
          <p:cNvPicPr>
            <a:picLocks noChangeAspect="1" noChangeArrowheads="1"/>
          </p:cNvPicPr>
          <p:nvPr/>
        </p:nvPicPr>
        <p:blipFill>
          <a:blip r:embed="rId3" cstate="print"/>
          <a:srcRect/>
          <a:stretch>
            <a:fillRect/>
          </a:stretch>
        </p:blipFill>
        <p:spPr bwMode="auto">
          <a:xfrm>
            <a:off x="1128713" y="936000"/>
            <a:ext cx="6886575" cy="34099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128713" y="936000"/>
            <a:ext cx="6886575" cy="3409950"/>
          </a:xfrm>
          <a:prstGeom prst="rect">
            <a:avLst/>
          </a:prstGeom>
          <a:noFill/>
          <a:ln w="9525">
            <a:noFill/>
            <a:miter lim="800000"/>
            <a:headEnd/>
            <a:tailEnd/>
          </a:ln>
        </p:spPr>
      </p:pic>
      <p:sp>
        <p:nvSpPr>
          <p:cNvPr id="19" name="Ellipse 18"/>
          <p:cNvSpPr/>
          <p:nvPr/>
        </p:nvSpPr>
        <p:spPr>
          <a:xfrm>
            <a:off x="6114361" y="1399143"/>
            <a:ext cx="2027104" cy="16415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1084763" y="1730824"/>
            <a:ext cx="2165213" cy="598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3472543"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Ellipse 17"/>
          <p:cNvSpPr/>
          <p:nvPr/>
        </p:nvSpPr>
        <p:spPr>
          <a:xfrm>
            <a:off x="4474051" y="3853535"/>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Ellipse 15"/>
          <p:cNvSpPr/>
          <p:nvPr/>
        </p:nvSpPr>
        <p:spPr>
          <a:xfrm>
            <a:off x="1084763" y="2213734"/>
            <a:ext cx="2165213" cy="598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9" grpId="0" animBg="1"/>
      <p:bldP spid="19" grpId="1" animBg="1"/>
      <p:bldP spid="10" grpId="0" animBg="1"/>
      <p:bldP spid="10" grpId="1" animBg="1"/>
      <p:bldP spid="14" grpId="0" animBg="1"/>
      <p:bldP spid="14" grpId="1" animBg="1"/>
      <p:bldP spid="18" grpId="0"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11</a:t>
            </a:fld>
            <a:endParaRPr lang="de-DE" dirty="0"/>
          </a:p>
        </p:txBody>
      </p:sp>
      <p:pic>
        <p:nvPicPr>
          <p:cNvPr id="3074" name="Picture 2"/>
          <p:cNvPicPr>
            <a:picLocks noChangeAspect="1" noChangeArrowheads="1"/>
          </p:cNvPicPr>
          <p:nvPr/>
        </p:nvPicPr>
        <p:blipFill>
          <a:blip r:embed="rId3" cstate="print"/>
          <a:srcRect/>
          <a:stretch>
            <a:fillRect/>
          </a:stretch>
        </p:blipFill>
        <p:spPr bwMode="auto">
          <a:xfrm>
            <a:off x="1128713" y="936000"/>
            <a:ext cx="6886575" cy="34099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128713" y="936000"/>
            <a:ext cx="6886575" cy="3409950"/>
          </a:xfrm>
          <a:prstGeom prst="rect">
            <a:avLst/>
          </a:prstGeom>
          <a:noFill/>
          <a:ln w="9525">
            <a:noFill/>
            <a:miter lim="800000"/>
            <a:headEnd/>
            <a:tailEnd/>
          </a:ln>
        </p:spPr>
      </p:pic>
      <p:sp>
        <p:nvSpPr>
          <p:cNvPr id="10" name="Ellipse 9"/>
          <p:cNvSpPr/>
          <p:nvPr/>
        </p:nvSpPr>
        <p:spPr>
          <a:xfrm>
            <a:off x="941281" y="1665480"/>
            <a:ext cx="2471058" cy="11989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Inhaltsplatzhalter 11"/>
          <p:cNvSpPr txBox="1">
            <a:spLocks/>
          </p:cNvSpPr>
          <p:nvPr/>
        </p:nvSpPr>
        <p:spPr bwMode="auto">
          <a:xfrm>
            <a:off x="1008000" y="4463999"/>
            <a:ext cx="7200000" cy="1908000"/>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Durch Klicken auf „Alle“ werden der Mannschaft alle Spieler zugeordnet.</a:t>
            </a:r>
          </a:p>
          <a:p>
            <a:pPr marL="174625" indent="-174625" eaLnBrk="0" hangingPunct="0">
              <a:spcBef>
                <a:spcPct val="20000"/>
              </a:spcBef>
              <a:buFont typeface="Arial" pitchFamily="34" charset="0"/>
              <a:buChar char="•"/>
              <a:defRPr/>
            </a:pPr>
            <a:r>
              <a:rPr lang="de-DE" dirty="0" smtClean="0">
                <a:latin typeface="+mn-lt"/>
              </a:rPr>
              <a:t>In der Standardaufstellung werden nur die besten Spieler der beiden Geschlechter (im Beispiel jeweils 2) berücksichtigt.</a:t>
            </a:r>
          </a:p>
          <a:p>
            <a:pPr marL="174625" indent="-174625" eaLnBrk="0" hangingPunct="0">
              <a:spcBef>
                <a:spcPct val="20000"/>
              </a:spcBef>
              <a:buFont typeface="Arial" pitchFamily="34" charset="0"/>
              <a:buChar char="•"/>
              <a:defRPr/>
            </a:pPr>
            <a:r>
              <a:rPr lang="de-DE" dirty="0" smtClean="0">
                <a:latin typeface="+mn-lt"/>
              </a:rPr>
              <a:t>Die zusätzlichen Spieler können aber durch Änderung der Aufstellung bei den einzelnen Spielen eingesetzt werden.</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sp>
        <p:nvSpPr>
          <p:cNvPr id="19" name="Ellipse 18"/>
          <p:cNvSpPr/>
          <p:nvPr/>
        </p:nvSpPr>
        <p:spPr>
          <a:xfrm>
            <a:off x="2459883"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4474051" y="3853535"/>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uiExpand="1" build="p"/>
      <p:bldP spid="19" grpId="0" animBg="1"/>
      <p:bldP spid="19" grpId="1"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12</a:t>
            </a:fld>
            <a:endParaRPr lang="de-DE" dirty="0"/>
          </a:p>
        </p:txBody>
      </p:sp>
      <p:pic>
        <p:nvPicPr>
          <p:cNvPr id="4098" name="Picture 2"/>
          <p:cNvPicPr>
            <a:picLocks noChangeAspect="1" noChangeArrowheads="1"/>
          </p:cNvPicPr>
          <p:nvPr/>
        </p:nvPicPr>
        <p:blipFill>
          <a:blip r:embed="rId3" cstate="print"/>
          <a:srcRect/>
          <a:stretch>
            <a:fillRect/>
          </a:stretch>
        </p:blipFill>
        <p:spPr bwMode="auto">
          <a:xfrm>
            <a:off x="1128713" y="936000"/>
            <a:ext cx="6886575" cy="340995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1128713" y="936000"/>
            <a:ext cx="6886575" cy="3409950"/>
          </a:xfrm>
          <a:prstGeom prst="rect">
            <a:avLst/>
          </a:prstGeom>
          <a:noFill/>
          <a:ln w="9525">
            <a:noFill/>
            <a:miter lim="800000"/>
            <a:headEnd/>
            <a:tailEnd/>
          </a:ln>
        </p:spPr>
      </p:pic>
      <p:sp>
        <p:nvSpPr>
          <p:cNvPr id="19" name="Ellipse 18"/>
          <p:cNvSpPr/>
          <p:nvPr/>
        </p:nvSpPr>
        <p:spPr>
          <a:xfrm>
            <a:off x="4463169"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Inhaltsplatzhalter 11"/>
          <p:cNvSpPr txBox="1">
            <a:spLocks/>
          </p:cNvSpPr>
          <p:nvPr/>
        </p:nvSpPr>
        <p:spPr bwMode="auto">
          <a:xfrm>
            <a:off x="1008000" y="4463999"/>
            <a:ext cx="7416000" cy="1908000"/>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Wenn es die Spieleranzahl eines Bezirks ermöglicht, mehrere Mannschaften aufzustellen, werden diese durch Anhängen der Buchstaben A, B usw. unterschieden.</a:t>
            </a:r>
          </a:p>
          <a:p>
            <a:pPr marL="174625" indent="-174625" eaLnBrk="0" hangingPunct="0">
              <a:spcBef>
                <a:spcPct val="20000"/>
              </a:spcBef>
              <a:buFont typeface="Arial" pitchFamily="34" charset="0"/>
              <a:buChar char="•"/>
              <a:defRPr/>
            </a:pPr>
            <a:r>
              <a:rPr lang="de-DE" dirty="0" smtClean="0">
                <a:latin typeface="+mn-lt"/>
              </a:rPr>
              <a:t>Ordnen Sie der Mannschaft A die gewünschten Spieler zu.</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sp>
        <p:nvSpPr>
          <p:cNvPr id="21" name="Ellipse 20"/>
          <p:cNvSpPr/>
          <p:nvPr/>
        </p:nvSpPr>
        <p:spPr>
          <a:xfrm>
            <a:off x="3999123" y="1219196"/>
            <a:ext cx="1178805"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2" name="Gruppieren 21"/>
          <p:cNvGrpSpPr/>
          <p:nvPr/>
        </p:nvGrpSpPr>
        <p:grpSpPr>
          <a:xfrm>
            <a:off x="1128832" y="1707218"/>
            <a:ext cx="1900807" cy="1950382"/>
            <a:chOff x="1128832" y="1707218"/>
            <a:chExt cx="1900807" cy="1950382"/>
          </a:xfrm>
        </p:grpSpPr>
        <p:sp>
          <p:nvSpPr>
            <p:cNvPr id="18" name="Ellipse 17"/>
            <p:cNvSpPr/>
            <p:nvPr/>
          </p:nvSpPr>
          <p:spPr>
            <a:xfrm>
              <a:off x="1128832" y="1707218"/>
              <a:ext cx="1900807" cy="9808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Ellipse 14"/>
            <p:cNvSpPr/>
            <p:nvPr/>
          </p:nvSpPr>
          <p:spPr>
            <a:xfrm>
              <a:off x="1128832" y="2633032"/>
              <a:ext cx="1900807" cy="10245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uiExpand="1" build="p"/>
      <p:bldP spid="21" grpId="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13</a:t>
            </a:fld>
            <a:endParaRPr lang="de-DE" dirty="0"/>
          </a:p>
        </p:txBody>
      </p:sp>
      <p:sp>
        <p:nvSpPr>
          <p:cNvPr id="18" name="Inhaltsplatzhalter 11"/>
          <p:cNvSpPr txBox="1">
            <a:spLocks/>
          </p:cNvSpPr>
          <p:nvPr/>
        </p:nvSpPr>
        <p:spPr bwMode="auto">
          <a:xfrm>
            <a:off x="1007999" y="4463999"/>
            <a:ext cx="7200000" cy="1908000"/>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Die Spieler, die der Mannschaft A nicht zugeordnet worden sind, stehen jetzt der Mannschaft B zur Verfügung.</a:t>
            </a:r>
          </a:p>
          <a:p>
            <a:pPr marL="174625" indent="-174625" eaLnBrk="0" hangingPunct="0">
              <a:spcBef>
                <a:spcPct val="20000"/>
              </a:spcBef>
              <a:buFont typeface="Arial" pitchFamily="34" charset="0"/>
              <a:buChar char="•"/>
              <a:defRPr/>
            </a:pPr>
            <a:r>
              <a:rPr lang="de-DE" dirty="0" smtClean="0">
                <a:latin typeface="+mn-lt"/>
              </a:rPr>
              <a:t>Ordnen Sie der Mannschaft B die gewünschten Spieler zu.</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pic>
        <p:nvPicPr>
          <p:cNvPr id="5124" name="Picture 4"/>
          <p:cNvPicPr>
            <a:picLocks noChangeAspect="1" noChangeArrowheads="1"/>
          </p:cNvPicPr>
          <p:nvPr/>
        </p:nvPicPr>
        <p:blipFill>
          <a:blip r:embed="rId3" cstate="print"/>
          <a:srcRect/>
          <a:stretch>
            <a:fillRect/>
          </a:stretch>
        </p:blipFill>
        <p:spPr bwMode="auto">
          <a:xfrm>
            <a:off x="1128713" y="936000"/>
            <a:ext cx="6886575" cy="340995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1128713" y="936000"/>
            <a:ext cx="6886575" cy="3409950"/>
          </a:xfrm>
          <a:prstGeom prst="rect">
            <a:avLst/>
          </a:prstGeom>
          <a:noFill/>
          <a:ln w="9525">
            <a:noFill/>
            <a:miter lim="800000"/>
            <a:headEnd/>
            <a:tailEnd/>
          </a:ln>
        </p:spPr>
      </p:pic>
      <p:sp>
        <p:nvSpPr>
          <p:cNvPr id="20" name="Ellipse 19"/>
          <p:cNvSpPr/>
          <p:nvPr/>
        </p:nvSpPr>
        <p:spPr>
          <a:xfrm>
            <a:off x="4463169"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Ellipse 20"/>
          <p:cNvSpPr/>
          <p:nvPr/>
        </p:nvSpPr>
        <p:spPr>
          <a:xfrm>
            <a:off x="3999124" y="1219196"/>
            <a:ext cx="1178804"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17" name="Gruppieren 16"/>
          <p:cNvGrpSpPr/>
          <p:nvPr/>
        </p:nvGrpSpPr>
        <p:grpSpPr>
          <a:xfrm>
            <a:off x="934597" y="1729649"/>
            <a:ext cx="2280492" cy="1386289"/>
            <a:chOff x="934597" y="1729649"/>
            <a:chExt cx="2280492" cy="1386289"/>
          </a:xfrm>
        </p:grpSpPr>
        <p:sp>
          <p:nvSpPr>
            <p:cNvPr id="19" name="Ellipse 18"/>
            <p:cNvSpPr/>
            <p:nvPr/>
          </p:nvSpPr>
          <p:spPr>
            <a:xfrm>
              <a:off x="934597" y="1729649"/>
              <a:ext cx="2280492" cy="583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Ellipse 15"/>
            <p:cNvSpPr/>
            <p:nvPr/>
          </p:nvSpPr>
          <p:spPr>
            <a:xfrm>
              <a:off x="934597" y="2258458"/>
              <a:ext cx="2280492" cy="8574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12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0" grpId="0"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14</a:t>
            </a:fld>
            <a:endParaRPr lang="de-DE" dirty="0"/>
          </a:p>
        </p:txBody>
      </p:sp>
      <p:sp>
        <p:nvSpPr>
          <p:cNvPr id="18" name="Inhaltsplatzhalter 11"/>
          <p:cNvSpPr txBox="1">
            <a:spLocks/>
          </p:cNvSpPr>
          <p:nvPr/>
        </p:nvSpPr>
        <p:spPr bwMode="auto">
          <a:xfrm>
            <a:off x="1007999" y="4463999"/>
            <a:ext cx="7200000" cy="1908000"/>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Wenn für eine Mannschaft nicht mehr genügend Spieler zur Verfügung stehen, können evtl. Spieler anderer Bezirke zugelassen werden.</a:t>
            </a:r>
          </a:p>
          <a:p>
            <a:pPr marL="174625" indent="-174625" eaLnBrk="0" hangingPunct="0">
              <a:spcBef>
                <a:spcPct val="20000"/>
              </a:spcBef>
              <a:buFont typeface="Arial" pitchFamily="34" charset="0"/>
              <a:buChar char="•"/>
              <a:defRPr/>
            </a:pPr>
            <a:r>
              <a:rPr lang="de-DE" dirty="0" smtClean="0">
                <a:latin typeface="+mn-lt"/>
              </a:rPr>
              <a:t>Ordnen Sie der Mannschaft C die gewünschten Spieler zu.</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pic>
        <p:nvPicPr>
          <p:cNvPr id="7170" name="Picture 2"/>
          <p:cNvPicPr>
            <a:picLocks noChangeAspect="1" noChangeArrowheads="1"/>
          </p:cNvPicPr>
          <p:nvPr/>
        </p:nvPicPr>
        <p:blipFill>
          <a:blip r:embed="rId3" cstate="print"/>
          <a:srcRect/>
          <a:stretch>
            <a:fillRect/>
          </a:stretch>
        </p:blipFill>
        <p:spPr bwMode="auto">
          <a:xfrm>
            <a:off x="1128713" y="936000"/>
            <a:ext cx="6886575" cy="340995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128713" y="936000"/>
            <a:ext cx="6886575" cy="340995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1128713" y="936000"/>
            <a:ext cx="6886575" cy="3409950"/>
          </a:xfrm>
          <a:prstGeom prst="rect">
            <a:avLst/>
          </a:prstGeom>
          <a:noFill/>
          <a:ln w="9525">
            <a:noFill/>
            <a:miter lim="800000"/>
            <a:headEnd/>
            <a:tailEnd/>
          </a:ln>
        </p:spPr>
      </p:pic>
      <p:sp>
        <p:nvSpPr>
          <p:cNvPr id="20" name="Ellipse 19"/>
          <p:cNvSpPr/>
          <p:nvPr/>
        </p:nvSpPr>
        <p:spPr>
          <a:xfrm>
            <a:off x="4463169"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Ellipse 20"/>
          <p:cNvSpPr/>
          <p:nvPr/>
        </p:nvSpPr>
        <p:spPr>
          <a:xfrm>
            <a:off x="3338112" y="3477654"/>
            <a:ext cx="2633030"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16"/>
          <p:cNvGrpSpPr/>
          <p:nvPr/>
        </p:nvGrpSpPr>
        <p:grpSpPr>
          <a:xfrm>
            <a:off x="934597" y="1894904"/>
            <a:ext cx="2280492" cy="1386289"/>
            <a:chOff x="934597" y="1729649"/>
            <a:chExt cx="2280492" cy="1386289"/>
          </a:xfrm>
        </p:grpSpPr>
        <p:sp>
          <p:nvSpPr>
            <p:cNvPr id="19" name="Ellipse 18"/>
            <p:cNvSpPr/>
            <p:nvPr/>
          </p:nvSpPr>
          <p:spPr>
            <a:xfrm>
              <a:off x="934597" y="1729649"/>
              <a:ext cx="2280492" cy="583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Ellipse 15"/>
            <p:cNvSpPr/>
            <p:nvPr/>
          </p:nvSpPr>
          <p:spPr>
            <a:xfrm>
              <a:off x="934597" y="2258458"/>
              <a:ext cx="2280492" cy="8574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0" grpId="0" animBg="1"/>
      <p:bldP spid="21" grpId="0" uiExpand="1" animBg="1"/>
      <p:bldP spid="21" grpId="1" uiExpan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15</a:t>
            </a:fld>
            <a:endParaRPr lang="de-DE" dirty="0"/>
          </a:p>
        </p:txBody>
      </p:sp>
      <p:sp>
        <p:nvSpPr>
          <p:cNvPr id="16" name="Inhaltsplatzhalter 11"/>
          <p:cNvSpPr txBox="1">
            <a:spLocks/>
          </p:cNvSpPr>
          <p:nvPr/>
        </p:nvSpPr>
        <p:spPr bwMode="auto">
          <a:xfrm>
            <a:off x="1008000" y="4392000"/>
            <a:ext cx="7200000" cy="1947817"/>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Am Ende können aus den übrig gebliebenen Spielern verschiedener Bezirke weitere Mannschaften gebildet werden.</a:t>
            </a:r>
          </a:p>
          <a:p>
            <a:pPr marL="174625" indent="-174625" eaLnBrk="0" hangingPunct="0">
              <a:spcBef>
                <a:spcPct val="20000"/>
              </a:spcBef>
              <a:buFont typeface="Arial" pitchFamily="34" charset="0"/>
              <a:buChar char="•"/>
              <a:defRPr/>
            </a:pPr>
            <a:r>
              <a:rPr lang="de-DE" dirty="0" smtClean="0">
                <a:latin typeface="+mn-lt"/>
              </a:rPr>
              <a:t>Sortieren Sie die Spieler nach Bezirken.</a:t>
            </a:r>
          </a:p>
          <a:p>
            <a:pPr marL="174625" indent="-174625" eaLnBrk="0" hangingPunct="0">
              <a:spcBef>
                <a:spcPct val="20000"/>
              </a:spcBef>
              <a:buFont typeface="Arial" pitchFamily="34" charset="0"/>
              <a:buChar char="•"/>
              <a:defRPr/>
            </a:pPr>
            <a:r>
              <a:rPr lang="de-DE" dirty="0" smtClean="0">
                <a:latin typeface="+mn-lt"/>
              </a:rPr>
              <a:t>Selektieren Sie die gewünschten Spieler.</a:t>
            </a:r>
          </a:p>
          <a:p>
            <a:pPr marL="174625" indent="-174625" eaLnBrk="0" hangingPunct="0">
              <a:spcBef>
                <a:spcPct val="20000"/>
              </a:spcBef>
              <a:buFont typeface="Arial" pitchFamily="34" charset="0"/>
              <a:buChar char="•"/>
              <a:defRPr/>
            </a:pPr>
            <a:r>
              <a:rPr lang="de-DE" dirty="0" smtClean="0">
                <a:latin typeface="+mn-lt"/>
              </a:rPr>
              <a:t>Im Mannschaftsnamen tauchen beide Bezirksnamen auf.</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pic>
        <p:nvPicPr>
          <p:cNvPr id="2" name="Picture 2"/>
          <p:cNvPicPr>
            <a:picLocks noChangeAspect="1" noChangeArrowheads="1"/>
          </p:cNvPicPr>
          <p:nvPr/>
        </p:nvPicPr>
        <p:blipFill>
          <a:blip r:embed="rId3" cstate="print"/>
          <a:srcRect/>
          <a:stretch>
            <a:fillRect/>
          </a:stretch>
        </p:blipFill>
        <p:spPr bwMode="auto">
          <a:xfrm>
            <a:off x="1128713" y="936000"/>
            <a:ext cx="6886575" cy="340995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128713" y="936000"/>
            <a:ext cx="6886575" cy="340995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1128713" y="936000"/>
            <a:ext cx="6886575" cy="3409950"/>
          </a:xfrm>
          <a:prstGeom prst="rect">
            <a:avLst/>
          </a:prstGeom>
          <a:noFill/>
          <a:ln w="9525">
            <a:noFill/>
            <a:miter lim="800000"/>
            <a:headEnd/>
            <a:tailEnd/>
          </a:ln>
        </p:spPr>
      </p:pic>
      <p:sp>
        <p:nvSpPr>
          <p:cNvPr id="10" name="Ellipse 9"/>
          <p:cNvSpPr/>
          <p:nvPr/>
        </p:nvSpPr>
        <p:spPr>
          <a:xfrm>
            <a:off x="3167743" y="1219200"/>
            <a:ext cx="2732316" cy="413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Ellipse 16"/>
          <p:cNvSpPr/>
          <p:nvPr/>
        </p:nvSpPr>
        <p:spPr>
          <a:xfrm>
            <a:off x="4463169"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Ellipse 17"/>
          <p:cNvSpPr/>
          <p:nvPr/>
        </p:nvSpPr>
        <p:spPr>
          <a:xfrm>
            <a:off x="4224576" y="1597708"/>
            <a:ext cx="1143000" cy="283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Ellipse 18"/>
          <p:cNvSpPr/>
          <p:nvPr/>
        </p:nvSpPr>
        <p:spPr>
          <a:xfrm>
            <a:off x="1046602" y="1696598"/>
            <a:ext cx="2159306" cy="9694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1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0" grpId="0" uiExpand="1" animBg="1"/>
      <p:bldP spid="10" grpId="1" animBg="1"/>
      <p:bldP spid="17" grpId="0" animBg="1"/>
      <p:bldP spid="18" grpId="0" uiExpand="1" animBg="1"/>
      <p:bldP spid="18" grpId="1" uiExpand="1" animBg="1"/>
      <p:bldP spid="19" grpId="0" uiExpand="1" animBg="1"/>
      <p:bldP spid="19" grpId="1"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16</a:t>
            </a:fld>
            <a:endParaRPr lang="de-DE" dirty="0"/>
          </a:p>
        </p:txBody>
      </p:sp>
      <p:sp>
        <p:nvSpPr>
          <p:cNvPr id="18" name="Inhaltsplatzhalter 11"/>
          <p:cNvSpPr txBox="1">
            <a:spLocks/>
          </p:cNvSpPr>
          <p:nvPr/>
        </p:nvSpPr>
        <p:spPr bwMode="auto">
          <a:xfrm>
            <a:off x="1008000" y="4463999"/>
            <a:ext cx="7200000" cy="1908000"/>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Nach Bildung einer Mannschaft aus mehreren Bezirken werden die jetzt noch übrigen Spieler angezeigt.</a:t>
            </a:r>
          </a:p>
          <a:p>
            <a:pPr marL="174625" indent="-174625" eaLnBrk="0" hangingPunct="0">
              <a:spcBef>
                <a:spcPct val="20000"/>
              </a:spcBef>
              <a:buFont typeface="Arial" pitchFamily="34" charset="0"/>
              <a:buChar char="•"/>
              <a:defRPr/>
            </a:pPr>
            <a:r>
              <a:rPr lang="de-DE" dirty="0" smtClean="0">
                <a:latin typeface="+mn-lt"/>
              </a:rPr>
              <a:t>Sortieren Sie die Spieler nach Bezirken.</a:t>
            </a:r>
          </a:p>
          <a:p>
            <a:pPr marL="174625" indent="-174625" eaLnBrk="0" hangingPunct="0">
              <a:spcBef>
                <a:spcPct val="20000"/>
              </a:spcBef>
              <a:buFont typeface="Arial" pitchFamily="34" charset="0"/>
              <a:buChar char="•"/>
              <a:defRPr/>
            </a:pPr>
            <a:r>
              <a:rPr lang="de-DE" dirty="0" smtClean="0">
                <a:latin typeface="+mn-lt"/>
              </a:rPr>
              <a:t>Selektieren Sie die gewünschten Spieler für die nächste Mannschaft.</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pic>
        <p:nvPicPr>
          <p:cNvPr id="9218" name="Picture 2"/>
          <p:cNvPicPr>
            <a:picLocks noChangeAspect="1" noChangeArrowheads="1"/>
          </p:cNvPicPr>
          <p:nvPr/>
        </p:nvPicPr>
        <p:blipFill>
          <a:blip r:embed="rId3" cstate="print"/>
          <a:srcRect/>
          <a:stretch>
            <a:fillRect/>
          </a:stretch>
        </p:blipFill>
        <p:spPr bwMode="auto">
          <a:xfrm>
            <a:off x="1128713" y="936000"/>
            <a:ext cx="6886575" cy="340995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1128713" y="936000"/>
            <a:ext cx="6886575" cy="3409950"/>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1128713" y="936000"/>
            <a:ext cx="6886575" cy="3409950"/>
          </a:xfrm>
          <a:prstGeom prst="rect">
            <a:avLst/>
          </a:prstGeom>
          <a:noFill/>
          <a:ln w="9525">
            <a:noFill/>
            <a:miter lim="800000"/>
            <a:headEnd/>
            <a:tailEnd/>
          </a:ln>
        </p:spPr>
      </p:pic>
      <p:sp>
        <p:nvSpPr>
          <p:cNvPr id="19" name="Ellipse 18"/>
          <p:cNvSpPr/>
          <p:nvPr/>
        </p:nvSpPr>
        <p:spPr>
          <a:xfrm>
            <a:off x="3167743" y="1219200"/>
            <a:ext cx="2732316" cy="413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Ellipse 19"/>
          <p:cNvSpPr/>
          <p:nvPr/>
        </p:nvSpPr>
        <p:spPr>
          <a:xfrm>
            <a:off x="4463169"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Ellipse 21"/>
          <p:cNvSpPr/>
          <p:nvPr/>
        </p:nvSpPr>
        <p:spPr>
          <a:xfrm>
            <a:off x="4224837" y="1593905"/>
            <a:ext cx="1143000" cy="283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16" name="Gruppieren 15"/>
          <p:cNvGrpSpPr/>
          <p:nvPr/>
        </p:nvGrpSpPr>
        <p:grpSpPr>
          <a:xfrm>
            <a:off x="1040700" y="1839580"/>
            <a:ext cx="1834701" cy="1045002"/>
            <a:chOff x="1040700" y="1839580"/>
            <a:chExt cx="1834701" cy="1045002"/>
          </a:xfrm>
        </p:grpSpPr>
        <p:sp>
          <p:nvSpPr>
            <p:cNvPr id="21" name="Ellipse 20"/>
            <p:cNvSpPr/>
            <p:nvPr/>
          </p:nvSpPr>
          <p:spPr>
            <a:xfrm>
              <a:off x="1040700" y="1839580"/>
              <a:ext cx="1834701" cy="407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Ellipse 14"/>
            <p:cNvSpPr/>
            <p:nvPr/>
          </p:nvSpPr>
          <p:spPr>
            <a:xfrm>
              <a:off x="1040700" y="2476722"/>
              <a:ext cx="1834701" cy="407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92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nodeType="afterEffect">
                                  <p:stCondLst>
                                    <p:cond delay="0"/>
                                  </p:stCondLst>
                                  <p:childTnLst>
                                    <p:set>
                                      <p:cBhvr>
                                        <p:cTn id="33" dur="1" fill="hold">
                                          <p:stCondLst>
                                            <p:cond delay="0"/>
                                          </p:stCondLst>
                                        </p:cTn>
                                        <p:tgtEl>
                                          <p:spTgt spid="16"/>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9" grpId="0" animBg="1"/>
      <p:bldP spid="19" grpId="1" animBg="1"/>
      <p:bldP spid="20" grpId="0" animBg="1"/>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457200" y="274638"/>
            <a:ext cx="8229600" cy="581025"/>
          </a:xfrm>
        </p:spPr>
        <p:txBody>
          <a:bodyPr/>
          <a:lstStyle/>
          <a:p>
            <a:pPr eaLnBrk="1" hangingPunct="1"/>
            <a:r>
              <a:rPr lang="de-DE" dirty="0" smtClean="0"/>
              <a:t>Daten aus </a:t>
            </a:r>
            <a:r>
              <a:rPr lang="de-DE" dirty="0" err="1" smtClean="0"/>
              <a:t>click</a:t>
            </a:r>
            <a:r>
              <a:rPr lang="de-DE" dirty="0" smtClean="0"/>
              <a:t>-TT importiert</a:t>
            </a:r>
          </a:p>
        </p:txBody>
      </p:sp>
      <p:sp>
        <p:nvSpPr>
          <p:cNvPr id="2" name="Datumsplatzhalter 1"/>
          <p:cNvSpPr>
            <a:spLocks noGrp="1"/>
          </p:cNvSpPr>
          <p:nvPr>
            <p:ph type="dt" sz="quarter" idx="10"/>
          </p:nvPr>
        </p:nvSpPr>
        <p:spPr/>
        <p:txBody>
          <a:bodyPr/>
          <a:lstStyle/>
          <a:p>
            <a:pPr>
              <a:defRPr/>
            </a:pPr>
            <a:r>
              <a:rPr lang="de-DE" smtClean="0"/>
              <a:t>07.10.2020</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2D59C38C-78C1-410F-93CA-9BF8CDA9B2FA}" type="slidenum">
              <a:rPr lang="de-DE"/>
              <a:pPr>
                <a:defRPr/>
              </a:pPr>
              <a:t>17</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1507" name="Titel 5"/>
          <p:cNvSpPr>
            <a:spLocks noGrp="1"/>
          </p:cNvSpPr>
          <p:nvPr>
            <p:ph type="title"/>
          </p:nvPr>
        </p:nvSpPr>
        <p:spPr>
          <a:xfrm>
            <a:off x="457200" y="274638"/>
            <a:ext cx="8229600" cy="581025"/>
          </a:xfrm>
        </p:spPr>
        <p:txBody>
          <a:bodyPr/>
          <a:lstStyle/>
          <a:p>
            <a:pPr eaLnBrk="1" hangingPunct="1"/>
            <a:r>
              <a:rPr lang="de-DE" dirty="0" smtClean="0"/>
              <a:t>Mannschaften auf Anwesenheit überprüfen</a:t>
            </a:r>
          </a:p>
        </p:txBody>
      </p:sp>
      <p:sp>
        <p:nvSpPr>
          <p:cNvPr id="2" name="Datumsplatzhalter 1"/>
          <p:cNvSpPr>
            <a:spLocks noGrp="1"/>
          </p:cNvSpPr>
          <p:nvPr>
            <p:ph type="dt" sz="quarter" idx="10"/>
          </p:nvPr>
        </p:nvSpPr>
        <p:spPr/>
        <p:txBody>
          <a:bodyPr/>
          <a:lstStyle/>
          <a:p>
            <a:pPr>
              <a:defRPr/>
            </a:pPr>
            <a:r>
              <a:rPr lang="de-DE" smtClean="0"/>
              <a:t>07.10.2020</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10492A2F-E9E0-440D-95C4-356150D8183C}" type="slidenum">
              <a:rPr lang="de-DE"/>
              <a:pPr>
                <a:defRPr/>
              </a:pPr>
              <a:t>18</a:t>
            </a:fld>
            <a:endParaRPr lang="de-DE" dirty="0"/>
          </a:p>
        </p:txBody>
      </p:sp>
      <p:pic>
        <p:nvPicPr>
          <p:cNvPr id="21512" name="Picture 8" hidden="1"/>
          <p:cNvPicPr>
            <a:picLocks noChangeAspect="1" noChangeArrowheads="1"/>
          </p:cNvPicPr>
          <p:nvPr/>
        </p:nvPicPr>
        <p:blipFill>
          <a:blip r:embed="rId4" cstate="print"/>
          <a:srcRect/>
          <a:stretch>
            <a:fillRect/>
          </a:stretch>
        </p:blipFill>
        <p:spPr bwMode="auto">
          <a:xfrm>
            <a:off x="519113" y="6069013"/>
            <a:ext cx="2705100" cy="161925"/>
          </a:xfrm>
          <a:prstGeom prst="rect">
            <a:avLst/>
          </a:prstGeom>
          <a:noFill/>
          <a:ln w="9525">
            <a:noFill/>
            <a:miter lim="800000"/>
            <a:headEnd/>
            <a:tailEnd/>
          </a:ln>
        </p:spPr>
      </p:pic>
      <p:pic>
        <p:nvPicPr>
          <p:cNvPr id="14338" name="Picture 2"/>
          <p:cNvPicPr>
            <a:picLocks noChangeAspect="1" noChangeArrowheads="1"/>
          </p:cNvPicPr>
          <p:nvPr/>
        </p:nvPicPr>
        <p:blipFill>
          <a:blip r:embed="rId5" cstate="print"/>
          <a:srcRect/>
          <a:stretch>
            <a:fillRect/>
          </a:stretch>
        </p:blipFill>
        <p:spPr bwMode="auto">
          <a:xfrm>
            <a:off x="1112934" y="1166814"/>
            <a:ext cx="2028825" cy="2743200"/>
          </a:xfrm>
          <a:prstGeom prst="rect">
            <a:avLst/>
          </a:prstGeom>
          <a:noFill/>
          <a:ln w="9525">
            <a:noFill/>
            <a:miter lim="800000"/>
            <a:headEnd/>
            <a:tailEnd/>
          </a:ln>
        </p:spPr>
      </p:pic>
      <p:pic>
        <p:nvPicPr>
          <p:cNvPr id="14339" name="Picture 3"/>
          <p:cNvPicPr>
            <a:picLocks noChangeAspect="1" noChangeArrowheads="1"/>
          </p:cNvPicPr>
          <p:nvPr/>
        </p:nvPicPr>
        <p:blipFill>
          <a:blip r:embed="rId6" cstate="print"/>
          <a:srcRect/>
          <a:stretch>
            <a:fillRect/>
          </a:stretch>
        </p:blipFill>
        <p:spPr bwMode="auto">
          <a:xfrm>
            <a:off x="518169" y="5992215"/>
            <a:ext cx="2219325" cy="190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2531" name="Titel 5"/>
          <p:cNvSpPr>
            <a:spLocks noGrp="1"/>
          </p:cNvSpPr>
          <p:nvPr>
            <p:ph type="title"/>
          </p:nvPr>
        </p:nvSpPr>
        <p:spPr>
          <a:xfrm>
            <a:off x="457200" y="274638"/>
            <a:ext cx="8229600" cy="581025"/>
          </a:xfrm>
        </p:spPr>
        <p:txBody>
          <a:bodyPr/>
          <a:lstStyle/>
          <a:p>
            <a:pPr eaLnBrk="1" hangingPunct="1"/>
            <a:r>
              <a:rPr lang="de-DE" dirty="0" smtClean="0"/>
              <a:t>Anwesende Mannschaften markieren</a:t>
            </a:r>
          </a:p>
        </p:txBody>
      </p:sp>
      <p:sp>
        <p:nvSpPr>
          <p:cNvPr id="2" name="Datumsplatzhalter 1"/>
          <p:cNvSpPr>
            <a:spLocks noGrp="1"/>
          </p:cNvSpPr>
          <p:nvPr>
            <p:ph type="dt" sz="quarter" idx="10"/>
          </p:nvPr>
        </p:nvSpPr>
        <p:spPr/>
        <p:txBody>
          <a:bodyPr/>
          <a:lstStyle/>
          <a:p>
            <a:pPr>
              <a:defRPr/>
            </a:pPr>
            <a:r>
              <a:rPr lang="de-DE" smtClean="0"/>
              <a:t>07.10.2020</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19</a:t>
            </a:fld>
            <a:endParaRPr lang="de-DE" dirty="0"/>
          </a:p>
        </p:txBody>
      </p:sp>
      <p:sp>
        <p:nvSpPr>
          <p:cNvPr id="8" name="Ellipse 7"/>
          <p:cNvSpPr/>
          <p:nvPr/>
        </p:nvSpPr>
        <p:spPr>
          <a:xfrm>
            <a:off x="6855673" y="2610830"/>
            <a:ext cx="609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452438" y="2443163"/>
            <a:ext cx="8239125" cy="1971675"/>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Voraussetzungen (1)</a:t>
            </a:r>
            <a:endParaRPr lang="de-DE" dirty="0"/>
          </a:p>
        </p:txBody>
      </p:sp>
      <p:sp>
        <p:nvSpPr>
          <p:cNvPr id="4" name="Datumsplatzhalter 3"/>
          <p:cNvSpPr>
            <a:spLocks noGrp="1"/>
          </p:cNvSpPr>
          <p:nvPr>
            <p:ph type="dt" sz="half"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33A29FB-C8B3-4673-A75E-B845AAA4FAF8}" type="slidenum">
              <a:rPr lang="de-DE" smtClean="0"/>
              <a:pPr>
                <a:defRPr/>
              </a:pPr>
              <a:t>2</a:t>
            </a:fld>
            <a:endParaRPr lang="de-DE" dirty="0"/>
          </a:p>
        </p:txBody>
      </p:sp>
      <p:sp>
        <p:nvSpPr>
          <p:cNvPr id="8" name="Inhaltsplatzhalter 11"/>
          <p:cNvSpPr txBox="1">
            <a:spLocks/>
          </p:cNvSpPr>
          <p:nvPr/>
        </p:nvSpPr>
        <p:spPr bwMode="auto">
          <a:xfrm>
            <a:off x="457200" y="1185864"/>
            <a:ext cx="8229600" cy="849766"/>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400" dirty="0" smtClean="0">
                <a:latin typeface="+mn-lt"/>
              </a:rPr>
              <a:t>Im Turnierantrag wurden im Abschnitt „Spielbetrieb“ die  folgenden Einstellungen vorgenommen :</a:t>
            </a: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
        <p:nvSpPr>
          <p:cNvPr id="11" name="Inhaltsplatzhalter 11"/>
          <p:cNvSpPr txBox="1">
            <a:spLocks/>
          </p:cNvSpPr>
          <p:nvPr/>
        </p:nvSpPr>
        <p:spPr bwMode="auto">
          <a:xfrm>
            <a:off x="457200" y="5365978"/>
            <a:ext cx="8229600" cy="849766"/>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400" dirty="0" smtClean="0">
                <a:latin typeface="+mn-lt"/>
              </a:rPr>
              <a:t>Nähere Hinweise bekommen Sie in der Präsentation</a:t>
            </a:r>
            <a:br>
              <a:rPr lang="de-DE" sz="2400" dirty="0" smtClean="0">
                <a:latin typeface="+mn-lt"/>
              </a:rPr>
            </a:br>
            <a:r>
              <a:rPr lang="de-DE" sz="2400" dirty="0" smtClean="0">
                <a:latin typeface="+mn-lt"/>
                <a:hlinkClick r:id="rId4" action="ppaction://hlinkfile"/>
              </a:rPr>
              <a:t>Hinweise für Ausfüllen des Turnierantrags</a:t>
            </a:r>
            <a:endParaRPr lang="de-DE" sz="2400" dirty="0" smtClean="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
        <p:nvSpPr>
          <p:cNvPr id="13" name="Ellipse 12"/>
          <p:cNvSpPr/>
          <p:nvPr/>
        </p:nvSpPr>
        <p:spPr>
          <a:xfrm>
            <a:off x="403452" y="3156857"/>
            <a:ext cx="1609725" cy="968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2089378" y="3216925"/>
            <a:ext cx="1425004" cy="881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5414635" y="3646582"/>
            <a:ext cx="2220053" cy="5067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p:bldP spid="13" grpId="0" animBg="1"/>
      <p:bldP spid="14"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2"/>
          <p:cNvSpPr>
            <a:spLocks noGrp="1"/>
          </p:cNvSpPr>
          <p:nvPr>
            <p:ph type="title"/>
          </p:nvPr>
        </p:nvSpPr>
        <p:spPr>
          <a:xfrm>
            <a:off x="457200" y="274638"/>
            <a:ext cx="8229600" cy="581025"/>
          </a:xfrm>
        </p:spPr>
        <p:txBody>
          <a:bodyPr/>
          <a:lstStyle/>
          <a:p>
            <a:r>
              <a:rPr lang="de-DE" dirty="0" smtClean="0"/>
              <a:t>Auslosung durchführen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839EE4A6-C40E-45CC-AC86-92EE69842F05}" type="slidenum">
              <a:rPr lang="de-DE" smtClean="0"/>
              <a:pPr>
                <a:defRPr/>
              </a:pPr>
              <a:t>20</a:t>
            </a:fld>
            <a:endParaRPr lang="de-DE" dirty="0"/>
          </a:p>
        </p:txBody>
      </p:sp>
      <p:sp>
        <p:nvSpPr>
          <p:cNvPr id="10246" name="Inhaltsplatzhalter 11"/>
          <p:cNvSpPr>
            <a:spLocks noGrp="1"/>
          </p:cNvSpPr>
          <p:nvPr>
            <p:ph idx="4294967295"/>
          </p:nvPr>
        </p:nvSpPr>
        <p:spPr>
          <a:xfrm>
            <a:off x="457200" y="1185863"/>
            <a:ext cx="8229600" cy="4681537"/>
          </a:xfrm>
          <a:solidFill>
            <a:schemeClr val="bg1"/>
          </a:solidFill>
        </p:spPr>
        <p:txBody>
          <a:bodyPr/>
          <a:lstStyle/>
          <a:p>
            <a:pPr marL="0" indent="0">
              <a:buNone/>
              <a:defRPr/>
            </a:pPr>
            <a:r>
              <a:rPr lang="de-DE" sz="2400" dirty="0" smtClean="0"/>
              <a:t>Die Auslosung für die Vorrunde wird entsprechend wie bei Individual-Turnieren oder Mannschaftsturnieren von Vereinsmannschaften durchgeführt:</a:t>
            </a:r>
          </a:p>
          <a:p>
            <a:pPr marL="174625" indent="-174625">
              <a:defRPr/>
            </a:pPr>
            <a:r>
              <a:rPr lang="de-DE" sz="2400" dirty="0" smtClean="0"/>
              <a:t>Gruppeneinteilung überprüfen</a:t>
            </a:r>
          </a:p>
          <a:p>
            <a:pPr marL="174625" indent="-174625">
              <a:defRPr/>
            </a:pPr>
            <a:r>
              <a:rPr lang="de-DE" sz="2400" dirty="0" smtClean="0"/>
              <a:t>Setzliste erstellen</a:t>
            </a:r>
          </a:p>
          <a:p>
            <a:pPr marL="174625" indent="-174625">
              <a:defRPr/>
            </a:pPr>
            <a:r>
              <a:rPr lang="de-DE" sz="2400" dirty="0" smtClean="0"/>
              <a:t>Optionen für die Auslosung überprüfen</a:t>
            </a:r>
          </a:p>
          <a:p>
            <a:pPr marL="174625" indent="-174625">
              <a:defRPr/>
            </a:pPr>
            <a:r>
              <a:rPr lang="de-DE" sz="2400" dirty="0" smtClean="0"/>
              <a:t>Auslosung starten und speichern</a:t>
            </a:r>
          </a:p>
          <a:p>
            <a:pPr marL="174625" indent="-174625">
              <a:buNone/>
              <a:defRPr/>
            </a:pPr>
            <a:endParaRPr lang="de-DE" sz="2400" dirty="0" smtClean="0"/>
          </a:p>
          <a:p>
            <a:pPr marL="174625" indent="-174625">
              <a:buNone/>
              <a:defRPr/>
            </a:pPr>
            <a:r>
              <a:rPr lang="de-DE" sz="2200" dirty="0" smtClean="0">
                <a:hlinkClick r:id="rId3" action="ppaction://hlinkfile"/>
              </a:rPr>
              <a:t>Siehe auch: Einfaches KO-System mit vorgeschalteten Gruppenspielen</a:t>
            </a:r>
            <a:endParaRPr lang="de-DE" sz="2200" dirty="0" smtClean="0"/>
          </a:p>
          <a:p>
            <a:pPr marL="174625" indent="-174625">
              <a:defRPr/>
            </a:pPr>
            <a:endParaRPr lang="de-DE" sz="2400" dirty="0" smtClean="0"/>
          </a:p>
          <a:p>
            <a:pPr marL="174625" indent="-174625">
              <a:defRPr/>
            </a:pPr>
            <a:endParaRPr lang="de-DE"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2"/>
          <p:cNvSpPr>
            <a:spLocks noGrp="1"/>
          </p:cNvSpPr>
          <p:nvPr>
            <p:ph type="title"/>
          </p:nvPr>
        </p:nvSpPr>
        <p:spPr>
          <a:xfrm>
            <a:off x="457200" y="274638"/>
            <a:ext cx="8229600" cy="581025"/>
          </a:xfrm>
        </p:spPr>
        <p:txBody>
          <a:bodyPr/>
          <a:lstStyle/>
          <a:p>
            <a:r>
              <a:rPr lang="de-DE" dirty="0" smtClean="0"/>
              <a:t>Auslosung starten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F87C451-AE76-4659-B6C9-5126BFF3DDC2}" type="slidenum">
              <a:rPr lang="de-DE" smtClean="0"/>
              <a:pPr>
                <a:defRPr/>
              </a:pPr>
              <a:t>21</a:t>
            </a:fld>
            <a:endParaRPr lang="de-DE" dirty="0"/>
          </a:p>
        </p:txBody>
      </p:sp>
      <p:pic>
        <p:nvPicPr>
          <p:cNvPr id="3074"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pic>
        <p:nvPicPr>
          <p:cNvPr id="19464" name="Picture 8"/>
          <p:cNvPicPr>
            <a:picLocks noChangeAspect="1" noChangeArrowheads="1"/>
          </p:cNvPicPr>
          <p:nvPr/>
        </p:nvPicPr>
        <p:blipFill>
          <a:blip r:embed="rId4" cstate="print"/>
          <a:srcRect/>
          <a:stretch>
            <a:fillRect/>
          </a:stretch>
        </p:blipFill>
        <p:spPr bwMode="auto">
          <a:xfrm>
            <a:off x="515449" y="6002971"/>
            <a:ext cx="2190750" cy="161925"/>
          </a:xfrm>
          <a:prstGeom prst="rect">
            <a:avLst/>
          </a:prstGeom>
          <a:noFill/>
          <a:ln w="9525">
            <a:noFill/>
            <a:miter lim="800000"/>
            <a:headEnd/>
            <a:tailEnd/>
          </a:ln>
        </p:spPr>
      </p:pic>
      <p:pic>
        <p:nvPicPr>
          <p:cNvPr id="16387" name="Picture 3"/>
          <p:cNvPicPr>
            <a:picLocks noChangeAspect="1" noChangeArrowheads="1"/>
          </p:cNvPicPr>
          <p:nvPr/>
        </p:nvPicPr>
        <p:blipFill>
          <a:blip r:embed="rId5" cstate="print"/>
          <a:srcRect/>
          <a:stretch>
            <a:fillRect/>
          </a:stretch>
        </p:blipFill>
        <p:spPr bwMode="auto">
          <a:xfrm>
            <a:off x="1956994" y="1167492"/>
            <a:ext cx="2457450" cy="231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smtClean="0"/>
              <a:t>Auslosung übernehmen (speichern)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22</a:t>
            </a:fld>
            <a:endParaRPr lang="de-DE" dirty="0"/>
          </a:p>
        </p:txBody>
      </p:sp>
      <p:pic>
        <p:nvPicPr>
          <p:cNvPr id="17410" name="Picture 2"/>
          <p:cNvPicPr>
            <a:picLocks noChangeAspect="1" noChangeArrowheads="1"/>
          </p:cNvPicPr>
          <p:nvPr/>
        </p:nvPicPr>
        <p:blipFill>
          <a:blip r:embed="rId4" cstate="print"/>
          <a:srcRect/>
          <a:stretch>
            <a:fillRect/>
          </a:stretch>
        </p:blipFill>
        <p:spPr bwMode="auto">
          <a:xfrm>
            <a:off x="1956313" y="1172256"/>
            <a:ext cx="2466975" cy="2333625"/>
          </a:xfrm>
          <a:prstGeom prst="rect">
            <a:avLst/>
          </a:prstGeom>
          <a:noFill/>
          <a:ln w="9525">
            <a:noFill/>
            <a:miter lim="800000"/>
            <a:headEnd/>
            <a:tailEnd/>
          </a:ln>
        </p:spPr>
      </p:pic>
      <p:pic>
        <p:nvPicPr>
          <p:cNvPr id="14" name="Picture 8"/>
          <p:cNvPicPr>
            <a:picLocks noChangeAspect="1" noChangeArrowheads="1"/>
          </p:cNvPicPr>
          <p:nvPr/>
        </p:nvPicPr>
        <p:blipFill>
          <a:blip r:embed="rId5" cstate="print"/>
          <a:srcRect/>
          <a:stretch>
            <a:fillRect/>
          </a:stretch>
        </p:blipFill>
        <p:spPr bwMode="auto">
          <a:xfrm>
            <a:off x="514088" y="5982560"/>
            <a:ext cx="2324100" cy="18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Spielbetrieb durchführen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23</a:t>
            </a:fld>
            <a:endParaRPr lang="de-DE" dirty="0"/>
          </a:p>
        </p:txBody>
      </p:sp>
      <p:sp>
        <p:nvSpPr>
          <p:cNvPr id="12" name="Inhaltsplatzhalter 11"/>
          <p:cNvSpPr txBox="1">
            <a:spLocks/>
          </p:cNvSpPr>
          <p:nvPr/>
        </p:nvSpPr>
        <p:spPr bwMode="auto">
          <a:xfrm>
            <a:off x="457200" y="1185863"/>
            <a:ext cx="8229600" cy="468153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Der Spielbetrieb </a:t>
            </a:r>
            <a:r>
              <a:rPr lang="de-DE" sz="2400" dirty="0" smtClean="0">
                <a:latin typeface="+mn-lt"/>
              </a:rPr>
              <a:t>wird </a:t>
            </a:r>
            <a:r>
              <a:rPr kumimoji="0" lang="de-DE" sz="2400" b="0" i="0" u="none" strike="noStrike" kern="1200" cap="none" spc="0" normalizeH="0" baseline="0" noProof="0" dirty="0" smtClean="0">
                <a:ln>
                  <a:noFill/>
                </a:ln>
                <a:solidFill>
                  <a:schemeClr val="tx1"/>
                </a:solidFill>
                <a:effectLst/>
                <a:uLnTx/>
                <a:uFillTx/>
                <a:latin typeface="+mn-lt"/>
                <a:ea typeface="+mn-ea"/>
                <a:cs typeface="+mn-cs"/>
              </a:rPr>
              <a:t>entsprechend wie bei Individual-Turnieren durchgeführt:</a:t>
            </a:r>
          </a:p>
          <a:p>
            <a:pPr marL="174625" lvl="0" indent="-174625" eaLnBrk="0" hangingPunct="0">
              <a:spcBef>
                <a:spcPct val="20000"/>
              </a:spcBef>
              <a:buFont typeface="Arial" charset="0"/>
              <a:buChar char="•"/>
              <a:defRPr/>
            </a:pPr>
            <a:r>
              <a:rPr lang="de-DE" sz="2400" dirty="0" smtClean="0">
                <a:latin typeface="+mn-lt"/>
              </a:rPr>
              <a:t>Anstelle von Schiedsrichterzetteln werden Mannschafts-spielbögen benutzt.</a:t>
            </a: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lang="de-DE" sz="2400" dirty="0" smtClean="0">
                <a:latin typeface="+mn-lt"/>
              </a:rPr>
              <a:t>Das Format der Spielpläne entspricht denen der Individual-Turniere</a:t>
            </a: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None/>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None/>
              <a:tabLst/>
              <a:defRPr/>
            </a:pPr>
            <a:r>
              <a:rPr kumimoji="0" lang="de-DE" sz="2200" b="0" i="0" u="none" strike="noStrike" kern="1200" cap="none" spc="0" normalizeH="0" baseline="0" noProof="0" dirty="0" smtClean="0">
                <a:ln>
                  <a:noFill/>
                </a:ln>
                <a:solidFill>
                  <a:schemeClr val="tx1"/>
                </a:solidFill>
                <a:effectLst/>
                <a:uLnTx/>
                <a:uFillTx/>
                <a:latin typeface="+mn-lt"/>
                <a:ea typeface="+mn-ea"/>
                <a:cs typeface="+mn-cs"/>
                <a:hlinkClick r:id="rId3" action="ppaction://hlinkfile"/>
              </a:rPr>
              <a:t>Siehe auch: Einfaches KO-System mit vorgeschalteten Gruppenspielen</a:t>
            </a:r>
            <a:endParaRPr kumimoji="0" lang="de-DE" sz="2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Spielbetrieb durchführen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24</a:t>
            </a:fld>
            <a:endParaRPr lang="de-DE" dirty="0"/>
          </a:p>
        </p:txBody>
      </p:sp>
      <p:pic>
        <p:nvPicPr>
          <p:cNvPr id="19458" name="Picture 2"/>
          <p:cNvPicPr>
            <a:picLocks noChangeAspect="1" noChangeArrowheads="1"/>
          </p:cNvPicPr>
          <p:nvPr/>
        </p:nvPicPr>
        <p:blipFill>
          <a:blip r:embed="rId4" cstate="print"/>
          <a:srcRect/>
          <a:stretch>
            <a:fillRect/>
          </a:stretch>
        </p:blipFill>
        <p:spPr bwMode="auto">
          <a:xfrm>
            <a:off x="1121647" y="1173068"/>
            <a:ext cx="2038350" cy="2752725"/>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a:off x="520211" y="5986773"/>
            <a:ext cx="2609850" cy="19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Optionen für Mannschaftsspiele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25</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486" name="Picture 6"/>
          <p:cNvPicPr>
            <a:picLocks noChangeAspect="1" noChangeArrowheads="1"/>
          </p:cNvPicPr>
          <p:nvPr/>
        </p:nvPicPr>
        <p:blipFill>
          <a:blip r:embed="rId4" cstate="print"/>
          <a:srcRect/>
          <a:stretch>
            <a:fillRect/>
          </a:stretch>
        </p:blipFill>
        <p:spPr bwMode="auto">
          <a:xfrm>
            <a:off x="4253200" y="1162050"/>
            <a:ext cx="1895475" cy="2057400"/>
          </a:xfrm>
          <a:prstGeom prst="rect">
            <a:avLst/>
          </a:prstGeom>
          <a:noFill/>
          <a:ln w="9525">
            <a:noFill/>
            <a:miter lim="800000"/>
            <a:headEnd/>
            <a:tailEnd/>
          </a:ln>
        </p:spPr>
      </p:pic>
      <p:pic>
        <p:nvPicPr>
          <p:cNvPr id="20487" name="Picture 7"/>
          <p:cNvPicPr>
            <a:picLocks noChangeAspect="1" noChangeArrowheads="1"/>
          </p:cNvPicPr>
          <p:nvPr/>
        </p:nvPicPr>
        <p:blipFill>
          <a:blip r:embed="rId5" cstate="print"/>
          <a:srcRect/>
          <a:stretch>
            <a:fillRect/>
          </a:stretch>
        </p:blipFill>
        <p:spPr bwMode="auto">
          <a:xfrm>
            <a:off x="522670" y="6010447"/>
            <a:ext cx="2190750" cy="171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1200150" y="864000"/>
            <a:ext cx="6743700" cy="54768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Optionen für Mannschaftsspiele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26</a:t>
            </a:fld>
            <a:endParaRPr lang="de-DE" dirty="0"/>
          </a:p>
        </p:txBody>
      </p:sp>
      <p:sp>
        <p:nvSpPr>
          <p:cNvPr id="13" name="Ellipse 12"/>
          <p:cNvSpPr/>
          <p:nvPr/>
        </p:nvSpPr>
        <p:spPr>
          <a:xfrm>
            <a:off x="1426028" y="2862943"/>
            <a:ext cx="2166257" cy="478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4278086" y="1447800"/>
            <a:ext cx="2677885" cy="1132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Ellipse 14"/>
          <p:cNvSpPr/>
          <p:nvPr/>
        </p:nvSpPr>
        <p:spPr>
          <a:xfrm>
            <a:off x="4267200" y="2612571"/>
            <a:ext cx="2677885"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Spiele aufrufen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27</a:t>
            </a:fld>
            <a:endParaRPr lang="de-DE" dirty="0"/>
          </a:p>
        </p:txBody>
      </p:sp>
      <p:pic>
        <p:nvPicPr>
          <p:cNvPr id="20484" name="Picture 4"/>
          <p:cNvPicPr>
            <a:picLocks noChangeAspect="1" noChangeArrowheads="1"/>
          </p:cNvPicPr>
          <p:nvPr/>
        </p:nvPicPr>
        <p:blipFill>
          <a:blip r:embed="rId4" cstate="print"/>
          <a:srcRect/>
          <a:stretch>
            <a:fillRect/>
          </a:stretch>
        </p:blipFill>
        <p:spPr bwMode="auto">
          <a:xfrm>
            <a:off x="4406674" y="2028407"/>
            <a:ext cx="2486025" cy="1952625"/>
          </a:xfrm>
          <a:prstGeom prst="rect">
            <a:avLst/>
          </a:prstGeom>
          <a:noFill/>
          <a:ln w="9525">
            <a:noFill/>
            <a:miter lim="800000"/>
            <a:headEnd/>
            <a:tailEnd/>
          </a:ln>
        </p:spPr>
      </p:pic>
      <p:grpSp>
        <p:nvGrpSpPr>
          <p:cNvPr id="3" name="Gruppieren 30"/>
          <p:cNvGrpSpPr/>
          <p:nvPr/>
        </p:nvGrpSpPr>
        <p:grpSpPr>
          <a:xfrm>
            <a:off x="2643189" y="2028825"/>
            <a:ext cx="1746250" cy="507187"/>
            <a:chOff x="2643189" y="2028825"/>
            <a:chExt cx="1746250" cy="507187"/>
          </a:xfrm>
        </p:grpSpPr>
        <p:sp>
          <p:nvSpPr>
            <p:cNvPr id="15" name="Textfeld 14"/>
            <p:cNvSpPr txBox="1"/>
            <p:nvPr/>
          </p:nvSpPr>
          <p:spPr>
            <a:xfrm>
              <a:off x="2643189" y="2259013"/>
              <a:ext cx="1746250" cy="276999"/>
            </a:xfrm>
            <a:prstGeom prst="rect">
              <a:avLst/>
            </a:prstGeom>
            <a:solidFill>
              <a:schemeClr val="accent2">
                <a:lumMod val="40000"/>
                <a:lumOff val="60000"/>
              </a:schemeClr>
            </a:solidFill>
          </p:spPr>
          <p:txBody>
            <a:bodyPr wrap="square">
              <a:spAutoFit/>
            </a:bodyPr>
            <a:lstStyle/>
            <a:p>
              <a:pPr algn="ctr">
                <a:defRPr/>
              </a:pPr>
              <a:r>
                <a:rPr lang="de-DE" sz="1200" dirty="0" smtClean="0"/>
                <a:t>oder rechter Mausklick</a:t>
              </a:r>
              <a:endParaRPr lang="de-DE" sz="1200" dirty="0"/>
            </a:p>
          </p:txBody>
        </p:sp>
        <p:cxnSp>
          <p:nvCxnSpPr>
            <p:cNvPr id="17" name="Gerade Verbindung mit Pfeil 16"/>
            <p:cNvCxnSpPr/>
            <p:nvPr/>
          </p:nvCxnSpPr>
          <p:spPr>
            <a:xfrm flipV="1">
              <a:off x="3538538" y="2028825"/>
              <a:ext cx="0" cy="252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uppieren 29"/>
          <p:cNvGrpSpPr/>
          <p:nvPr/>
        </p:nvGrpSpPr>
        <p:grpSpPr>
          <a:xfrm>
            <a:off x="1168627" y="2009776"/>
            <a:ext cx="1084035" cy="526916"/>
            <a:chOff x="1168627" y="2009776"/>
            <a:chExt cx="1084035" cy="526916"/>
          </a:xfrm>
        </p:grpSpPr>
        <p:cxnSp>
          <p:nvCxnSpPr>
            <p:cNvPr id="16" name="Gerade Verbindung mit Pfeil 15"/>
            <p:cNvCxnSpPr/>
            <p:nvPr/>
          </p:nvCxnSpPr>
          <p:spPr>
            <a:xfrm flipV="1">
              <a:off x="1743076" y="2009776"/>
              <a:ext cx="9524" cy="2381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1168627" y="2259693"/>
              <a:ext cx="1084035" cy="276999"/>
            </a:xfrm>
            <a:prstGeom prst="rect">
              <a:avLst/>
            </a:prstGeom>
            <a:solidFill>
              <a:schemeClr val="accent2">
                <a:lumMod val="40000"/>
                <a:lumOff val="60000"/>
              </a:schemeClr>
            </a:solidFill>
          </p:spPr>
          <p:txBody>
            <a:bodyPr wrap="square">
              <a:spAutoFit/>
            </a:bodyPr>
            <a:lstStyle/>
            <a:p>
              <a:pPr algn="ctr">
                <a:defRPr/>
              </a:pPr>
              <a:r>
                <a:rPr lang="de-DE" sz="1200" dirty="0" smtClean="0"/>
                <a:t>Doppelklick</a:t>
              </a:r>
              <a:endParaRPr lang="de-DE"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Mannschaftsspiel aufrufen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28</a:t>
            </a:fld>
            <a:endParaRPr lang="de-DE" dirty="0"/>
          </a:p>
        </p:txBody>
      </p:sp>
      <p:pic>
        <p:nvPicPr>
          <p:cNvPr id="8195" name="Picture 3"/>
          <p:cNvPicPr>
            <a:picLocks noChangeAspect="1" noChangeArrowheads="1"/>
          </p:cNvPicPr>
          <p:nvPr/>
        </p:nvPicPr>
        <p:blipFill>
          <a:blip r:embed="rId3" cstate="print"/>
          <a:srcRect/>
          <a:stretch>
            <a:fillRect/>
          </a:stretch>
        </p:blipFill>
        <p:spPr bwMode="auto">
          <a:xfrm>
            <a:off x="1209675" y="864000"/>
            <a:ext cx="6724650" cy="3724275"/>
          </a:xfrm>
          <a:prstGeom prst="rect">
            <a:avLst/>
          </a:prstGeom>
          <a:noFill/>
          <a:ln w="9525">
            <a:noFill/>
            <a:miter lim="800000"/>
            <a:headEnd/>
            <a:tailEnd/>
          </a:ln>
        </p:spPr>
      </p:pic>
      <p:sp>
        <p:nvSpPr>
          <p:cNvPr id="9" name="Inhaltsplatzhalter 11"/>
          <p:cNvSpPr txBox="1">
            <a:spLocks/>
          </p:cNvSpPr>
          <p:nvPr/>
        </p:nvSpPr>
        <p:spPr bwMode="auto">
          <a:xfrm>
            <a:off x="1080000" y="4608000"/>
            <a:ext cx="7587331" cy="1735806"/>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Die Mannschaftsaufstellungen sind mit der Standardaufstellung vorbelegt.</a:t>
            </a:r>
          </a:p>
          <a:p>
            <a:pPr marL="174625" indent="-174625" eaLnBrk="0" hangingPunct="0">
              <a:spcBef>
                <a:spcPct val="20000"/>
              </a:spcBef>
              <a:buFont typeface="Arial" pitchFamily="34" charset="0"/>
              <a:buChar char="•"/>
              <a:defRPr/>
            </a:pPr>
            <a:r>
              <a:rPr lang="de-DE" dirty="0" smtClean="0">
                <a:latin typeface="+mn-lt"/>
              </a:rPr>
              <a:t>Falls diese Option nicht eingeschaltet ist, klicken Sie auf „Standard laden“.</a:t>
            </a:r>
          </a:p>
          <a:p>
            <a:pPr marL="174625" indent="-174625" eaLnBrk="0" hangingPunct="0">
              <a:spcBef>
                <a:spcPct val="20000"/>
              </a:spcBef>
              <a:buFont typeface="Arial" pitchFamily="34" charset="0"/>
              <a:buChar char="•"/>
              <a:defRPr/>
            </a:pPr>
            <a:r>
              <a:rPr lang="de-DE" dirty="0" smtClean="0">
                <a:latin typeface="+mn-lt"/>
              </a:rPr>
              <a:t>Die Aufstellungen können gelöscht und geändert werden.</a:t>
            </a:r>
          </a:p>
          <a:p>
            <a:pPr marL="174625" indent="-174625" eaLnBrk="0" hangingPunct="0">
              <a:spcBef>
                <a:spcPct val="20000"/>
              </a:spcBef>
              <a:buFont typeface="Arial" pitchFamily="34" charset="0"/>
              <a:buChar char="•"/>
              <a:defRPr/>
            </a:pPr>
            <a:r>
              <a:rPr lang="de-DE" dirty="0" smtClean="0">
                <a:latin typeface="+mn-lt"/>
              </a:rPr>
              <a:t>Tragen Sie die Tischnummern ein, an denen das Spiel stattfinden soll.</a:t>
            </a:r>
          </a:p>
          <a:p>
            <a:pPr marL="174625" indent="-174625" eaLnBrk="0" hangingPunct="0">
              <a:spcBef>
                <a:spcPct val="20000"/>
              </a:spcBef>
              <a:buFont typeface="Arial" pitchFamily="34" charset="0"/>
              <a:buChar char="•"/>
              <a:defRPr/>
            </a:pPr>
            <a:r>
              <a:rPr lang="de-DE" dirty="0" smtClean="0">
                <a:latin typeface="+mn-lt"/>
              </a:rPr>
              <a:t>Zum Spielaufruf klicken Sie auf „OK“.</a:t>
            </a:r>
          </a:p>
          <a:p>
            <a:pPr marL="174625" indent="-174625" eaLnBrk="0" hangingPunct="0">
              <a:spcBef>
                <a:spcPct val="20000"/>
              </a:spcBef>
              <a:defRPr/>
            </a:pPr>
            <a:endParaRPr lang="de-DE" dirty="0" smtClean="0">
              <a:latin typeface="+mn-lt"/>
            </a:endParaRPr>
          </a:p>
        </p:txBody>
      </p:sp>
      <p:pic>
        <p:nvPicPr>
          <p:cNvPr id="8196" name="Picture 4"/>
          <p:cNvPicPr>
            <a:picLocks noChangeAspect="1" noChangeArrowheads="1"/>
          </p:cNvPicPr>
          <p:nvPr/>
        </p:nvPicPr>
        <p:blipFill>
          <a:blip r:embed="rId4" cstate="print"/>
          <a:srcRect/>
          <a:stretch>
            <a:fillRect/>
          </a:stretch>
        </p:blipFill>
        <p:spPr bwMode="auto">
          <a:xfrm>
            <a:off x="1209675" y="864000"/>
            <a:ext cx="6724650" cy="3724275"/>
          </a:xfrm>
          <a:prstGeom prst="rect">
            <a:avLst/>
          </a:prstGeom>
          <a:noFill/>
          <a:ln w="9525">
            <a:noFill/>
            <a:miter lim="800000"/>
            <a:headEnd/>
            <a:tailEnd/>
          </a:ln>
        </p:spPr>
      </p:pic>
      <p:sp>
        <p:nvSpPr>
          <p:cNvPr id="10" name="Ellipse 9"/>
          <p:cNvSpPr/>
          <p:nvPr/>
        </p:nvSpPr>
        <p:spPr>
          <a:xfrm>
            <a:off x="1208314" y="3642654"/>
            <a:ext cx="1415143" cy="3810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4517571" y="3620883"/>
            <a:ext cx="1415143" cy="3810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197" name="Picture 5"/>
          <p:cNvPicPr>
            <a:picLocks noChangeAspect="1" noChangeArrowheads="1"/>
          </p:cNvPicPr>
          <p:nvPr/>
        </p:nvPicPr>
        <p:blipFill>
          <a:blip r:embed="rId5" cstate="print"/>
          <a:srcRect/>
          <a:stretch>
            <a:fillRect/>
          </a:stretch>
        </p:blipFill>
        <p:spPr bwMode="auto">
          <a:xfrm>
            <a:off x="1209675" y="864000"/>
            <a:ext cx="6724650" cy="3724275"/>
          </a:xfrm>
          <a:prstGeom prst="rect">
            <a:avLst/>
          </a:prstGeom>
          <a:noFill/>
          <a:ln w="9525">
            <a:noFill/>
            <a:miter lim="800000"/>
            <a:headEnd/>
            <a:tailEnd/>
          </a:ln>
        </p:spPr>
      </p:pic>
      <p:grpSp>
        <p:nvGrpSpPr>
          <p:cNvPr id="20" name="Gruppieren 30"/>
          <p:cNvGrpSpPr/>
          <p:nvPr/>
        </p:nvGrpSpPr>
        <p:grpSpPr>
          <a:xfrm>
            <a:off x="2268611" y="2436454"/>
            <a:ext cx="1746250" cy="724904"/>
            <a:chOff x="2643189" y="2028825"/>
            <a:chExt cx="1746250" cy="724904"/>
          </a:xfrm>
        </p:grpSpPr>
        <p:sp>
          <p:nvSpPr>
            <p:cNvPr id="21" name="Textfeld 20"/>
            <p:cNvSpPr txBox="1"/>
            <p:nvPr/>
          </p:nvSpPr>
          <p:spPr>
            <a:xfrm>
              <a:off x="2643189" y="2292064"/>
              <a:ext cx="1746250" cy="461665"/>
            </a:xfrm>
            <a:prstGeom prst="rect">
              <a:avLst/>
            </a:prstGeom>
            <a:solidFill>
              <a:schemeClr val="accent2">
                <a:lumMod val="40000"/>
                <a:lumOff val="60000"/>
              </a:schemeClr>
            </a:solidFill>
          </p:spPr>
          <p:txBody>
            <a:bodyPr wrap="square">
              <a:spAutoFit/>
            </a:bodyPr>
            <a:lstStyle/>
            <a:p>
              <a:pPr algn="ctr">
                <a:defRPr/>
              </a:pPr>
              <a:r>
                <a:rPr lang="de-DE" sz="1200" dirty="0" smtClean="0"/>
                <a:t>Selektieren und Taste „Entfernen“ drücken</a:t>
              </a:r>
              <a:endParaRPr lang="de-DE" sz="1200" dirty="0"/>
            </a:p>
          </p:txBody>
        </p:sp>
        <p:cxnSp>
          <p:nvCxnSpPr>
            <p:cNvPr id="22" name="Gerade Verbindung mit Pfeil 21"/>
            <p:cNvCxnSpPr/>
            <p:nvPr/>
          </p:nvCxnSpPr>
          <p:spPr>
            <a:xfrm flipV="1">
              <a:off x="3538538" y="2028825"/>
              <a:ext cx="0" cy="252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8198" name="Picture 6"/>
          <p:cNvPicPr>
            <a:picLocks noChangeAspect="1" noChangeArrowheads="1"/>
          </p:cNvPicPr>
          <p:nvPr/>
        </p:nvPicPr>
        <p:blipFill>
          <a:blip r:embed="rId6" cstate="print"/>
          <a:srcRect/>
          <a:stretch>
            <a:fillRect/>
          </a:stretch>
        </p:blipFill>
        <p:spPr bwMode="auto">
          <a:xfrm>
            <a:off x="1209675" y="864000"/>
            <a:ext cx="6724650" cy="3724275"/>
          </a:xfrm>
          <a:prstGeom prst="rect">
            <a:avLst/>
          </a:prstGeom>
          <a:noFill/>
          <a:ln w="9525">
            <a:noFill/>
            <a:miter lim="800000"/>
            <a:headEnd/>
            <a:tailEnd/>
          </a:ln>
        </p:spPr>
      </p:pic>
      <p:pic>
        <p:nvPicPr>
          <p:cNvPr id="8199" name="Picture 7"/>
          <p:cNvPicPr>
            <a:picLocks noChangeAspect="1" noChangeArrowheads="1"/>
          </p:cNvPicPr>
          <p:nvPr/>
        </p:nvPicPr>
        <p:blipFill>
          <a:blip r:embed="rId7" cstate="print"/>
          <a:srcRect/>
          <a:stretch>
            <a:fillRect/>
          </a:stretch>
        </p:blipFill>
        <p:spPr bwMode="auto">
          <a:xfrm>
            <a:off x="1209675" y="864000"/>
            <a:ext cx="6724650" cy="3724275"/>
          </a:xfrm>
          <a:prstGeom prst="rect">
            <a:avLst/>
          </a:prstGeom>
          <a:noFill/>
          <a:ln w="9525">
            <a:noFill/>
            <a:miter lim="800000"/>
            <a:headEnd/>
            <a:tailEnd/>
          </a:ln>
        </p:spPr>
      </p:pic>
      <p:pic>
        <p:nvPicPr>
          <p:cNvPr id="8200" name="Picture 8"/>
          <p:cNvPicPr>
            <a:picLocks noChangeAspect="1" noChangeArrowheads="1"/>
          </p:cNvPicPr>
          <p:nvPr/>
        </p:nvPicPr>
        <p:blipFill>
          <a:blip r:embed="rId8" cstate="print"/>
          <a:srcRect/>
          <a:stretch>
            <a:fillRect/>
          </a:stretch>
        </p:blipFill>
        <p:spPr bwMode="auto">
          <a:xfrm>
            <a:off x="1209675" y="864000"/>
            <a:ext cx="6724650" cy="3724275"/>
          </a:xfrm>
          <a:prstGeom prst="rect">
            <a:avLst/>
          </a:prstGeom>
          <a:noFill/>
          <a:ln w="9525">
            <a:noFill/>
            <a:miter lim="800000"/>
            <a:headEnd/>
            <a:tailEnd/>
          </a:ln>
        </p:spPr>
      </p:pic>
      <p:pic>
        <p:nvPicPr>
          <p:cNvPr id="8201" name="Picture 9"/>
          <p:cNvPicPr>
            <a:picLocks noChangeAspect="1" noChangeArrowheads="1"/>
          </p:cNvPicPr>
          <p:nvPr/>
        </p:nvPicPr>
        <p:blipFill>
          <a:blip r:embed="rId9" cstate="print"/>
          <a:srcRect/>
          <a:stretch>
            <a:fillRect/>
          </a:stretch>
        </p:blipFill>
        <p:spPr bwMode="auto">
          <a:xfrm>
            <a:off x="1209675" y="864000"/>
            <a:ext cx="6724650" cy="3724275"/>
          </a:xfrm>
          <a:prstGeom prst="rect">
            <a:avLst/>
          </a:prstGeom>
          <a:noFill/>
          <a:ln w="9525">
            <a:noFill/>
            <a:miter lim="800000"/>
            <a:headEnd/>
            <a:tailEnd/>
          </a:ln>
        </p:spPr>
      </p:pic>
      <p:pic>
        <p:nvPicPr>
          <p:cNvPr id="8202" name="Picture 10"/>
          <p:cNvPicPr>
            <a:picLocks noChangeAspect="1" noChangeArrowheads="1"/>
          </p:cNvPicPr>
          <p:nvPr/>
        </p:nvPicPr>
        <p:blipFill>
          <a:blip r:embed="rId10" cstate="print"/>
          <a:srcRect/>
          <a:stretch>
            <a:fillRect/>
          </a:stretch>
        </p:blipFill>
        <p:spPr bwMode="auto">
          <a:xfrm>
            <a:off x="1209675" y="864000"/>
            <a:ext cx="6724650" cy="3724275"/>
          </a:xfrm>
          <a:prstGeom prst="rect">
            <a:avLst/>
          </a:prstGeom>
          <a:noFill/>
          <a:ln w="9525">
            <a:noFill/>
            <a:miter lim="800000"/>
            <a:headEnd/>
            <a:tailEnd/>
          </a:ln>
        </p:spPr>
      </p:pic>
      <p:sp>
        <p:nvSpPr>
          <p:cNvPr id="24" name="Ellipse 23"/>
          <p:cNvSpPr/>
          <p:nvPr/>
        </p:nvSpPr>
        <p:spPr>
          <a:xfrm>
            <a:off x="1976872" y="1155329"/>
            <a:ext cx="2166257" cy="478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Ellipse 24"/>
          <p:cNvSpPr/>
          <p:nvPr/>
        </p:nvSpPr>
        <p:spPr>
          <a:xfrm>
            <a:off x="3349128" y="4052772"/>
            <a:ext cx="1189822" cy="478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2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2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4" grpId="0" uiExpand="1" animBg="1"/>
      <p:bldP spid="24" grpId="1"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Spielbogen drucken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29</a:t>
            </a:fld>
            <a:endParaRPr lang="de-DE" dirty="0"/>
          </a:p>
        </p:txBody>
      </p:sp>
      <p:grpSp>
        <p:nvGrpSpPr>
          <p:cNvPr id="9" name="Gruppieren 30"/>
          <p:cNvGrpSpPr/>
          <p:nvPr/>
        </p:nvGrpSpPr>
        <p:grpSpPr>
          <a:xfrm>
            <a:off x="2798284" y="3857647"/>
            <a:ext cx="1443210" cy="507187"/>
            <a:chOff x="2798284" y="2028825"/>
            <a:chExt cx="1443210" cy="507187"/>
          </a:xfrm>
        </p:grpSpPr>
        <p:sp>
          <p:nvSpPr>
            <p:cNvPr id="10" name="Textfeld 9"/>
            <p:cNvSpPr txBox="1"/>
            <p:nvPr/>
          </p:nvSpPr>
          <p:spPr>
            <a:xfrm>
              <a:off x="2798284" y="2259013"/>
              <a:ext cx="1443210" cy="276999"/>
            </a:xfrm>
            <a:prstGeom prst="rect">
              <a:avLst/>
            </a:prstGeom>
            <a:solidFill>
              <a:schemeClr val="accent2">
                <a:lumMod val="40000"/>
                <a:lumOff val="60000"/>
              </a:schemeClr>
            </a:solidFill>
          </p:spPr>
          <p:txBody>
            <a:bodyPr wrap="square">
              <a:spAutoFit/>
            </a:bodyPr>
            <a:lstStyle/>
            <a:p>
              <a:pPr algn="ctr">
                <a:defRPr/>
              </a:pPr>
              <a:r>
                <a:rPr lang="de-DE" sz="1200" dirty="0" smtClean="0"/>
                <a:t>Rechter Mausklick</a:t>
              </a:r>
              <a:endParaRPr lang="de-DE" sz="1200" dirty="0"/>
            </a:p>
          </p:txBody>
        </p:sp>
        <p:cxnSp>
          <p:nvCxnSpPr>
            <p:cNvPr id="13" name="Gerade Verbindung mit Pfeil 12"/>
            <p:cNvCxnSpPr/>
            <p:nvPr/>
          </p:nvCxnSpPr>
          <p:spPr>
            <a:xfrm flipV="1">
              <a:off x="3538538" y="2028825"/>
              <a:ext cx="0" cy="252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3555" name="Picture 3"/>
          <p:cNvPicPr>
            <a:picLocks noChangeAspect="1" noChangeArrowheads="1"/>
          </p:cNvPicPr>
          <p:nvPr/>
        </p:nvPicPr>
        <p:blipFill>
          <a:blip r:embed="rId4" cstate="print"/>
          <a:srcRect/>
          <a:stretch>
            <a:fillRect/>
          </a:stretch>
        </p:blipFill>
        <p:spPr bwMode="auto">
          <a:xfrm>
            <a:off x="4232371" y="3872717"/>
            <a:ext cx="2486025" cy="2219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42913" y="2113200"/>
            <a:ext cx="8258175" cy="2971800"/>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Voraussetzungen (2)</a:t>
            </a:r>
            <a:endParaRPr lang="de-DE" dirty="0"/>
          </a:p>
        </p:txBody>
      </p:sp>
      <p:sp>
        <p:nvSpPr>
          <p:cNvPr id="4" name="Datumsplatzhalter 3"/>
          <p:cNvSpPr>
            <a:spLocks noGrp="1"/>
          </p:cNvSpPr>
          <p:nvPr>
            <p:ph type="dt" sz="half"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33A29FB-C8B3-4673-A75E-B845AAA4FAF8}" type="slidenum">
              <a:rPr lang="de-DE" smtClean="0"/>
              <a:pPr>
                <a:defRPr/>
              </a:pPr>
              <a:t>3</a:t>
            </a:fld>
            <a:endParaRPr lang="de-DE" dirty="0"/>
          </a:p>
        </p:txBody>
      </p:sp>
      <p:sp>
        <p:nvSpPr>
          <p:cNvPr id="8" name="Inhaltsplatzhalter 11"/>
          <p:cNvSpPr txBox="1">
            <a:spLocks/>
          </p:cNvSpPr>
          <p:nvPr/>
        </p:nvSpPr>
        <p:spPr bwMode="auto">
          <a:xfrm>
            <a:off x="457200" y="1185864"/>
            <a:ext cx="8229600" cy="849766"/>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400" dirty="0" smtClean="0">
                <a:latin typeface="+mn-lt"/>
              </a:rPr>
              <a:t>Im Turnierantrag wurden im Abschnitt „Konkurrenzen“ die folgenden Austragungssysteme ausgewählt:</a:t>
            </a: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
        <p:nvSpPr>
          <p:cNvPr id="10" name="Ellipse 9"/>
          <p:cNvSpPr/>
          <p:nvPr/>
        </p:nvSpPr>
        <p:spPr>
          <a:xfrm>
            <a:off x="4093029" y="2841168"/>
            <a:ext cx="3940628" cy="11545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Inhaltsplatzhalter 11"/>
          <p:cNvSpPr txBox="1">
            <a:spLocks/>
          </p:cNvSpPr>
          <p:nvPr/>
        </p:nvSpPr>
        <p:spPr bwMode="auto">
          <a:xfrm>
            <a:off x="457200" y="5365978"/>
            <a:ext cx="8229600" cy="849766"/>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400" dirty="0" smtClean="0">
                <a:latin typeface="+mn-lt"/>
              </a:rPr>
              <a:t>Nähere Hinweise bekommen Sie in der Präsentation</a:t>
            </a:r>
            <a:br>
              <a:rPr lang="de-DE" sz="2400" dirty="0" smtClean="0">
                <a:latin typeface="+mn-lt"/>
              </a:rPr>
            </a:br>
            <a:r>
              <a:rPr lang="de-DE" sz="2400" dirty="0" smtClean="0">
                <a:latin typeface="+mn-lt"/>
                <a:hlinkClick r:id="rId4" action="ppaction://hlinkfile"/>
              </a:rPr>
              <a:t>Hinweise für Ausfüllen des Turnierantrags</a:t>
            </a:r>
            <a:endParaRPr lang="de-DE" sz="2400" dirty="0" smtClean="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Spielbogen drucken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30</a:t>
            </a:fld>
            <a:endParaRPr lang="de-DE" dirty="0"/>
          </a:p>
        </p:txBody>
      </p:sp>
      <p:pic>
        <p:nvPicPr>
          <p:cNvPr id="24579" name="Picture 3"/>
          <p:cNvPicPr>
            <a:picLocks noChangeAspect="1" noChangeArrowheads="1"/>
          </p:cNvPicPr>
          <p:nvPr/>
        </p:nvPicPr>
        <p:blipFill>
          <a:blip r:embed="rId3" cstate="print"/>
          <a:srcRect/>
          <a:stretch>
            <a:fillRect/>
          </a:stretch>
        </p:blipFill>
        <p:spPr bwMode="auto">
          <a:xfrm>
            <a:off x="1819275" y="864000"/>
            <a:ext cx="5505450"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srcRect/>
          <a:stretch>
            <a:fillRect/>
          </a:stretch>
        </p:blipFill>
        <p:spPr bwMode="auto">
          <a:xfrm>
            <a:off x="442913" y="966788"/>
            <a:ext cx="8258175" cy="492442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Gedruckter Spielbogen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31</a:t>
            </a:fld>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Ergebniseingabe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32</a:t>
            </a:fld>
            <a:endParaRPr lang="de-DE" dirty="0"/>
          </a:p>
        </p:txBody>
      </p:sp>
      <p:grpSp>
        <p:nvGrpSpPr>
          <p:cNvPr id="2" name="Gruppieren 30"/>
          <p:cNvGrpSpPr/>
          <p:nvPr/>
        </p:nvGrpSpPr>
        <p:grpSpPr>
          <a:xfrm>
            <a:off x="2643189" y="3857647"/>
            <a:ext cx="1746250" cy="507187"/>
            <a:chOff x="2643189" y="2028825"/>
            <a:chExt cx="1746250" cy="507187"/>
          </a:xfrm>
        </p:grpSpPr>
        <p:sp>
          <p:nvSpPr>
            <p:cNvPr id="10" name="Textfeld 9"/>
            <p:cNvSpPr txBox="1"/>
            <p:nvPr/>
          </p:nvSpPr>
          <p:spPr>
            <a:xfrm>
              <a:off x="2643189" y="2259013"/>
              <a:ext cx="1746250" cy="276999"/>
            </a:xfrm>
            <a:prstGeom prst="rect">
              <a:avLst/>
            </a:prstGeom>
            <a:solidFill>
              <a:schemeClr val="accent2">
                <a:lumMod val="40000"/>
                <a:lumOff val="60000"/>
              </a:schemeClr>
            </a:solidFill>
          </p:spPr>
          <p:txBody>
            <a:bodyPr wrap="square">
              <a:spAutoFit/>
            </a:bodyPr>
            <a:lstStyle/>
            <a:p>
              <a:pPr algn="ctr">
                <a:defRPr/>
              </a:pPr>
              <a:r>
                <a:rPr lang="de-DE" sz="1200" dirty="0" smtClean="0"/>
                <a:t>oder rechter Mausklick</a:t>
              </a:r>
              <a:endParaRPr lang="de-DE" sz="1200" dirty="0"/>
            </a:p>
          </p:txBody>
        </p:sp>
        <p:cxnSp>
          <p:nvCxnSpPr>
            <p:cNvPr id="13" name="Gerade Verbindung mit Pfeil 12"/>
            <p:cNvCxnSpPr/>
            <p:nvPr/>
          </p:nvCxnSpPr>
          <p:spPr>
            <a:xfrm flipV="1">
              <a:off x="3538538" y="2028825"/>
              <a:ext cx="0" cy="252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uppieren 29"/>
          <p:cNvGrpSpPr/>
          <p:nvPr/>
        </p:nvGrpSpPr>
        <p:grpSpPr>
          <a:xfrm>
            <a:off x="1168627" y="3838598"/>
            <a:ext cx="1084035" cy="526916"/>
            <a:chOff x="1168627" y="2009776"/>
            <a:chExt cx="1084035" cy="526916"/>
          </a:xfrm>
        </p:grpSpPr>
        <p:cxnSp>
          <p:nvCxnSpPr>
            <p:cNvPr id="15" name="Gerade Verbindung mit Pfeil 14"/>
            <p:cNvCxnSpPr/>
            <p:nvPr/>
          </p:nvCxnSpPr>
          <p:spPr>
            <a:xfrm flipV="1">
              <a:off x="1743076" y="2009776"/>
              <a:ext cx="9524" cy="2381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168627" y="2259693"/>
              <a:ext cx="1084035" cy="276999"/>
            </a:xfrm>
            <a:prstGeom prst="rect">
              <a:avLst/>
            </a:prstGeom>
            <a:solidFill>
              <a:schemeClr val="accent2">
                <a:lumMod val="40000"/>
                <a:lumOff val="60000"/>
              </a:schemeClr>
            </a:solidFill>
          </p:spPr>
          <p:txBody>
            <a:bodyPr wrap="square">
              <a:spAutoFit/>
            </a:bodyPr>
            <a:lstStyle/>
            <a:p>
              <a:pPr algn="ctr">
                <a:defRPr/>
              </a:pPr>
              <a:r>
                <a:rPr lang="de-DE" sz="1200" dirty="0" smtClean="0"/>
                <a:t>Doppelklick</a:t>
              </a:r>
              <a:endParaRPr lang="de-DE" sz="1200" dirty="0"/>
            </a:p>
          </p:txBody>
        </p:sp>
      </p:grpSp>
      <p:pic>
        <p:nvPicPr>
          <p:cNvPr id="26626" name="Picture 2"/>
          <p:cNvPicPr>
            <a:picLocks noChangeAspect="1" noChangeArrowheads="1"/>
          </p:cNvPicPr>
          <p:nvPr/>
        </p:nvPicPr>
        <p:blipFill>
          <a:blip r:embed="rId4" cstate="print"/>
          <a:srcRect/>
          <a:stretch>
            <a:fillRect/>
          </a:stretch>
        </p:blipFill>
        <p:spPr bwMode="auto">
          <a:xfrm>
            <a:off x="4408640" y="3896242"/>
            <a:ext cx="2486025"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Ergebnisse in Spielbogen eintragen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33</a:t>
            </a:fld>
            <a:endParaRPr lang="de-DE" dirty="0"/>
          </a:p>
        </p:txBody>
      </p:sp>
      <p:pic>
        <p:nvPicPr>
          <p:cNvPr id="11266" name="Picture 2"/>
          <p:cNvPicPr>
            <a:picLocks noChangeAspect="1" noChangeArrowheads="1"/>
          </p:cNvPicPr>
          <p:nvPr/>
        </p:nvPicPr>
        <p:blipFill>
          <a:blip r:embed="rId3" cstate="print"/>
          <a:srcRect/>
          <a:stretch>
            <a:fillRect/>
          </a:stretch>
        </p:blipFill>
        <p:spPr bwMode="auto">
          <a:xfrm>
            <a:off x="247650" y="864000"/>
            <a:ext cx="8648700" cy="5286375"/>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247650" y="864000"/>
            <a:ext cx="8648700" cy="5286375"/>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247650" y="864000"/>
            <a:ext cx="8648700" cy="5286375"/>
          </a:xfrm>
          <a:prstGeom prst="rect">
            <a:avLst/>
          </a:prstGeom>
          <a:noFill/>
          <a:ln w="9525">
            <a:noFill/>
            <a:miter lim="800000"/>
            <a:headEnd/>
            <a:tailEnd/>
          </a:ln>
        </p:spPr>
      </p:pic>
      <p:pic>
        <p:nvPicPr>
          <p:cNvPr id="11269" name="Picture 5"/>
          <p:cNvPicPr>
            <a:picLocks noChangeAspect="1" noChangeArrowheads="1"/>
          </p:cNvPicPr>
          <p:nvPr/>
        </p:nvPicPr>
        <p:blipFill>
          <a:blip r:embed="rId6" cstate="print"/>
          <a:srcRect/>
          <a:stretch>
            <a:fillRect/>
          </a:stretch>
        </p:blipFill>
        <p:spPr bwMode="auto">
          <a:xfrm>
            <a:off x="247650" y="864000"/>
            <a:ext cx="8648700" cy="5286375"/>
          </a:xfrm>
          <a:prstGeom prst="rect">
            <a:avLst/>
          </a:prstGeom>
          <a:noFill/>
          <a:ln w="9525">
            <a:noFill/>
            <a:miter lim="800000"/>
            <a:headEnd/>
            <a:tailEnd/>
          </a:ln>
        </p:spPr>
      </p:pic>
      <p:sp>
        <p:nvSpPr>
          <p:cNvPr id="13" name="Ellipse 12"/>
          <p:cNvSpPr/>
          <p:nvPr/>
        </p:nvSpPr>
        <p:spPr>
          <a:xfrm>
            <a:off x="220338" y="5628180"/>
            <a:ext cx="1189822" cy="478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Ergebnis eingetragen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34</a:t>
            </a:fld>
            <a:endParaRPr lang="de-DE" dirty="0"/>
          </a:p>
        </p:txBody>
      </p:sp>
      <p:pic>
        <p:nvPicPr>
          <p:cNvPr id="12291" name="Picture 3"/>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Spielpläne und Ergebnisse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35</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Inhaltsplatzhalter 11"/>
          <p:cNvSpPr txBox="1">
            <a:spLocks/>
          </p:cNvSpPr>
          <p:nvPr/>
        </p:nvSpPr>
        <p:spPr bwMode="auto">
          <a:xfrm>
            <a:off x="457200" y="1185863"/>
            <a:ext cx="8229600" cy="468153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lang="de-DE" sz="2400" dirty="0" smtClean="0">
                <a:latin typeface="+mn-lt"/>
              </a:rPr>
              <a:t>Das Layout der Spielpläne entspricht denen der Individual-Turniere</a:t>
            </a: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An</a:t>
            </a:r>
            <a:r>
              <a:rPr kumimoji="0" lang="de-DE" sz="2400" b="0" i="0" u="none" strike="noStrike" kern="1200" cap="none" spc="0" normalizeH="0" noProof="0" dirty="0" smtClean="0">
                <a:ln>
                  <a:noFill/>
                </a:ln>
                <a:solidFill>
                  <a:schemeClr val="tx1"/>
                </a:solidFill>
                <a:effectLst/>
                <a:uLnTx/>
                <a:uFillTx/>
                <a:latin typeface="+mn-lt"/>
                <a:ea typeface="+mn-ea"/>
                <a:cs typeface="+mn-cs"/>
              </a:rPr>
              <a:t> die Stelle der Spiele treten die Punkte und an die Stelle der Sätze die Spiele</a:t>
            </a: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None/>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None/>
              <a:tabLst/>
              <a:defRPr/>
            </a:pPr>
            <a:r>
              <a:rPr kumimoji="0" lang="de-DE" sz="2200" b="0" i="0" u="none" strike="noStrike" kern="1200" cap="none" spc="0" normalizeH="0" baseline="0" noProof="0" dirty="0" smtClean="0">
                <a:ln>
                  <a:noFill/>
                </a:ln>
                <a:solidFill>
                  <a:schemeClr val="tx1"/>
                </a:solidFill>
                <a:effectLst/>
                <a:uLnTx/>
                <a:uFillTx/>
                <a:latin typeface="+mn-lt"/>
                <a:ea typeface="+mn-ea"/>
                <a:cs typeface="+mn-cs"/>
                <a:hlinkClick r:id="rId3" action="ppaction://hlinkfile"/>
              </a:rPr>
              <a:t>Siehe auch: Einfaches KO-System mit vorgeschalteten Gruppenspielen</a:t>
            </a:r>
            <a:endParaRPr kumimoji="0" lang="de-DE" sz="2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Spielplan nach Eingabe des 1. Ergebnisses</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36</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315" name="Picture 3"/>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Spielplan nach Eingabe aller Ergebnisse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37</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338"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Spielplan nach Eingabe aller Ergebnisse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38</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362"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Ergebnisse der Vorrunde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39</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386"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2"/>
          <p:cNvSpPr>
            <a:spLocks noGrp="1"/>
          </p:cNvSpPr>
          <p:nvPr>
            <p:ph type="title"/>
          </p:nvPr>
        </p:nvSpPr>
        <p:spPr>
          <a:xfrm>
            <a:off x="457200" y="274638"/>
            <a:ext cx="8229600" cy="581025"/>
          </a:xfrm>
        </p:spPr>
        <p:txBody>
          <a:bodyPr/>
          <a:lstStyle/>
          <a:p>
            <a:r>
              <a:rPr lang="de-DE" dirty="0" smtClean="0"/>
              <a:t>Nach dem Importieren der Teilnehmer</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4</a:t>
            </a:fld>
            <a:endParaRPr lang="de-DE" dirty="0"/>
          </a:p>
        </p:txBody>
      </p:sp>
      <p:sp>
        <p:nvSpPr>
          <p:cNvPr id="9" name="Inhaltsplatzhalter 11"/>
          <p:cNvSpPr txBox="1">
            <a:spLocks/>
          </p:cNvSpPr>
          <p:nvPr/>
        </p:nvSpPr>
        <p:spPr bwMode="auto">
          <a:xfrm>
            <a:off x="827313" y="1186544"/>
            <a:ext cx="7522029" cy="5050520"/>
          </a:xfrm>
          <a:prstGeom prst="rect">
            <a:avLst/>
          </a:prstGeom>
          <a:noFill/>
          <a:ln w="9525">
            <a:noFill/>
            <a:miter lim="800000"/>
            <a:headEnd/>
            <a:tailEnd/>
          </a:ln>
        </p:spPr>
        <p:txBody>
          <a:bodyPr/>
          <a:lstStyle/>
          <a:p>
            <a:pPr eaLnBrk="0" hangingPunct="0">
              <a:spcBef>
                <a:spcPct val="20000"/>
              </a:spcBef>
              <a:defRPr/>
            </a:pPr>
            <a:r>
              <a:rPr lang="de-DE" sz="2400" dirty="0" smtClean="0">
                <a:latin typeface="+mn-lt"/>
              </a:rPr>
              <a:t>Es werden folgende Arbeitsschritte hintereinander durchgeführt:</a:t>
            </a:r>
            <a:endParaRPr lang="de-DE" sz="2400" dirty="0">
              <a:latin typeface="+mn-lt"/>
            </a:endParaRPr>
          </a:p>
          <a:p>
            <a:pPr marL="174625" indent="-174625" eaLnBrk="0" hangingPunct="0">
              <a:spcBef>
                <a:spcPct val="20000"/>
              </a:spcBef>
              <a:buFont typeface="Arial" pitchFamily="34" charset="0"/>
              <a:buChar char="•"/>
              <a:defRPr/>
            </a:pPr>
            <a:r>
              <a:rPr lang="de-DE" sz="2400" dirty="0" smtClean="0">
                <a:latin typeface="+mn-lt"/>
              </a:rPr>
              <a:t>Zusatzparameter für Mannschafts-Wettbewerbe eingeben</a:t>
            </a:r>
            <a:endParaRPr lang="de-DE" sz="2400" dirty="0">
              <a:latin typeface="+mn-lt"/>
            </a:endParaRPr>
          </a:p>
          <a:p>
            <a:pPr marL="174625" indent="-174625" eaLnBrk="0" hangingPunct="0">
              <a:spcBef>
                <a:spcPct val="20000"/>
              </a:spcBef>
              <a:buFont typeface="Arial" pitchFamily="34" charset="0"/>
              <a:buChar char="•"/>
              <a:defRPr/>
            </a:pPr>
            <a:r>
              <a:rPr lang="de-DE" sz="2400" dirty="0" smtClean="0">
                <a:latin typeface="+mn-lt"/>
              </a:rPr>
              <a:t>Überprüfung der Einstellungen für die einzelnen Wettbewerbe</a:t>
            </a:r>
            <a:endParaRPr lang="de-DE" sz="2400" dirty="0">
              <a:latin typeface="+mn-lt"/>
            </a:endParaRPr>
          </a:p>
          <a:p>
            <a:pPr marL="174625" indent="-174625" eaLnBrk="0" hangingPunct="0">
              <a:spcBef>
                <a:spcPct val="20000"/>
              </a:spcBef>
              <a:buFont typeface="Arial" pitchFamily="34" charset="0"/>
              <a:buChar char="•"/>
              <a:defRPr/>
            </a:pPr>
            <a:r>
              <a:rPr lang="de-DE" sz="2400" dirty="0" smtClean="0">
                <a:latin typeface="+mn-lt"/>
              </a:rPr>
              <a:t>Assistenten für Bilden der Mannschaften eines jeden Wettbewerbs aufrufen</a:t>
            </a:r>
            <a:endParaRPr lang="de-DE"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Auslosung der Endrunde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40</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434"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Spielplan der Endrunde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41</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458"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Spielplan der Endrunde mit allen Ergebnissen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42</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Ergebnisse der Endrunde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43</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506"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800350" y="1033200"/>
            <a:ext cx="3543300" cy="294322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dirty="0" smtClean="0"/>
              <a:t>Zusatzparameter für Mannschafts-Wettbewerbe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5</a:t>
            </a:fld>
            <a:endParaRPr lang="de-DE" dirty="0"/>
          </a:p>
        </p:txBody>
      </p:sp>
      <p:sp>
        <p:nvSpPr>
          <p:cNvPr id="9" name="Inhaltsplatzhalter 11"/>
          <p:cNvSpPr txBox="1">
            <a:spLocks/>
          </p:cNvSpPr>
          <p:nvPr/>
        </p:nvSpPr>
        <p:spPr bwMode="auto">
          <a:xfrm>
            <a:off x="1698625" y="4267200"/>
            <a:ext cx="6988175" cy="1882775"/>
          </a:xfrm>
          <a:prstGeom prst="rect">
            <a:avLst/>
          </a:prstGeom>
          <a:noFill/>
          <a:ln w="9525">
            <a:noFill/>
            <a:miter lim="800000"/>
            <a:headEnd/>
            <a:tailEnd/>
          </a:ln>
        </p:spPr>
        <p:txBody>
          <a:bodyPr/>
          <a:lstStyle/>
          <a:p>
            <a:pPr marL="174625" indent="-174625" eaLnBrk="0" hangingPunct="0">
              <a:spcBef>
                <a:spcPct val="20000"/>
              </a:spcBef>
              <a:defRPr/>
            </a:pPr>
            <a:r>
              <a:rPr lang="de-DE" dirty="0" smtClean="0">
                <a:latin typeface="+mn-lt"/>
              </a:rPr>
              <a:t>Folgende Zusatzparameter können gesetzt werden:</a:t>
            </a:r>
          </a:p>
          <a:p>
            <a:pPr marL="174625" indent="-174625" eaLnBrk="0" hangingPunct="0">
              <a:spcBef>
                <a:spcPct val="20000"/>
              </a:spcBef>
              <a:buFont typeface="Arial" pitchFamily="34" charset="0"/>
              <a:buChar char="•"/>
              <a:defRPr/>
            </a:pPr>
            <a:r>
              <a:rPr lang="de-DE" dirty="0" smtClean="0">
                <a:latin typeface="+mn-lt"/>
              </a:rPr>
              <a:t>Mannschaftstyp: Vereins- oder Bezirksauswahlmannschaften</a:t>
            </a:r>
            <a:endParaRPr lang="de-DE" dirty="0">
              <a:latin typeface="+mn-lt"/>
            </a:endParaRPr>
          </a:p>
          <a:p>
            <a:pPr marL="174625" indent="-174625" eaLnBrk="0" hangingPunct="0">
              <a:spcBef>
                <a:spcPct val="20000"/>
              </a:spcBef>
              <a:buFont typeface="Arial" pitchFamily="34" charset="0"/>
              <a:buChar char="•"/>
              <a:defRPr/>
            </a:pPr>
            <a:r>
              <a:rPr lang="de-DE" dirty="0" smtClean="0">
                <a:latin typeface="+mn-lt"/>
              </a:rPr>
              <a:t>Tische pro Mannschaftsspiel: 1 oder 2</a:t>
            </a:r>
            <a:endParaRPr lang="de-DE" dirty="0">
              <a:latin typeface="+mn-lt"/>
            </a:endParaRPr>
          </a:p>
          <a:p>
            <a:pPr marL="174625" indent="-174625" eaLnBrk="0" hangingPunct="0">
              <a:spcBef>
                <a:spcPct val="20000"/>
              </a:spcBef>
              <a:buFont typeface="Arial" pitchFamily="34" charset="0"/>
              <a:buChar char="•"/>
              <a:defRPr/>
            </a:pPr>
            <a:r>
              <a:rPr lang="de-DE" dirty="0" smtClean="0">
                <a:latin typeface="+mn-lt"/>
              </a:rPr>
              <a:t>Keine Doppel und </a:t>
            </a:r>
            <a:r>
              <a:rPr lang="de-DE" dirty="0" err="1" smtClean="0">
                <a:latin typeface="+mn-lt"/>
              </a:rPr>
              <a:t>Mixedspiele</a:t>
            </a:r>
            <a:r>
              <a:rPr lang="de-DE" dirty="0" smtClean="0">
                <a:latin typeface="+mn-lt"/>
              </a:rPr>
              <a:t> während der Corona-Pandemie</a:t>
            </a:r>
          </a:p>
          <a:p>
            <a:pPr marL="174625" indent="-174625" eaLnBrk="0" hangingPunct="0">
              <a:spcBef>
                <a:spcPct val="20000"/>
              </a:spcBef>
              <a:buFont typeface="Arial" pitchFamily="34" charset="0"/>
              <a:buChar char="•"/>
              <a:defRPr/>
            </a:pPr>
            <a:r>
              <a:rPr lang="de-DE" dirty="0" smtClean="0">
                <a:latin typeface="+mn-lt"/>
              </a:rPr>
              <a:t>Mannschaftsspiel nach Siegpunkt oder allen Spielen beenden</a:t>
            </a:r>
          </a:p>
        </p:txBody>
      </p:sp>
      <p:sp>
        <p:nvSpPr>
          <p:cNvPr id="10" name="Ellipse 9"/>
          <p:cNvSpPr/>
          <p:nvPr/>
        </p:nvSpPr>
        <p:spPr>
          <a:xfrm>
            <a:off x="3080656" y="1600413"/>
            <a:ext cx="2111829" cy="3590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3037113" y="2383956"/>
            <a:ext cx="2503715" cy="4136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3047999" y="2830271"/>
            <a:ext cx="2492830" cy="5769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5246914" y="1992072"/>
            <a:ext cx="674915"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P spid="10" grpId="1" animBg="1"/>
      <p:bldP spid="11" grpId="0" animBg="1"/>
      <p:bldP spid="11" grpId="1" animBg="1"/>
      <p:bldP spid="12" grpId="0"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343025" y="1180385"/>
            <a:ext cx="6457950" cy="181927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sz="2800" dirty="0" smtClean="0"/>
              <a:t>Überprüfung der Einstellungen für die Wettbewerbe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6</a:t>
            </a:fld>
            <a:endParaRPr lang="de-DE" dirty="0"/>
          </a:p>
        </p:txBody>
      </p:sp>
      <p:sp>
        <p:nvSpPr>
          <p:cNvPr id="9" name="Inhaltsplatzhalter 11"/>
          <p:cNvSpPr txBox="1">
            <a:spLocks/>
          </p:cNvSpPr>
          <p:nvPr/>
        </p:nvSpPr>
        <p:spPr bwMode="auto">
          <a:xfrm>
            <a:off x="1132554" y="3385440"/>
            <a:ext cx="7129698" cy="2187577"/>
          </a:xfrm>
          <a:prstGeom prst="rect">
            <a:avLst/>
          </a:prstGeom>
          <a:noFill/>
          <a:ln w="9525">
            <a:noFill/>
            <a:miter lim="800000"/>
            <a:headEnd/>
            <a:tailEnd/>
          </a:ln>
        </p:spPr>
        <p:txBody>
          <a:bodyPr/>
          <a:lstStyle/>
          <a:p>
            <a:pPr eaLnBrk="0" hangingPunct="0">
              <a:spcBef>
                <a:spcPct val="20000"/>
              </a:spcBef>
              <a:defRPr/>
            </a:pPr>
            <a:r>
              <a:rPr lang="de-DE" dirty="0" smtClean="0">
                <a:latin typeface="+mn-lt"/>
              </a:rPr>
              <a:t>Hinweis: Diese Meldung wird nicht angezeigt, wenn die Überprüfung der Einstellungen des Wettbewerbs abgeschaltet ist. In diesem Fall können Sie die folgenden Aktionen durchführen:</a:t>
            </a:r>
            <a:endParaRPr lang="de-DE" dirty="0">
              <a:latin typeface="+mn-lt"/>
            </a:endParaRPr>
          </a:p>
          <a:p>
            <a:pPr marL="174625" indent="-174625" eaLnBrk="0" hangingPunct="0">
              <a:spcBef>
                <a:spcPct val="20000"/>
              </a:spcBef>
              <a:buFont typeface="Arial" pitchFamily="34" charset="0"/>
              <a:buChar char="•"/>
              <a:defRPr/>
            </a:pPr>
            <a:r>
              <a:rPr lang="de-DE" dirty="0">
                <a:latin typeface="+mn-lt"/>
              </a:rPr>
              <a:t>„Konfiguration/Wettbewerbe“ aufrufen</a:t>
            </a:r>
          </a:p>
          <a:p>
            <a:pPr marL="174625" indent="-174625" eaLnBrk="0" hangingPunct="0">
              <a:spcBef>
                <a:spcPct val="20000"/>
              </a:spcBef>
              <a:buFont typeface="Arial" pitchFamily="34" charset="0"/>
              <a:buChar char="•"/>
              <a:defRPr/>
            </a:pPr>
            <a:r>
              <a:rPr lang="de-DE" dirty="0">
                <a:latin typeface="+mn-lt"/>
              </a:rPr>
              <a:t>Wettbewerb selektieren</a:t>
            </a:r>
          </a:p>
          <a:p>
            <a:pPr marL="174625" indent="-174625" eaLnBrk="0" hangingPunct="0">
              <a:spcBef>
                <a:spcPct val="20000"/>
              </a:spcBef>
              <a:buFont typeface="Arial" pitchFamily="34" charset="0"/>
              <a:buChar char="•"/>
              <a:defRPr/>
            </a:pPr>
            <a:r>
              <a:rPr lang="de-DE" dirty="0">
                <a:latin typeface="+mn-lt"/>
              </a:rPr>
              <a:t>„Bearbeiten/Austragungssystem/Erweitert“ aufrufen</a:t>
            </a:r>
          </a:p>
        </p:txBody>
      </p:sp>
      <p:sp>
        <p:nvSpPr>
          <p:cNvPr id="14" name="Ellipse 13"/>
          <p:cNvSpPr/>
          <p:nvPr/>
        </p:nvSpPr>
        <p:spPr>
          <a:xfrm>
            <a:off x="3167739" y="2351313"/>
            <a:ext cx="1491347" cy="478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66875" y="950400"/>
            <a:ext cx="5810250" cy="408622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sz="2800" dirty="0" smtClean="0"/>
              <a:t>Überprüfung der Einstellungen eines Wettbewerbs</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7</a:t>
            </a:fld>
            <a:endParaRPr lang="de-DE" dirty="0"/>
          </a:p>
        </p:txBody>
      </p:sp>
      <p:sp>
        <p:nvSpPr>
          <p:cNvPr id="9" name="Inhaltsplatzhalter 11"/>
          <p:cNvSpPr txBox="1">
            <a:spLocks/>
          </p:cNvSpPr>
          <p:nvPr/>
        </p:nvSpPr>
        <p:spPr bwMode="auto">
          <a:xfrm>
            <a:off x="1611538" y="5169816"/>
            <a:ext cx="6182632" cy="980619"/>
          </a:xfrm>
          <a:prstGeom prst="rect">
            <a:avLst/>
          </a:prstGeom>
          <a:noFill/>
          <a:ln w="9525">
            <a:noFill/>
            <a:miter lim="800000"/>
            <a:headEnd/>
            <a:tailEnd/>
          </a:ln>
        </p:spPr>
        <p:txBody>
          <a:bodyPr/>
          <a:lstStyle/>
          <a:p>
            <a:pPr eaLnBrk="0" hangingPunct="0">
              <a:spcBef>
                <a:spcPct val="20000"/>
              </a:spcBef>
              <a:defRPr/>
            </a:pPr>
            <a:r>
              <a:rPr lang="de-DE" dirty="0" smtClean="0">
                <a:latin typeface="+mn-lt"/>
              </a:rPr>
              <a:t>Dieser Dialog wird für jeden Wettbewerb angezeigt. Es können nachträglich noch Änderungen für das Spielsystem und das Austragungssystem vorgenommen werden.</a:t>
            </a:r>
            <a:endParaRPr lang="de-DE" dirty="0">
              <a:latin typeface="+mn-lt"/>
            </a:endParaRPr>
          </a:p>
        </p:txBody>
      </p:sp>
      <p:sp>
        <p:nvSpPr>
          <p:cNvPr id="10" name="Ellipse 9"/>
          <p:cNvSpPr/>
          <p:nvPr/>
        </p:nvSpPr>
        <p:spPr>
          <a:xfrm>
            <a:off x="1556654" y="1654849"/>
            <a:ext cx="2536373" cy="968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1426028" y="2416629"/>
            <a:ext cx="2982685" cy="10225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3233006" y="3450771"/>
            <a:ext cx="2394908" cy="9035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1502225" y="3505203"/>
            <a:ext cx="1807032" cy="7620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1" grpId="0" animBg="1"/>
      <p:bldP spid="11" grpId="1" animBg="1"/>
      <p:bldP spid="12" grpId="0"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343025" y="1300156"/>
            <a:ext cx="6457950" cy="181927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dirty="0" smtClean="0"/>
              <a:t>Assistent zum Bilden von Mannschaften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8</a:t>
            </a:fld>
            <a:endParaRPr lang="de-DE" dirty="0"/>
          </a:p>
        </p:txBody>
      </p:sp>
      <p:sp>
        <p:nvSpPr>
          <p:cNvPr id="14" name="Ellipse 13"/>
          <p:cNvSpPr/>
          <p:nvPr/>
        </p:nvSpPr>
        <p:spPr>
          <a:xfrm>
            <a:off x="3189517" y="2514592"/>
            <a:ext cx="1447800" cy="4245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Inhaltsplatzhalter 11"/>
          <p:cNvSpPr txBox="1">
            <a:spLocks/>
          </p:cNvSpPr>
          <p:nvPr/>
        </p:nvSpPr>
        <p:spPr bwMode="auto">
          <a:xfrm>
            <a:off x="1132554" y="3679362"/>
            <a:ext cx="7129698" cy="2187577"/>
          </a:xfrm>
          <a:prstGeom prst="rect">
            <a:avLst/>
          </a:prstGeom>
          <a:noFill/>
          <a:ln w="9525">
            <a:noFill/>
            <a:miter lim="800000"/>
            <a:headEnd/>
            <a:tailEnd/>
          </a:ln>
        </p:spPr>
        <p:txBody>
          <a:bodyPr/>
          <a:lstStyle/>
          <a:p>
            <a:pPr eaLnBrk="0" hangingPunct="0">
              <a:spcBef>
                <a:spcPct val="20000"/>
              </a:spcBef>
              <a:defRPr/>
            </a:pPr>
            <a:r>
              <a:rPr lang="de-DE" dirty="0" smtClean="0">
                <a:latin typeface="+mn-lt"/>
              </a:rPr>
              <a:t>Hinweis: Diese Meldung wird nicht angezeigt, wenn der Aufruf des Assistenten zum Bilden von Mannschaften abgeschaltet ist. In diesem Fall können Sie die folgenden Aktionen durchführen:</a:t>
            </a:r>
            <a:endParaRPr lang="de-DE" dirty="0">
              <a:latin typeface="+mn-lt"/>
            </a:endParaRPr>
          </a:p>
          <a:p>
            <a:pPr marL="174625" indent="-174625" eaLnBrk="0" hangingPunct="0">
              <a:spcBef>
                <a:spcPct val="20000"/>
              </a:spcBef>
              <a:buFont typeface="Arial" pitchFamily="34" charset="0"/>
              <a:buChar char="•"/>
              <a:defRPr/>
            </a:pPr>
            <a:r>
              <a:rPr lang="de-DE" dirty="0" smtClean="0">
                <a:latin typeface="+mn-lt"/>
              </a:rPr>
              <a:t>„Turnierleitung/Mannschaften“ aufrufen</a:t>
            </a:r>
          </a:p>
          <a:p>
            <a:pPr marL="174625" indent="-174625" eaLnBrk="0" hangingPunct="0">
              <a:spcBef>
                <a:spcPct val="20000"/>
              </a:spcBef>
              <a:buFont typeface="Arial" pitchFamily="34" charset="0"/>
              <a:buChar char="•"/>
              <a:defRPr/>
            </a:pPr>
            <a:r>
              <a:rPr lang="de-DE" dirty="0" smtClean="0">
                <a:latin typeface="+mn-lt"/>
              </a:rPr>
              <a:t>„Alle Klassen“ in Symbolleiste selektieren</a:t>
            </a:r>
            <a:endParaRPr lang="de-DE" dirty="0">
              <a:latin typeface="+mn-lt"/>
            </a:endParaRPr>
          </a:p>
          <a:p>
            <a:pPr marL="174625" indent="-174625" eaLnBrk="0" hangingPunct="0">
              <a:spcBef>
                <a:spcPct val="20000"/>
              </a:spcBef>
              <a:buFont typeface="Arial" pitchFamily="34" charset="0"/>
              <a:buChar char="•"/>
              <a:defRPr/>
            </a:pPr>
            <a:r>
              <a:rPr lang="de-DE" dirty="0" smtClean="0">
                <a:latin typeface="+mn-lt"/>
              </a:rPr>
              <a:t>„Bearbeiten/Mannschaften bilden“ </a:t>
            </a:r>
            <a:r>
              <a:rPr lang="de-DE" dirty="0">
                <a:latin typeface="+mn-lt"/>
              </a:rPr>
              <a:t>aufrufen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2752725" y="1260000"/>
            <a:ext cx="3638550" cy="140017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dirty="0" smtClean="0"/>
              <a:t>Mannschaften bilden für jeden Wettbewerb</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9</a:t>
            </a:fld>
            <a:endParaRPr lang="de-DE" dirty="0"/>
          </a:p>
        </p:txBody>
      </p:sp>
      <p:sp>
        <p:nvSpPr>
          <p:cNvPr id="14" name="Ellipse 13"/>
          <p:cNvSpPr/>
          <p:nvPr/>
        </p:nvSpPr>
        <p:spPr>
          <a:xfrm>
            <a:off x="3733804" y="2231572"/>
            <a:ext cx="968829" cy="413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Inhaltsplatzhalter 11"/>
          <p:cNvSpPr txBox="1">
            <a:spLocks/>
          </p:cNvSpPr>
          <p:nvPr/>
        </p:nvSpPr>
        <p:spPr bwMode="auto">
          <a:xfrm>
            <a:off x="841699" y="2950000"/>
            <a:ext cx="7460603" cy="3309286"/>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Wenn diese Abfrage mit Ja beantwortet wird, werden die gemeldeten Spieler nach Bezirken sortiert und so viele Bezirksauswahlmannschaften gebildet, wie aufgrund der Mannschaftsstärke des Spielsystems und der Anzahl der Spieler pro Bezirk möglich sind (im Beispiel je 2 pro Geschlecht).</a:t>
            </a:r>
          </a:p>
          <a:p>
            <a:pPr marL="174625" indent="-174625" eaLnBrk="0" hangingPunct="0">
              <a:spcBef>
                <a:spcPct val="20000"/>
              </a:spcBef>
              <a:buFont typeface="Arial" pitchFamily="34" charset="0"/>
              <a:buChar char="•"/>
              <a:defRPr/>
            </a:pPr>
            <a:r>
              <a:rPr lang="de-DE" dirty="0" smtClean="0">
                <a:latin typeface="+mn-lt"/>
              </a:rPr>
              <a:t>Anschließend werden den einzelnen Mannschaften die Spieler zugeordnet. Es können auch mehr Spieler zugeordnet werden als es der Mannschafts-stärke des Spielsystems entspricht.</a:t>
            </a:r>
          </a:p>
          <a:p>
            <a:pPr marL="174625" indent="-174625" eaLnBrk="0" hangingPunct="0">
              <a:spcBef>
                <a:spcPct val="20000"/>
              </a:spcBef>
              <a:buFont typeface="Arial" pitchFamily="34" charset="0"/>
              <a:buChar char="•"/>
              <a:defRPr/>
            </a:pPr>
            <a:r>
              <a:rPr lang="de-DE" dirty="0" smtClean="0">
                <a:latin typeface="+mn-lt"/>
              </a:rPr>
              <a:t>Zum Schluss können auch noch gemischte Mannschaften mehrerer Bezirke gebildet werden.</a:t>
            </a:r>
          </a:p>
          <a:p>
            <a:pPr marL="174625" indent="-174625" eaLnBrk="0" hangingPunct="0">
              <a:spcBef>
                <a:spcPct val="20000"/>
              </a:spcBef>
              <a:buFont typeface="Arial" pitchFamily="34" charset="0"/>
              <a:buChar char="•"/>
              <a:defRPr/>
            </a:pPr>
            <a:r>
              <a:rPr lang="de-DE" dirty="0" smtClean="0">
                <a:latin typeface="+mn-lt"/>
              </a:rPr>
              <a:t>Für jede Mannschaft wird automatisch eine Standardaufstellung generiert, die der Spielstärke nach TTR-Werten entspricht.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uiExpand="1" build="p"/>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Bildschirmpräsentation (4:3)</PresentationFormat>
  <Paragraphs>301</Paragraphs>
  <Slides>43</Slides>
  <Notes>43</Notes>
  <HiddenSlides>0</HiddenSlides>
  <MMClips>0</MMClips>
  <ScaleCrop>false</ScaleCrop>
  <HeadingPairs>
    <vt:vector size="6" baseType="variant">
      <vt:variant>
        <vt:lpstr>Design</vt:lpstr>
      </vt:variant>
      <vt:variant>
        <vt:i4>1</vt:i4>
      </vt:variant>
      <vt:variant>
        <vt:lpstr>Folientitel</vt:lpstr>
      </vt:variant>
      <vt:variant>
        <vt:i4>43</vt:i4>
      </vt:variant>
      <vt:variant>
        <vt:lpstr>Zielgruppenorientierte Präsentationen</vt:lpstr>
      </vt:variant>
      <vt:variant>
        <vt:i4>1</vt:i4>
      </vt:variant>
    </vt:vector>
  </HeadingPairs>
  <TitlesOfParts>
    <vt:vector size="45" baseType="lpstr">
      <vt:lpstr>Larissa-Design</vt:lpstr>
      <vt:lpstr>TTT2020</vt:lpstr>
      <vt:lpstr>Voraussetzungen (1)</vt:lpstr>
      <vt:lpstr>Voraussetzungen (2)</vt:lpstr>
      <vt:lpstr>Nach dem Importieren der Teilnehmer</vt:lpstr>
      <vt:lpstr>Zusatzparameter für Mannschafts-Wettbewerbe</vt:lpstr>
      <vt:lpstr>Überprüfung der Einstellungen für die Wettbewerbe</vt:lpstr>
      <vt:lpstr>Überprüfung der Einstellungen eines Wettbewerbs</vt:lpstr>
      <vt:lpstr>Assistent zum Bilden von Mannschaften</vt:lpstr>
      <vt:lpstr>Mannschaften bilden für jeden Wettbewerb</vt:lpstr>
      <vt:lpstr>Spieler einer Mannschaft zuordnen</vt:lpstr>
      <vt:lpstr>Spieler einer Mannschaft zuordnen</vt:lpstr>
      <vt:lpstr>Spieler einer Mannschaft zuordnen</vt:lpstr>
      <vt:lpstr>Spieler einer Mannschaft zuordnen</vt:lpstr>
      <vt:lpstr>Spieler einer Mannschaft zuordnen</vt:lpstr>
      <vt:lpstr>Spieler einer Mannschaft zuordnen</vt:lpstr>
      <vt:lpstr>Spieler einer Mannschaft zuordnen</vt:lpstr>
      <vt:lpstr>Daten aus click-TT importiert</vt:lpstr>
      <vt:lpstr>Mannschaften auf Anwesenheit überprüfen</vt:lpstr>
      <vt:lpstr>Anwesende Mannschaften markieren</vt:lpstr>
      <vt:lpstr>Auslosung durchführen</vt:lpstr>
      <vt:lpstr>Auslosung starten</vt:lpstr>
      <vt:lpstr>Auslosung übernehmen (speichern)</vt:lpstr>
      <vt:lpstr>Spielbetrieb durchführen</vt:lpstr>
      <vt:lpstr>Spielbetrieb durchführen</vt:lpstr>
      <vt:lpstr>Optionen für Mannschaftsspiele</vt:lpstr>
      <vt:lpstr>Optionen für Mannschaftsspiele</vt:lpstr>
      <vt:lpstr>Spiele aufrufen</vt:lpstr>
      <vt:lpstr>Mannschaftsspiel aufrufen</vt:lpstr>
      <vt:lpstr>Spielbogen drucken</vt:lpstr>
      <vt:lpstr>Spielbogen drucken</vt:lpstr>
      <vt:lpstr>Gedruckter Spielbogen</vt:lpstr>
      <vt:lpstr>Ergebniseingabe</vt:lpstr>
      <vt:lpstr>Ergebnisse in Spielbogen eintragen</vt:lpstr>
      <vt:lpstr>Ergebnis eingetragen</vt:lpstr>
      <vt:lpstr>Spielpläne und Ergebnisse</vt:lpstr>
      <vt:lpstr>Spielplan nach Eingabe des 1. Ergebnisses</vt:lpstr>
      <vt:lpstr>Spielplan nach Eingabe aller Ergebnisse</vt:lpstr>
      <vt:lpstr>Spielplan nach Eingabe aller Ergebnisse</vt:lpstr>
      <vt:lpstr>Ergebnisse der Vorrunde</vt:lpstr>
      <vt:lpstr>Auslosung der Endrunde</vt:lpstr>
      <vt:lpstr>Spielplan der Endrunde</vt:lpstr>
      <vt:lpstr>Spielplan der Endrunde mit allen Ergebnissen</vt:lpstr>
      <vt:lpstr>Ergebnisse der Endrunde</vt:lpstr>
      <vt:lpstr>Schulung</vt:lpstr>
    </vt:vector>
  </TitlesOfParts>
  <Company>HeSoWa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Tischtennisturnier-Programm TTT2020</dc:title>
  <dc:subject>Fortgesetztes KO-System mit vorgeschalteten Gruppenspielen</dc:subject>
  <dc:creator>Gerhard Heder</dc:creator>
  <cp:lastModifiedBy>Gerhard</cp:lastModifiedBy>
  <cp:revision>758</cp:revision>
  <dcterms:created xsi:type="dcterms:W3CDTF">2011-08-21T15:48:55Z</dcterms:created>
  <dcterms:modified xsi:type="dcterms:W3CDTF">2022-10-16T19:17:23Z</dcterms:modified>
</cp:coreProperties>
</file>