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384" r:id="rId2"/>
    <p:sldId id="446" r:id="rId3"/>
    <p:sldId id="447" r:id="rId4"/>
    <p:sldId id="385" r:id="rId5"/>
    <p:sldId id="441" r:id="rId6"/>
    <p:sldId id="442" r:id="rId7"/>
    <p:sldId id="443" r:id="rId8"/>
    <p:sldId id="444" r:id="rId9"/>
    <p:sldId id="401" r:id="rId10"/>
    <p:sldId id="407" r:id="rId11"/>
    <p:sldId id="408" r:id="rId12"/>
    <p:sldId id="409" r:id="rId13"/>
    <p:sldId id="419" r:id="rId14"/>
    <p:sldId id="410" r:id="rId15"/>
    <p:sldId id="422" r:id="rId16"/>
    <p:sldId id="411" r:id="rId17"/>
    <p:sldId id="412" r:id="rId18"/>
    <p:sldId id="417" r:id="rId19"/>
    <p:sldId id="420" r:id="rId20"/>
    <p:sldId id="421" r:id="rId21"/>
    <p:sldId id="424" r:id="rId22"/>
    <p:sldId id="426" r:id="rId23"/>
    <p:sldId id="425" r:id="rId24"/>
    <p:sldId id="416" r:id="rId25"/>
    <p:sldId id="423" r:id="rId26"/>
    <p:sldId id="427" r:id="rId27"/>
    <p:sldId id="428" r:id="rId28"/>
    <p:sldId id="429" r:id="rId29"/>
    <p:sldId id="430" r:id="rId30"/>
    <p:sldId id="431" r:id="rId31"/>
    <p:sldId id="432" r:id="rId32"/>
    <p:sldId id="433" r:id="rId33"/>
    <p:sldId id="434" r:id="rId34"/>
    <p:sldId id="436" r:id="rId35"/>
  </p:sldIdLst>
  <p:sldSz cx="9144000" cy="6858000" type="screen4x3"/>
  <p:notesSz cx="7104063" cy="10234613"/>
  <p:custShowLst>
    <p:custShow name="Schulung" id="0">
      <p:sldLst>
        <p:sld r:id="rId2"/>
        <p:sld r:id="rId5"/>
      </p:sldLst>
    </p:custShow>
  </p:custShow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83043" autoAdjust="0"/>
  </p:normalViewPr>
  <p:slideViewPr>
    <p:cSldViewPr snapToGrid="0">
      <p:cViewPr varScale="1">
        <p:scale>
          <a:sx n="88" d="100"/>
          <a:sy n="88" d="100"/>
        </p:scale>
        <p:origin x="-13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5" d="100"/>
        <a:sy n="95" d="100"/>
      </p:scale>
      <p:origin x="0" y="4602"/>
    </p:cViewPr>
  </p:sorterViewPr>
  <p:notesViewPr>
    <p:cSldViewPr snapToGrid="0">
      <p:cViewPr>
        <p:scale>
          <a:sx n="100" d="100"/>
          <a:sy n="100" d="100"/>
        </p:scale>
        <p:origin x="-2508" y="1368"/>
      </p:cViewPr>
      <p:guideLst>
        <p:guide orient="horz" pos="3224"/>
        <p:guide pos="2238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9F8A52A4-1CE3-4C9D-9D85-AA763D1D9422}" type="datetimeFigureOut">
              <a:rPr lang="de-DE"/>
              <a:pPr>
                <a:defRPr/>
              </a:pPr>
              <a:t>16.10.2022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791B5509-38A7-42CA-93A2-48347C0F47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699C0E72-13D6-4B22-9B3A-B14876D1DEDB}" type="datetimeFigureOut">
              <a:rPr lang="de-DE"/>
              <a:pPr>
                <a:defRPr/>
              </a:pPr>
              <a:t>16.10.2022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pPr lvl="0"/>
            <a:endParaRPr lang="de-DE" noProof="0" dirty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9075" tIns="49538" rIns="99075" bIns="49538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A8445672-D1FD-42F2-8E23-95D3FF229D3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6148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8456A5-792D-40A4-8AE9-3ED41F0238FD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de-DE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56A211D-22F1-48EB-8203-6A856B407D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5600D-FA18-41F5-B8B7-756221D72D9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4B814-9C1D-465D-ACE8-245B2381305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898BA-CD34-4BEC-8491-329B83BF850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5" name="Foliennummernplatzhalt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33A29FB-C8B3-4673-A75E-B845AAA4FAF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6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AC866-5387-46A1-B097-EBD6B1A839B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A8A05-1916-4F27-974C-FC1C64EDF20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EE9CD-DF63-43E8-A133-C56FE3A1FC9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AE2C6D5-C48A-48AB-85CE-B155E74BEDB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385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C359ECD-A6E8-4F9F-802E-BFC02C32DB3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9E6C1DC-8015-4F32-BEC3-AC30686371F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998A1-6F37-4B79-8FA0-F2C095147CC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AFC954-1751-4D69-886D-48F0EB34F71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8" r:id="rId1"/>
    <p:sldLayoutId id="2147484569" r:id="rId2"/>
    <p:sldLayoutId id="2147484561" r:id="rId3"/>
    <p:sldLayoutId id="2147484562" r:id="rId4"/>
    <p:sldLayoutId id="2147484563" r:id="rId5"/>
    <p:sldLayoutId id="2147484570" r:id="rId6"/>
    <p:sldLayoutId id="2147484571" r:id="rId7"/>
    <p:sldLayoutId id="2147484572" r:id="rId8"/>
    <p:sldLayoutId id="2147484564" r:id="rId9"/>
    <p:sldLayoutId id="2147484565" r:id="rId10"/>
    <p:sldLayoutId id="2147484566" r:id="rId11"/>
    <p:sldLayoutId id="2147484567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inweiseTurnierantrag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inweiseTurnierantrag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inweiseTurnierantrag.pdf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Untertitel 7"/>
          <p:cNvSpPr>
            <a:spLocks noGrp="1"/>
          </p:cNvSpPr>
          <p:nvPr>
            <p:ph type="subTitle" idx="1"/>
          </p:nvPr>
        </p:nvSpPr>
        <p:spPr>
          <a:xfrm>
            <a:off x="1371600" y="3060700"/>
            <a:ext cx="6400800" cy="2889250"/>
          </a:xfrm>
        </p:spPr>
        <p:txBody>
          <a:bodyPr/>
          <a:lstStyle/>
          <a:p>
            <a:r>
              <a:rPr lang="de-DE" b="1" smtClean="0"/>
              <a:t>Einfaches </a:t>
            </a:r>
            <a:r>
              <a:rPr lang="de-DE" b="1" dirty="0" smtClean="0"/>
              <a:t>KO-System</a:t>
            </a:r>
            <a:br>
              <a:rPr lang="de-DE" b="1" dirty="0" smtClean="0"/>
            </a:br>
            <a:r>
              <a:rPr lang="de-DE" b="1" dirty="0" smtClean="0"/>
              <a:t>mit vorgeschalteten</a:t>
            </a:r>
            <a:br>
              <a:rPr lang="de-DE" b="1" dirty="0" smtClean="0"/>
            </a:br>
            <a:r>
              <a:rPr lang="de-DE" b="1" dirty="0" smtClean="0"/>
              <a:t>Gruppenspielen</a:t>
            </a:r>
            <a:endParaRPr lang="de-DE" dirty="0" smtClean="0"/>
          </a:p>
        </p:txBody>
      </p:sp>
      <p:sp>
        <p:nvSpPr>
          <p:cNvPr id="7171" name="Titel 1"/>
          <p:cNvSpPr>
            <a:spLocks noGrp="1"/>
          </p:cNvSpPr>
          <p:nvPr>
            <p:ph type="title"/>
          </p:nvPr>
        </p:nvSpPr>
        <p:spPr>
          <a:xfrm>
            <a:off x="457200" y="720725"/>
            <a:ext cx="8229600" cy="1143000"/>
          </a:xfrm>
        </p:spPr>
        <p:txBody>
          <a:bodyPr/>
          <a:lstStyle/>
          <a:p>
            <a:pPr eaLnBrk="1" hangingPunct="1"/>
            <a:r>
              <a:rPr lang="de-DE" b="1" smtClean="0"/>
              <a:t>TTT2020</a:t>
            </a:r>
            <a:endParaRPr lang="de-DE" smtClean="0"/>
          </a:p>
        </p:txBody>
      </p:sp>
      <p:sp>
        <p:nvSpPr>
          <p:cNvPr id="5" name="Datumsplatzhalt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8E1B39-A0F3-4AE2-BC02-1996A7ED2E1C}" type="slidenum">
              <a:rPr lang="de-DE"/>
              <a:pPr>
                <a:defRPr/>
              </a:pPr>
              <a:t>1</a:t>
            </a:fld>
            <a:endParaRPr lang="de-DE" dirty="0"/>
          </a:p>
        </p:txBody>
      </p:sp>
      <p:sp>
        <p:nvSpPr>
          <p:cNvPr id="7" name="Fußzeilenplatzhalter 6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200" dirty="0">
              <a:latin typeface="+mn-lt"/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863600"/>
            <a:ext cx="5334000" cy="534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Titel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smtClean="0"/>
              <a:t>Gruppeneinteilung überprüfen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D5024F-5C3D-48F7-BA50-4FB0113AB990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  <p:sp>
        <p:nvSpPr>
          <p:cNvPr id="7" name="Ellipse 6"/>
          <p:cNvSpPr/>
          <p:nvPr/>
        </p:nvSpPr>
        <p:spPr>
          <a:xfrm>
            <a:off x="4103914" y="1121228"/>
            <a:ext cx="2862943" cy="125253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1871889" y="5704114"/>
            <a:ext cx="1295854" cy="43542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0" name="Ellipse 9"/>
          <p:cNvSpPr/>
          <p:nvPr/>
        </p:nvSpPr>
        <p:spPr>
          <a:xfrm>
            <a:off x="1415142" y="1175657"/>
            <a:ext cx="2862943" cy="125253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9" grpId="0" animBg="1"/>
      <p:bldP spid="10" grpId="0" animBg="1"/>
      <p:bldP spid="1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smtClean="0"/>
              <a:t>Gruppeneinteilung überprüfen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9EE4A6-C40E-45CC-AC86-92EE69842F05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  <p:sp>
        <p:nvSpPr>
          <p:cNvPr id="10246" name="Inhaltsplatzhalter 11"/>
          <p:cNvSpPr>
            <a:spLocks noGrp="1"/>
          </p:cNvSpPr>
          <p:nvPr>
            <p:ph idx="4294967295"/>
          </p:nvPr>
        </p:nvSpPr>
        <p:spPr>
          <a:xfrm>
            <a:off x="457200" y="1185863"/>
            <a:ext cx="8229600" cy="4681537"/>
          </a:xfrm>
          <a:solidFill>
            <a:schemeClr val="bg1"/>
          </a:solidFill>
        </p:spPr>
        <p:txBody>
          <a:bodyPr/>
          <a:lstStyle/>
          <a:p>
            <a:pPr marL="174625" indent="-174625">
              <a:defRPr/>
            </a:pPr>
            <a:r>
              <a:rPr lang="de-DE" sz="2400" dirty="0" smtClean="0"/>
              <a:t>Anzahl der Gruppen überprüfen</a:t>
            </a:r>
          </a:p>
          <a:p>
            <a:pPr marL="174625" indent="-174625">
              <a:defRPr/>
            </a:pPr>
            <a:r>
              <a:rPr lang="de-DE" sz="2400" dirty="0" smtClean="0"/>
              <a:t>Darauf achten, dass die Anzahl der Sieger richtig  gesetzt ist.</a:t>
            </a:r>
          </a:p>
          <a:p>
            <a:pPr marL="174625" indent="-174625">
              <a:defRPr/>
            </a:pPr>
            <a:endParaRPr lang="de-D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825" y="864000"/>
            <a:ext cx="8134350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0" name="Titel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smtClean="0"/>
              <a:t>Setzliste erstellen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11EE35-AA8A-4173-9FC5-15AE19B05801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7957" y="6075589"/>
            <a:ext cx="29718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1675" y="1162731"/>
            <a:ext cx="245745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0225" y="933450"/>
            <a:ext cx="5543550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itel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Setzliste erstellen (nach Q-TTR-Werten)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27778A-0FC4-4167-86EC-A0A2908CF1D8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825" y="864000"/>
            <a:ext cx="8134350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itel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Optionen für die Auslosung überprüfen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CD6508-4934-472B-AC48-A2BEB62EEF78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2838" y="1146175"/>
            <a:ext cx="191452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" y="6075589"/>
            <a:ext cx="23241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hteck 10"/>
          <p:cNvSpPr/>
          <p:nvPr/>
        </p:nvSpPr>
        <p:spPr>
          <a:xfrm>
            <a:off x="7244454" y="1416050"/>
            <a:ext cx="666750" cy="1397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Optionen für die Auslosung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CFF667-1143-4C15-825E-9200001F9816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  <p:sp>
        <p:nvSpPr>
          <p:cNvPr id="7" name="Inhaltsplatzhalter 11"/>
          <p:cNvSpPr txBox="1">
            <a:spLocks/>
          </p:cNvSpPr>
          <p:nvPr/>
        </p:nvSpPr>
        <p:spPr bwMode="auto">
          <a:xfrm>
            <a:off x="457200" y="1185863"/>
            <a:ext cx="8229600" cy="4638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400" dirty="0">
                <a:latin typeface="+mn-lt"/>
              </a:rPr>
              <a:t>Für die Auslosung sollten die Standardeinstellungen verwendet werden.</a:t>
            </a: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400" dirty="0">
                <a:latin typeface="+mn-lt"/>
              </a:rPr>
              <a:t>Beim Setzen „Spielstärke nach TTR-Werten berücksichtigen“</a:t>
            </a: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400" dirty="0">
                <a:latin typeface="+mn-lt"/>
              </a:rPr>
              <a:t>Bei Turnieren auf Bezirksebene genügt die Einstellung „Vereinszugehörigkeit berücksichtigen“</a:t>
            </a: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400" dirty="0">
                <a:latin typeface="+mn-lt"/>
              </a:rPr>
              <a:t>Bei Turnieren auf Verbands- und Verbandsbereichsebene ist zusätzlich „Bezirkszugehörigkeit berücksichtigen“ anzuklicken.</a:t>
            </a: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400" dirty="0">
                <a:latin typeface="+mn-lt"/>
              </a:rPr>
              <a:t>„Vereinsinterne Spiele zuerst austragen“</a:t>
            </a: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400" dirty="0">
                <a:latin typeface="+mn-lt"/>
              </a:rPr>
              <a:t>„Spielreihenfolge: Top-Spiel in letzter </a:t>
            </a:r>
            <a:r>
              <a:rPr lang="de-DE" sz="2400" dirty="0" smtClean="0">
                <a:latin typeface="+mn-lt"/>
              </a:rPr>
              <a:t>Runde“</a:t>
            </a: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400" dirty="0" smtClean="0">
                <a:latin typeface="+mn-lt"/>
              </a:rPr>
              <a:t>Setzen </a:t>
            </a:r>
            <a:r>
              <a:rPr lang="de-DE" sz="2400" dirty="0">
                <a:latin typeface="+mn-lt"/>
              </a:rPr>
              <a:t>der Gruppenköpfe in der </a:t>
            </a:r>
            <a:r>
              <a:rPr lang="de-DE" sz="2400" dirty="0" smtClean="0">
                <a:latin typeface="+mn-lt"/>
              </a:rPr>
              <a:t>Vorrunde: „Alternierend“</a:t>
            </a: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400" dirty="0" smtClean="0">
                <a:latin typeface="+mn-lt"/>
              </a:rPr>
              <a:t>Setzen der Gruppensieger in KO-Endrunde: „Nach TTR-Werten“</a:t>
            </a:r>
            <a:endParaRPr lang="de-DE" sz="2400" dirty="0">
              <a:latin typeface="+mn-lt"/>
            </a:endParaRP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de-DE" sz="2400" dirty="0">
              <a:latin typeface="+mn-lt"/>
            </a:endParaRP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de-DE" sz="2400" dirty="0">
              <a:latin typeface="+mn-lt"/>
            </a:endParaRP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de-DE" sz="2400" dirty="0">
              <a:latin typeface="+mn-lt"/>
            </a:endParaRP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de-DE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Optionen für die Auslosung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66510-F36D-4240-A76B-0242B3A72CDE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0150" y="864000"/>
            <a:ext cx="6743700" cy="547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llipse 6"/>
          <p:cNvSpPr/>
          <p:nvPr/>
        </p:nvSpPr>
        <p:spPr>
          <a:xfrm>
            <a:off x="654050" y="1426030"/>
            <a:ext cx="6802664" cy="103414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" name="Ellipse 7"/>
          <p:cNvSpPr/>
          <p:nvPr/>
        </p:nvSpPr>
        <p:spPr>
          <a:xfrm>
            <a:off x="784906" y="2328863"/>
            <a:ext cx="4341812" cy="14700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1220561" y="3603171"/>
            <a:ext cx="2959554" cy="69668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Erklärungen zu den Optionen für die Auslosung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CFF667-1143-4C15-825E-9200001F9816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  <p:sp>
        <p:nvSpPr>
          <p:cNvPr id="7" name="Inhaltsplatzhalter 11"/>
          <p:cNvSpPr txBox="1">
            <a:spLocks/>
          </p:cNvSpPr>
          <p:nvPr/>
        </p:nvSpPr>
        <p:spPr bwMode="auto">
          <a:xfrm>
            <a:off x="457200" y="1185863"/>
            <a:ext cx="8229600" cy="4638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400" dirty="0" smtClean="0">
                <a:latin typeface="+mn-lt"/>
              </a:rPr>
              <a:t>Spielreihenfolge</a:t>
            </a:r>
          </a:p>
          <a:p>
            <a:pPr marL="533400" lvl="1" indent="-358775" eaLnBrk="0" hangingPunct="0">
              <a:spcBef>
                <a:spcPct val="20000"/>
              </a:spcBef>
              <a:buFont typeface="Symbol" pitchFamily="18" charset="2"/>
              <a:buChar char="-"/>
              <a:defRPr/>
            </a:pPr>
            <a:r>
              <a:rPr lang="de-DE" sz="2400" dirty="0" smtClean="0">
                <a:latin typeface="+mn-lt"/>
              </a:rPr>
              <a:t>„Top-Spiel </a:t>
            </a:r>
            <a:r>
              <a:rPr lang="de-DE" sz="2400" dirty="0">
                <a:latin typeface="+mn-lt"/>
              </a:rPr>
              <a:t>in letzter Runde“ bedeutet, dass die stärksten Spieler in der Regel erst in der letzen Runde aufeinandertreffen</a:t>
            </a:r>
            <a:r>
              <a:rPr lang="de-DE" sz="2400" dirty="0" smtClean="0">
                <a:latin typeface="+mn-lt"/>
              </a:rPr>
              <a:t>.</a:t>
            </a:r>
          </a:p>
          <a:p>
            <a:pPr marL="533400" lvl="1" indent="-358775" eaLnBrk="0" hangingPunct="0">
              <a:spcBef>
                <a:spcPct val="20000"/>
              </a:spcBef>
              <a:buFont typeface="Symbol" pitchFamily="18" charset="2"/>
              <a:buChar char="-"/>
              <a:defRPr/>
            </a:pPr>
            <a:r>
              <a:rPr lang="de-DE" sz="2400" dirty="0" smtClean="0">
                <a:latin typeface="+mn-lt"/>
              </a:rPr>
              <a:t>„Klassische Reihenfolge“ bedeutet, dass ein klassisches Turnierraster zugrundegelegt wird, in dem die </a:t>
            </a:r>
            <a:r>
              <a:rPr lang="de-DE" sz="2400" dirty="0">
                <a:latin typeface="+mn-lt"/>
              </a:rPr>
              <a:t>stärksten Spieler in der Regel b</a:t>
            </a:r>
            <a:r>
              <a:rPr lang="de-DE" sz="2400" dirty="0" smtClean="0">
                <a:latin typeface="+mn-lt"/>
              </a:rPr>
              <a:t>ereits in </a:t>
            </a:r>
            <a:r>
              <a:rPr lang="de-DE" sz="2400" dirty="0">
                <a:latin typeface="+mn-lt"/>
              </a:rPr>
              <a:t>der </a:t>
            </a:r>
            <a:r>
              <a:rPr lang="de-DE" sz="2400" dirty="0" smtClean="0">
                <a:latin typeface="+mn-lt"/>
              </a:rPr>
              <a:t>zweiten Runde aufeinandertreffen.</a:t>
            </a:r>
            <a:endParaRPr lang="de-DE" sz="2400" dirty="0">
              <a:latin typeface="+mn-lt"/>
            </a:endParaRP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de-DE" sz="2400" dirty="0">
              <a:latin typeface="+mn-lt"/>
            </a:endParaRP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de-DE" sz="2400" dirty="0">
              <a:latin typeface="+mn-lt"/>
            </a:endParaRP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de-DE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Erklärungen zu den Optionen für die Auslosung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FF2B56-562A-4105-A938-30A26E6DB5E3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  <p:sp>
        <p:nvSpPr>
          <p:cNvPr id="7" name="Inhaltsplatzhalter 11"/>
          <p:cNvSpPr txBox="1">
            <a:spLocks/>
          </p:cNvSpPr>
          <p:nvPr/>
        </p:nvSpPr>
        <p:spPr bwMode="auto">
          <a:xfrm>
            <a:off x="457200" y="971550"/>
            <a:ext cx="8229600" cy="25336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400" dirty="0">
                <a:latin typeface="+mn-lt"/>
              </a:rPr>
              <a:t>Setzen der Gruppenköpfe in der Vorrunde</a:t>
            </a:r>
          </a:p>
          <a:p>
            <a:pPr marL="446088" lvl="1" indent="-271463" eaLnBrk="0" hangingPunct="0">
              <a:spcBef>
                <a:spcPct val="20000"/>
              </a:spcBef>
              <a:buFont typeface="Symbol" pitchFamily="18" charset="2"/>
              <a:buChar char="-"/>
              <a:defRPr/>
            </a:pPr>
            <a:r>
              <a:rPr lang="de-DE" sz="2000" dirty="0">
                <a:latin typeface="+mn-lt"/>
              </a:rPr>
              <a:t>„Alternierend“ bedeutet, dass die Spieler aufgrund der Setzliste nacheinander in die erste, letzte, untere mittlere, obere mittlere Gruppe usw. gesetzt werden.</a:t>
            </a:r>
          </a:p>
          <a:p>
            <a:pPr marL="446088" lvl="1" indent="-271463" eaLnBrk="0" hangingPunct="0">
              <a:spcBef>
                <a:spcPct val="20000"/>
              </a:spcBef>
              <a:buFont typeface="Symbol" pitchFamily="18" charset="2"/>
              <a:buChar char="-"/>
              <a:defRPr/>
            </a:pPr>
            <a:r>
              <a:rPr lang="de-DE" sz="2000" dirty="0">
                <a:latin typeface="+mn-lt"/>
              </a:rPr>
              <a:t>„Linear“ bedeutet, dass die Spieler aufgrund der Setzliste nacheinander in die erste, zweite, dritte Gruppe usw. gesetzt werden.</a:t>
            </a:r>
            <a:endParaRPr lang="de-DE" sz="2400" dirty="0">
              <a:latin typeface="+mn-lt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de-DE" sz="2400" dirty="0">
                <a:latin typeface="+mn-lt"/>
              </a:rPr>
              <a:t>Beispiel mit acht Vorrundengruppen:</a:t>
            </a: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de-DE" sz="2400" dirty="0">
              <a:latin typeface="+mn-lt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533400" y="3595688"/>
          <a:ext cx="7929176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2000"/>
                <a:gridCol w="869647"/>
                <a:gridCol w="869647"/>
                <a:gridCol w="869647"/>
                <a:gridCol w="869647"/>
                <a:gridCol w="869647"/>
                <a:gridCol w="869647"/>
                <a:gridCol w="869647"/>
                <a:gridCol w="869647"/>
              </a:tblGrid>
              <a:tr h="370840">
                <a:tc gridSpan="9"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Alternierend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Setzliste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5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6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7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Gruppe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5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6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7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/>
        </p:nvGraphicFramePr>
        <p:xfrm>
          <a:off x="544513" y="4956175"/>
          <a:ext cx="7929176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2000"/>
                <a:gridCol w="869647"/>
                <a:gridCol w="869647"/>
                <a:gridCol w="869647"/>
                <a:gridCol w="869647"/>
                <a:gridCol w="869647"/>
                <a:gridCol w="869647"/>
                <a:gridCol w="869647"/>
                <a:gridCol w="869647"/>
              </a:tblGrid>
              <a:tr h="370840">
                <a:tc gridSpan="9"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Linear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Setzliste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5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6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7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Gruppe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5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6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7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825" y="864000"/>
            <a:ext cx="8134350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itel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Auslosung starten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7C451-AE76-4659-B6C9-5126BFF3DDC2}" type="slidenum">
              <a:rPr lang="de-DE" smtClean="0"/>
              <a:pPr>
                <a:defRPr/>
              </a:pPr>
              <a:t>19</a:t>
            </a:fld>
            <a:endParaRPr lang="de-DE" dirty="0"/>
          </a:p>
        </p:txBody>
      </p:sp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5711" y="6080352"/>
            <a:ext cx="219075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hteck 9"/>
          <p:cNvSpPr/>
          <p:nvPr/>
        </p:nvSpPr>
        <p:spPr>
          <a:xfrm>
            <a:off x="7244454" y="1416050"/>
            <a:ext cx="666750" cy="1397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028" y="1167492"/>
            <a:ext cx="245745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" y="2229499"/>
            <a:ext cx="79724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Voraussetzungen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3A29FB-C8B3-4673-A75E-B845AAA4FAF8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sp>
        <p:nvSpPr>
          <p:cNvPr id="8" name="Inhaltsplatzhalter 11"/>
          <p:cNvSpPr txBox="1">
            <a:spLocks/>
          </p:cNvSpPr>
          <p:nvPr/>
        </p:nvSpPr>
        <p:spPr bwMode="auto">
          <a:xfrm>
            <a:off x="457200" y="1185864"/>
            <a:ext cx="8229600" cy="84976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400" dirty="0" smtClean="0">
                <a:latin typeface="+mn-lt"/>
              </a:rPr>
              <a:t>Im Turnierantrag wurde im Abschnitt „Spielbetrieb“ die  folgenden Einstellungen für die Gewinnsätze vorgenommen :</a:t>
            </a:r>
            <a:endParaRPr lang="de-DE" sz="2400" dirty="0">
              <a:latin typeface="+mn-lt"/>
            </a:endParaRP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de-DE" sz="2400" dirty="0">
              <a:latin typeface="+mn-lt"/>
            </a:endParaRP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de-DE" sz="2400" dirty="0">
              <a:latin typeface="+mn-lt"/>
            </a:endParaRP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de-DE" sz="2400" dirty="0">
              <a:latin typeface="+mn-lt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1719943" y="2057399"/>
            <a:ext cx="4038600" cy="119742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" name="Inhaltsplatzhalter 11"/>
          <p:cNvSpPr txBox="1">
            <a:spLocks/>
          </p:cNvSpPr>
          <p:nvPr/>
        </p:nvSpPr>
        <p:spPr bwMode="auto">
          <a:xfrm>
            <a:off x="457200" y="5365978"/>
            <a:ext cx="8229600" cy="84976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400" dirty="0" smtClean="0">
                <a:latin typeface="+mn-lt"/>
              </a:rPr>
              <a:t>Nähere Hinweise bekommen Sie in der Präsentation</a:t>
            </a:r>
            <a:br>
              <a:rPr lang="de-DE" sz="2400" dirty="0" smtClean="0">
                <a:latin typeface="+mn-lt"/>
              </a:rPr>
            </a:br>
            <a:r>
              <a:rPr lang="de-DE" sz="2400" dirty="0" smtClean="0">
                <a:latin typeface="+mn-lt"/>
                <a:hlinkClick r:id="rId3" action="ppaction://hlinkfile"/>
              </a:rPr>
              <a:t>Hinweise für Ausfüllen des Turnierantrags</a:t>
            </a:r>
            <a:endParaRPr lang="de-DE" sz="2400" dirty="0" smtClean="0">
              <a:latin typeface="+mn-lt"/>
            </a:endParaRP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de-DE" sz="2400" dirty="0">
              <a:latin typeface="+mn-lt"/>
            </a:endParaRP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de-DE" sz="2400" dirty="0">
              <a:latin typeface="+mn-lt"/>
            </a:endParaRP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de-DE" sz="2400" dirty="0">
              <a:latin typeface="+mn-lt"/>
            </a:endParaRP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de-DE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825" y="864000"/>
            <a:ext cx="8134350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itel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smtClean="0"/>
              <a:t>Auslosung übernehmen (speichern)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4F3A81-B632-4AAD-BE91-286A3FBE11FD}" type="slidenum">
              <a:rPr lang="de-DE" smtClean="0"/>
              <a:pPr>
                <a:defRPr/>
              </a:pPr>
              <a:t>20</a:t>
            </a:fld>
            <a:endParaRPr lang="de-DE" dirty="0"/>
          </a:p>
        </p:txBody>
      </p:sp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" y="6059941"/>
            <a:ext cx="23241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hteck 9"/>
          <p:cNvSpPr/>
          <p:nvPr/>
        </p:nvSpPr>
        <p:spPr>
          <a:xfrm>
            <a:off x="7244454" y="1416050"/>
            <a:ext cx="666750" cy="1397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347" y="1172256"/>
            <a:ext cx="246697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825" y="864000"/>
            <a:ext cx="8134350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itel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Spieler des gleichen Vereins markieren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4F3A81-B632-4AAD-BE91-286A3FBE11FD}" type="slidenum">
              <a:rPr lang="de-DE" smtClean="0"/>
              <a:pPr>
                <a:defRPr/>
              </a:pPr>
              <a:t>21</a:t>
            </a:fld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38425" y="1158875"/>
            <a:ext cx="2381250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834" y="6055178"/>
            <a:ext cx="29622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hteck 10"/>
          <p:cNvSpPr/>
          <p:nvPr/>
        </p:nvSpPr>
        <p:spPr>
          <a:xfrm>
            <a:off x="7244454" y="1416050"/>
            <a:ext cx="666750" cy="1397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825" y="864000"/>
            <a:ext cx="8134350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itel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Spieler des gleichen Vereins markieren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4F3A81-B632-4AAD-BE91-286A3FBE11FD}" type="slidenum">
              <a:rPr lang="de-DE" smtClean="0"/>
              <a:pPr>
                <a:defRPr/>
              </a:pPr>
              <a:t>22</a:t>
            </a:fld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2710997" y="2351540"/>
            <a:ext cx="1446230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200" dirty="0" smtClean="0"/>
              <a:t>Auf Spieler klicken</a:t>
            </a:r>
            <a:endParaRPr lang="de-DE" sz="1200" dirty="0"/>
          </a:p>
        </p:txBody>
      </p:sp>
      <p:cxnSp>
        <p:nvCxnSpPr>
          <p:cNvPr id="10" name="Gerade Verbindung mit Pfeil 9"/>
          <p:cNvCxnSpPr>
            <a:stCxn id="9" idx="3"/>
          </p:cNvCxnSpPr>
          <p:nvPr/>
        </p:nvCxnSpPr>
        <p:spPr>
          <a:xfrm flipV="1">
            <a:off x="4157227" y="2362199"/>
            <a:ext cx="1187659" cy="12784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hteck 12"/>
          <p:cNvSpPr/>
          <p:nvPr/>
        </p:nvSpPr>
        <p:spPr>
          <a:xfrm>
            <a:off x="7244454" y="1416050"/>
            <a:ext cx="666750" cy="1397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Spieler des gleichen Vereins markieren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4F3A81-B632-4AAD-BE91-286A3FBE11FD}" type="slidenum">
              <a:rPr lang="de-DE" smtClean="0"/>
              <a:pPr>
                <a:defRPr/>
              </a:pPr>
              <a:t>23</a:t>
            </a:fld>
            <a:endParaRPr lang="de-DE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825" y="864000"/>
            <a:ext cx="8134350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hteck 7"/>
          <p:cNvSpPr/>
          <p:nvPr/>
        </p:nvSpPr>
        <p:spPr>
          <a:xfrm>
            <a:off x="7244454" y="1416050"/>
            <a:ext cx="666750" cy="1397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Optionen für Gruppen- und KO-Spielplan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27A406-0D36-4B08-9D0F-D22D864EA327}" type="slidenum">
              <a:rPr lang="de-DE" smtClean="0"/>
              <a:pPr>
                <a:defRPr/>
              </a:pPr>
              <a:t>24</a:t>
            </a:fld>
            <a:endParaRPr lang="de-DE" dirty="0"/>
          </a:p>
        </p:txBody>
      </p:sp>
      <p:pic>
        <p:nvPicPr>
          <p:cNvPr id="21510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0150" y="852488"/>
            <a:ext cx="6743700" cy="547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llipse 7"/>
          <p:cNvSpPr/>
          <p:nvPr/>
        </p:nvSpPr>
        <p:spPr>
          <a:xfrm>
            <a:off x="1033463" y="1490663"/>
            <a:ext cx="4284662" cy="66516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1033463" y="2427288"/>
            <a:ext cx="4284662" cy="66357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0" name="Ellipse 9"/>
          <p:cNvSpPr/>
          <p:nvPr/>
        </p:nvSpPr>
        <p:spPr>
          <a:xfrm>
            <a:off x="1023938" y="3026229"/>
            <a:ext cx="3765550" cy="96882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Optionen für Gruppen- und KO-Spielplan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6756B7-2FB2-4963-91AA-CFEE260E3D59}" type="slidenum">
              <a:rPr lang="de-DE" smtClean="0"/>
              <a:pPr>
                <a:defRPr/>
              </a:pPr>
              <a:t>25</a:t>
            </a:fld>
            <a:endParaRPr lang="de-DE" dirty="0"/>
          </a:p>
        </p:txBody>
      </p:sp>
      <p:sp>
        <p:nvSpPr>
          <p:cNvPr id="7" name="Inhaltsplatzhalter 11"/>
          <p:cNvSpPr txBox="1">
            <a:spLocks/>
          </p:cNvSpPr>
          <p:nvPr/>
        </p:nvSpPr>
        <p:spPr bwMode="auto">
          <a:xfrm>
            <a:off x="457200" y="1185863"/>
            <a:ext cx="8229600" cy="486659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400" dirty="0">
                <a:latin typeface="+mn-lt"/>
              </a:rPr>
              <a:t>Für die </a:t>
            </a:r>
            <a:r>
              <a:rPr lang="de-DE" sz="2400" dirty="0" smtClean="0">
                <a:latin typeface="+mn-lt"/>
              </a:rPr>
              <a:t>Darstellung und das Drucken von Spielplänen wird empfohlen, die </a:t>
            </a:r>
            <a:r>
              <a:rPr lang="de-DE" sz="2400" dirty="0">
                <a:latin typeface="+mn-lt"/>
              </a:rPr>
              <a:t>Standardeinstellungen </a:t>
            </a:r>
            <a:r>
              <a:rPr lang="de-DE" sz="2400" dirty="0" smtClean="0">
                <a:latin typeface="+mn-lt"/>
              </a:rPr>
              <a:t>zu verwenden</a:t>
            </a:r>
            <a:r>
              <a:rPr lang="de-DE" sz="2400" dirty="0">
                <a:latin typeface="+mn-lt"/>
              </a:rPr>
              <a:t>.</a:t>
            </a: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400" dirty="0" smtClean="0">
                <a:latin typeface="+mn-lt"/>
              </a:rPr>
              <a:t>Bei </a:t>
            </a:r>
            <a:r>
              <a:rPr lang="de-DE" sz="2400" dirty="0">
                <a:latin typeface="+mn-lt"/>
              </a:rPr>
              <a:t>Bedarf können die Spielpaarungen jeder Gruppe unter dem Gruppenraster angezeigt bzw. gedruckt werden.</a:t>
            </a: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400" dirty="0">
                <a:latin typeface="+mn-lt"/>
              </a:rPr>
              <a:t>Der Gruppenspielplan kann nach Platzierungen der einzelnen Spieler anstelle der Setzpositionen sortiert werden.</a:t>
            </a:r>
          </a:p>
          <a:p>
            <a:pPr marL="446088" lvl="1" indent="-271463" eaLnBrk="0" hangingPunct="0">
              <a:spcBef>
                <a:spcPct val="20000"/>
              </a:spcBef>
              <a:buFont typeface="Symbol" pitchFamily="18" charset="2"/>
              <a:buChar char="-"/>
              <a:defRPr/>
            </a:pPr>
            <a:r>
              <a:rPr lang="de-DE" sz="2000" u="sng" dirty="0">
                <a:latin typeface="+mn-lt"/>
              </a:rPr>
              <a:t>Hinweis</a:t>
            </a:r>
            <a:r>
              <a:rPr lang="de-DE" sz="2000" dirty="0">
                <a:latin typeface="+mn-lt"/>
              </a:rPr>
              <a:t>: Im Gegensatz zur Funktion „Ansicht/Nach Platzierungen sortieren“ des Spielplan-Fensters ist diese Einstellung permanent.</a:t>
            </a: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400" dirty="0">
                <a:latin typeface="+mn-lt"/>
              </a:rPr>
              <a:t>Beim Drucken von Spielplänen werden die Tischnummern </a:t>
            </a:r>
            <a:r>
              <a:rPr lang="de-DE" sz="2400" dirty="0" smtClean="0">
                <a:latin typeface="+mn-lt"/>
              </a:rPr>
              <a:t>laufender Spiele </a:t>
            </a:r>
            <a:r>
              <a:rPr lang="de-DE" sz="2400" dirty="0">
                <a:latin typeface="+mn-lt"/>
              </a:rPr>
              <a:t>standardmäßig </a:t>
            </a:r>
            <a:r>
              <a:rPr lang="de-DE" sz="2400" dirty="0" smtClean="0">
                <a:latin typeface="+mn-lt"/>
              </a:rPr>
              <a:t>unterdrückt.</a:t>
            </a: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400" dirty="0" smtClean="0">
                <a:latin typeface="+mn-lt"/>
              </a:rPr>
              <a:t>Leere Seiten von Spielplänen der KO-Endrunde werden per Default übersprungen und nicht gedruckt.</a:t>
            </a:r>
            <a:endParaRPr lang="de-DE" sz="2400" dirty="0">
              <a:latin typeface="+mn-lt"/>
            </a:endParaRP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de-DE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825" y="864000"/>
            <a:ext cx="8134350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Gruppenspielplan – nach Setzpositionen sortiert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27A406-0D36-4B08-9D0F-D22D864EA327}" type="slidenum">
              <a:rPr lang="de-DE" smtClean="0"/>
              <a:pPr>
                <a:defRPr/>
              </a:pPr>
              <a:t>26</a:t>
            </a:fld>
            <a:endParaRPr lang="de-DE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54300" y="1163638"/>
            <a:ext cx="24765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1345746"/>
            <a:ext cx="1371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Gruppenspielplan – nach Platzierungen sortiert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27A406-0D36-4B08-9D0F-D22D864EA327}" type="slidenum">
              <a:rPr lang="de-DE" smtClean="0"/>
              <a:pPr>
                <a:defRPr/>
              </a:pPr>
              <a:t>27</a:t>
            </a:fld>
            <a:endParaRPr lang="de-DE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825" y="864000"/>
            <a:ext cx="8134350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1345746"/>
            <a:ext cx="1371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825" y="864000"/>
            <a:ext cx="8134350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Platzierungen ansehen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27A406-0D36-4B08-9D0F-D22D864EA327}" type="slidenum">
              <a:rPr lang="de-DE" smtClean="0"/>
              <a:pPr>
                <a:defRPr/>
              </a:pPr>
              <a:t>28</a:t>
            </a:fld>
            <a:endParaRPr lang="de-D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8238" y="1162800"/>
            <a:ext cx="202882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1345746"/>
            <a:ext cx="1371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Platzierungen der Vorrunde ansehen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27A406-0D36-4B08-9D0F-D22D864EA327}" type="slidenum">
              <a:rPr lang="de-DE" smtClean="0"/>
              <a:pPr>
                <a:defRPr/>
              </a:pPr>
              <a:t>29</a:t>
            </a:fld>
            <a:endParaRPr lang="de-DE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825" y="864000"/>
            <a:ext cx="8134350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263" y="2115238"/>
            <a:ext cx="7991475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Voraussetzungen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3A29FB-C8B3-4673-A75E-B845AAA4FAF8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sp>
        <p:nvSpPr>
          <p:cNvPr id="8" name="Inhaltsplatzhalter 11"/>
          <p:cNvSpPr txBox="1">
            <a:spLocks/>
          </p:cNvSpPr>
          <p:nvPr/>
        </p:nvSpPr>
        <p:spPr bwMode="auto">
          <a:xfrm>
            <a:off x="457200" y="1185864"/>
            <a:ext cx="8229600" cy="84976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400" dirty="0" smtClean="0">
                <a:latin typeface="+mn-lt"/>
              </a:rPr>
              <a:t>Im Turnierantrag wurden im Abschnitt „Konkurrenzen“ die  folgenden Austragungssysteme ausgewählt:</a:t>
            </a:r>
            <a:endParaRPr lang="de-DE" sz="2400" dirty="0">
              <a:latin typeface="+mn-lt"/>
            </a:endParaRP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de-DE" sz="2400" dirty="0">
              <a:latin typeface="+mn-lt"/>
            </a:endParaRP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de-DE" sz="2400" dirty="0">
              <a:latin typeface="+mn-lt"/>
            </a:endParaRP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de-DE" sz="2400" dirty="0">
              <a:latin typeface="+mn-lt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4082143" y="2764970"/>
            <a:ext cx="4038600" cy="119742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" name="Inhaltsplatzhalter 11"/>
          <p:cNvSpPr txBox="1">
            <a:spLocks/>
          </p:cNvSpPr>
          <p:nvPr/>
        </p:nvSpPr>
        <p:spPr bwMode="auto">
          <a:xfrm>
            <a:off x="457200" y="5365978"/>
            <a:ext cx="8229600" cy="84976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400" dirty="0" smtClean="0">
                <a:latin typeface="+mn-lt"/>
              </a:rPr>
              <a:t>Nähere Hinweise bekommen Sie in der Präsentation</a:t>
            </a:r>
            <a:br>
              <a:rPr lang="de-DE" sz="2400" dirty="0" smtClean="0">
                <a:latin typeface="+mn-lt"/>
              </a:rPr>
            </a:br>
            <a:r>
              <a:rPr lang="de-DE" sz="2400" dirty="0" smtClean="0">
                <a:latin typeface="+mn-lt"/>
                <a:hlinkClick r:id="rId3" action="ppaction://hlinkfile"/>
              </a:rPr>
              <a:t>Hinweise für Ausfüllen des Turnierantrags</a:t>
            </a:r>
            <a:endParaRPr lang="de-DE" sz="2400" dirty="0" smtClean="0">
              <a:latin typeface="+mn-lt"/>
            </a:endParaRP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de-DE" sz="2400" dirty="0">
              <a:latin typeface="+mn-lt"/>
            </a:endParaRP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de-DE" sz="2400" dirty="0">
              <a:latin typeface="+mn-lt"/>
            </a:endParaRP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de-DE" sz="2400" dirty="0">
              <a:latin typeface="+mn-lt"/>
            </a:endParaRP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de-DE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825" y="864000"/>
            <a:ext cx="8134350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Platzierungen der Vorrunde ansehen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27A406-0D36-4B08-9D0F-D22D864EA327}" type="slidenum">
              <a:rPr lang="de-DE" smtClean="0"/>
              <a:pPr>
                <a:defRPr/>
              </a:pPr>
              <a:t>30</a:t>
            </a:fld>
            <a:endParaRPr lang="de-DE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53200" y="1159200"/>
            <a:ext cx="2209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llipse 8"/>
          <p:cNvSpPr/>
          <p:nvPr/>
        </p:nvSpPr>
        <p:spPr>
          <a:xfrm>
            <a:off x="2525487" y="2199600"/>
            <a:ext cx="1817914" cy="33745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0" name="Ellipse 9"/>
          <p:cNvSpPr/>
          <p:nvPr/>
        </p:nvSpPr>
        <p:spPr>
          <a:xfrm>
            <a:off x="2525487" y="2678314"/>
            <a:ext cx="1817914" cy="33745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825" y="864000"/>
            <a:ext cx="8134350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itel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Auslosung der KO-Endrunde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7C451-AE76-4659-B6C9-5126BFF3DDC2}" type="slidenum">
              <a:rPr lang="de-DE" smtClean="0"/>
              <a:pPr>
                <a:defRPr/>
              </a:pPr>
              <a:t>31</a:t>
            </a:fld>
            <a:endParaRPr lang="de-DE" dirty="0"/>
          </a:p>
        </p:txBody>
      </p:sp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5711" y="6080352"/>
            <a:ext cx="219075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028" y="1167492"/>
            <a:ext cx="245745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825" y="864000"/>
            <a:ext cx="8134350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itel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Auslosung der KO-Endrunde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7C451-AE76-4659-B6C9-5126BFF3DDC2}" type="slidenum">
              <a:rPr lang="de-DE" smtClean="0"/>
              <a:pPr>
                <a:defRPr/>
              </a:pPr>
              <a:t>32</a:t>
            </a:fld>
            <a:endParaRPr lang="de-DE" dirty="0"/>
          </a:p>
        </p:txBody>
      </p:sp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" y="6059941"/>
            <a:ext cx="23241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347" y="1172256"/>
            <a:ext cx="246697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825" y="864000"/>
            <a:ext cx="8134350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Spielplan der KO-Endrunde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359ECD-A6E8-4F9F-802E-BFC02C32DB37}" type="slidenum">
              <a:rPr lang="de-DE" smtClean="0"/>
              <a:pPr>
                <a:defRPr/>
              </a:pPr>
              <a:t>33</a:t>
            </a:fld>
            <a:endParaRPr lang="de-DE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1345746"/>
            <a:ext cx="1371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825" y="864000"/>
            <a:ext cx="8134350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Platzierungen der Endrunde ansehen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27A406-0D36-4B08-9D0F-D22D864EA327}" type="slidenum">
              <a:rPr lang="de-DE" smtClean="0"/>
              <a:pPr>
                <a:defRPr/>
              </a:pPr>
              <a:t>34</a:t>
            </a:fld>
            <a:endParaRPr lang="de-DE" dirty="0"/>
          </a:p>
        </p:txBody>
      </p:sp>
      <p:sp>
        <p:nvSpPr>
          <p:cNvPr id="9" name="Ellipse 8"/>
          <p:cNvSpPr/>
          <p:nvPr/>
        </p:nvSpPr>
        <p:spPr>
          <a:xfrm>
            <a:off x="4332513" y="1296086"/>
            <a:ext cx="2383973" cy="33745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4025" y="1526400"/>
            <a:ext cx="569595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" name="Titel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Nach dem Importieren der Teilnehmer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6EF30-87F3-4A2C-AC25-AACCA37643E0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sp>
        <p:nvSpPr>
          <p:cNvPr id="8198" name="Inhaltsplatzhalter 11"/>
          <p:cNvSpPr>
            <a:spLocks noGrp="1"/>
          </p:cNvSpPr>
          <p:nvPr>
            <p:ph idx="4294967295"/>
          </p:nvPr>
        </p:nvSpPr>
        <p:spPr>
          <a:xfrm>
            <a:off x="457200" y="990600"/>
            <a:ext cx="8229600" cy="555625"/>
          </a:xfrm>
        </p:spPr>
        <p:txBody>
          <a:bodyPr/>
          <a:lstStyle/>
          <a:p>
            <a:pPr marL="0" indent="0" algn="ctr">
              <a:buNone/>
            </a:pPr>
            <a:r>
              <a:rPr lang="de-DE" sz="2400" dirty="0" smtClean="0"/>
              <a:t>Überprüfung der Einstellungen für den Wettbewerb</a:t>
            </a:r>
          </a:p>
        </p:txBody>
      </p:sp>
      <p:sp>
        <p:nvSpPr>
          <p:cNvPr id="9" name="Inhaltsplatzhalter 11"/>
          <p:cNvSpPr txBox="1">
            <a:spLocks/>
          </p:cNvSpPr>
          <p:nvPr/>
        </p:nvSpPr>
        <p:spPr bwMode="auto">
          <a:xfrm>
            <a:off x="1698625" y="4832350"/>
            <a:ext cx="6988175" cy="13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de-DE" dirty="0">
                <a:latin typeface="+mn-lt"/>
              </a:rPr>
              <a:t>Falls die Anzeige dieses Dialogs abgeschaltet ist:</a:t>
            </a:r>
          </a:p>
          <a:p>
            <a:pPr marL="174625" indent="-174625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de-DE" dirty="0">
                <a:latin typeface="+mn-lt"/>
              </a:rPr>
              <a:t>„Konfiguration/Wettbewerbe“ aufrufen</a:t>
            </a:r>
          </a:p>
          <a:p>
            <a:pPr marL="174625" indent="-174625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de-DE" dirty="0">
                <a:latin typeface="+mn-lt"/>
              </a:rPr>
              <a:t>Wettbewerb selektieren</a:t>
            </a:r>
          </a:p>
          <a:p>
            <a:pPr marL="174625" indent="-174625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de-DE" dirty="0">
                <a:latin typeface="+mn-lt"/>
              </a:rPr>
              <a:t>„Bearbeiten/Austragungssystem/Erweitert“ aufrufen</a:t>
            </a:r>
          </a:p>
        </p:txBody>
      </p:sp>
      <p:sp>
        <p:nvSpPr>
          <p:cNvPr id="10" name="Ellipse 9"/>
          <p:cNvSpPr/>
          <p:nvPr/>
        </p:nvSpPr>
        <p:spPr>
          <a:xfrm>
            <a:off x="1501775" y="2144713"/>
            <a:ext cx="3189288" cy="11652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1490663" y="3167063"/>
            <a:ext cx="1851025" cy="914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2" name="Ellipse 11"/>
          <p:cNvSpPr/>
          <p:nvPr/>
        </p:nvSpPr>
        <p:spPr>
          <a:xfrm>
            <a:off x="5290457" y="3156402"/>
            <a:ext cx="2133600" cy="95839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4" name="Ellipse 13"/>
          <p:cNvSpPr/>
          <p:nvPr/>
        </p:nvSpPr>
        <p:spPr>
          <a:xfrm>
            <a:off x="5170714" y="2242002"/>
            <a:ext cx="2133600" cy="95839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build="p"/>
      <p:bldP spid="9" grpId="0"/>
      <p:bldP spid="10" grpId="0" animBg="1"/>
      <p:bldP spid="10" grpId="1" animBg="1"/>
      <p:bldP spid="11" grpId="0" animBg="1"/>
      <p:bldP spid="11" grpId="1" animBg="1"/>
      <p:bldP spid="12" grpId="0" animBg="1"/>
      <p:bldP spid="14" grpId="0" animBg="1"/>
      <p:bldP spid="1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825" y="864000"/>
            <a:ext cx="8134350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Nachmeldungen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359ECD-A6E8-4F9F-802E-BFC02C32DB37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54300" y="1149350"/>
            <a:ext cx="20955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Nachmeldungen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359ECD-A6E8-4F9F-802E-BFC02C32DB37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825" y="864000"/>
            <a:ext cx="8134350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feld 9"/>
          <p:cNvSpPr txBox="1"/>
          <p:nvPr/>
        </p:nvSpPr>
        <p:spPr>
          <a:xfrm>
            <a:off x="261711" y="4877026"/>
            <a:ext cx="2108269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200" dirty="0" smtClean="0"/>
              <a:t>Nachmeldung hier eintragen</a:t>
            </a:r>
            <a:endParaRPr lang="de-DE" sz="1200" dirty="0"/>
          </a:p>
        </p:txBody>
      </p:sp>
      <p:cxnSp>
        <p:nvCxnSpPr>
          <p:cNvPr id="11" name="Gerade Verbindung mit Pfeil 10"/>
          <p:cNvCxnSpPr/>
          <p:nvPr/>
        </p:nvCxnSpPr>
        <p:spPr>
          <a:xfrm flipV="1">
            <a:off x="1186543" y="4441371"/>
            <a:ext cx="21771" cy="44631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Nachmeldungen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359ECD-A6E8-4F9F-802E-BFC02C32DB37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825" y="864000"/>
            <a:ext cx="8134350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Nachmeldungen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359ECD-A6E8-4F9F-802E-BFC02C32DB37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  <p:sp>
        <p:nvSpPr>
          <p:cNvPr id="7" name="Inhaltsplatzhalter 11"/>
          <p:cNvSpPr txBox="1">
            <a:spLocks/>
          </p:cNvSpPr>
          <p:nvPr/>
        </p:nvSpPr>
        <p:spPr bwMode="auto">
          <a:xfrm>
            <a:off x="457200" y="1185863"/>
            <a:ext cx="8229600" cy="46815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4625" lvl="0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400" dirty="0" smtClean="0">
                <a:latin typeface="+mn-lt"/>
              </a:rPr>
              <a:t>Die weitere Behandlung von Nachmeldungen wird in der Präsentation „</a:t>
            </a:r>
            <a:r>
              <a:rPr lang="de-DE" sz="2400" dirty="0" smtClean="0">
                <a:latin typeface="+mn-lt"/>
                <a:hlinkClick r:id="rId2" action="ppaction://hlinkfile"/>
              </a:rPr>
              <a:t>Zusammenspiel mit Turniermodul in </a:t>
            </a:r>
            <a:r>
              <a:rPr lang="de-DE" sz="2400" dirty="0" err="1" smtClean="0">
                <a:latin typeface="+mn-lt"/>
                <a:hlinkClick r:id="rId2" action="ppaction://hlinkfile"/>
              </a:rPr>
              <a:t>click</a:t>
            </a:r>
            <a:r>
              <a:rPr lang="de-DE" sz="2400" dirty="0" smtClean="0">
                <a:latin typeface="+mn-lt"/>
                <a:hlinkClick r:id="rId2" action="ppaction://hlinkfile"/>
              </a:rPr>
              <a:t>-TT</a:t>
            </a:r>
            <a:r>
              <a:rPr lang="de-DE" sz="2400" dirty="0" smtClean="0">
                <a:latin typeface="+mn-lt"/>
              </a:rPr>
              <a:t>“ beschrieben.</a:t>
            </a:r>
          </a:p>
          <a:p>
            <a:pPr marL="174625" lvl="0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kumimoji="0" lang="de-DE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Spieler,</a:t>
            </a:r>
            <a:r>
              <a:rPr kumimoji="0" lang="de-DE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die nicht erschienen sind, sollten nicht gelöscht werden, weder </a:t>
            </a:r>
            <a:r>
              <a:rPr lang="de-DE" sz="2400" dirty="0" smtClean="0">
                <a:latin typeface="+mn-lt"/>
              </a:rPr>
              <a:t>in der Turnierdatei noch </a:t>
            </a:r>
            <a:r>
              <a:rPr kumimoji="0" lang="de-DE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</a:t>
            </a:r>
            <a:r>
              <a:rPr kumimoji="0" lang="de-DE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</a:t>
            </a:r>
            <a:r>
              <a:rPr kumimoji="0" lang="de-DE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-TT.</a:t>
            </a:r>
          </a:p>
          <a:p>
            <a:pPr marL="174625" lvl="0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400" baseline="0" dirty="0" smtClean="0">
                <a:latin typeface="+mn-lt"/>
              </a:rPr>
              <a:t>Wenn</a:t>
            </a:r>
            <a:r>
              <a:rPr lang="de-DE" sz="2400" dirty="0" smtClean="0">
                <a:latin typeface="+mn-lt"/>
              </a:rPr>
              <a:t> Sie dies trotzdem tun, muss die Spieler konsequent sowohl in der Turnierdatei als auch in </a:t>
            </a:r>
            <a:r>
              <a:rPr lang="de-DE" sz="2400" dirty="0" err="1" smtClean="0">
                <a:latin typeface="+mn-lt"/>
              </a:rPr>
              <a:t>click</a:t>
            </a:r>
            <a:r>
              <a:rPr lang="de-DE" sz="2400" dirty="0" smtClean="0">
                <a:latin typeface="+mn-lt"/>
              </a:rPr>
              <a:t>-TT gelöscht werden.</a:t>
            </a:r>
            <a:endParaRPr kumimoji="0" lang="de-DE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4625" marR="0" lvl="0" indent="-1746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825" y="864000"/>
            <a:ext cx="8134350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8" name="Titel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smtClean="0"/>
              <a:t>Gruppeneinteilung überprüfen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34F581-B382-4C3D-B4CA-0C62BE29BC79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7277" y="6050416"/>
            <a:ext cx="227647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0397" y="1162682"/>
            <a:ext cx="247650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827</Words>
  <Application>Microsoft Office PowerPoint</Application>
  <PresentationFormat>Bildschirmpräsentation (4:3)</PresentationFormat>
  <Paragraphs>222</Paragraphs>
  <Slides>34</Slides>
  <Notes>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Folientitel</vt:lpstr>
      </vt:variant>
      <vt:variant>
        <vt:i4>34</vt:i4>
      </vt:variant>
      <vt:variant>
        <vt:lpstr>Zielgruppenorientierte Präsentationen</vt:lpstr>
      </vt:variant>
      <vt:variant>
        <vt:i4>1</vt:i4>
      </vt:variant>
    </vt:vector>
  </HeadingPairs>
  <TitlesOfParts>
    <vt:vector size="36" baseType="lpstr">
      <vt:lpstr>Larissa-Design</vt:lpstr>
      <vt:lpstr>TTT2020</vt:lpstr>
      <vt:lpstr>Voraussetzungen</vt:lpstr>
      <vt:lpstr>Voraussetzungen</vt:lpstr>
      <vt:lpstr>Nach dem Importieren der Teilnehmer</vt:lpstr>
      <vt:lpstr>Nachmeldungen</vt:lpstr>
      <vt:lpstr>Nachmeldungen</vt:lpstr>
      <vt:lpstr>Nachmeldungen</vt:lpstr>
      <vt:lpstr>Nachmeldungen</vt:lpstr>
      <vt:lpstr>Gruppeneinteilung überprüfen</vt:lpstr>
      <vt:lpstr>Gruppeneinteilung überprüfen</vt:lpstr>
      <vt:lpstr>Gruppeneinteilung überprüfen</vt:lpstr>
      <vt:lpstr>Setzliste erstellen</vt:lpstr>
      <vt:lpstr>Setzliste erstellen (nach Q-TTR-Werten)</vt:lpstr>
      <vt:lpstr>Optionen für die Auslosung überprüfen</vt:lpstr>
      <vt:lpstr>Optionen für die Auslosung</vt:lpstr>
      <vt:lpstr>Optionen für die Auslosung</vt:lpstr>
      <vt:lpstr>Erklärungen zu den Optionen für die Auslosung</vt:lpstr>
      <vt:lpstr>Erklärungen zu den Optionen für die Auslosung</vt:lpstr>
      <vt:lpstr>Auslosung starten</vt:lpstr>
      <vt:lpstr>Auslosung übernehmen (speichern)</vt:lpstr>
      <vt:lpstr>Spieler des gleichen Vereins markieren</vt:lpstr>
      <vt:lpstr>Spieler des gleichen Vereins markieren</vt:lpstr>
      <vt:lpstr>Spieler des gleichen Vereins markieren</vt:lpstr>
      <vt:lpstr>Optionen für Gruppen- und KO-Spielplan</vt:lpstr>
      <vt:lpstr>Optionen für Gruppen- und KO-Spielplan</vt:lpstr>
      <vt:lpstr>Gruppenspielplan – nach Setzpositionen sortiert</vt:lpstr>
      <vt:lpstr>Gruppenspielplan – nach Platzierungen sortiert</vt:lpstr>
      <vt:lpstr>Platzierungen ansehen</vt:lpstr>
      <vt:lpstr>Platzierungen der Vorrunde ansehen</vt:lpstr>
      <vt:lpstr>Platzierungen der Vorrunde ansehen</vt:lpstr>
      <vt:lpstr>Auslosung der KO-Endrunde</vt:lpstr>
      <vt:lpstr>Auslosung der KO-Endrunde</vt:lpstr>
      <vt:lpstr>Spielplan der KO-Endrunde</vt:lpstr>
      <vt:lpstr>Platzierungen der Endrunde ansehen</vt:lpstr>
      <vt:lpstr>Schulung</vt:lpstr>
    </vt:vector>
  </TitlesOfParts>
  <Company>HeSoWa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Tischtennisturnier-Programm TTT2020</dc:title>
  <dc:subject>Fortgesetztes KO-System mit vorgeschalteten Gruppenspielen</dc:subject>
  <dc:creator>Gerhard Heder</dc:creator>
  <cp:lastModifiedBy>Gerhard</cp:lastModifiedBy>
  <cp:revision>649</cp:revision>
  <dcterms:created xsi:type="dcterms:W3CDTF">2011-08-21T15:48:55Z</dcterms:created>
  <dcterms:modified xsi:type="dcterms:W3CDTF">2022-10-16T19:20:55Z</dcterms:modified>
</cp:coreProperties>
</file>