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384" r:id="rId2"/>
    <p:sldId id="440" r:id="rId3"/>
    <p:sldId id="365" r:id="rId4"/>
    <p:sldId id="479" r:id="rId5"/>
    <p:sldId id="391" r:id="rId6"/>
    <p:sldId id="480" r:id="rId7"/>
    <p:sldId id="403" r:id="rId8"/>
    <p:sldId id="405" r:id="rId9"/>
    <p:sldId id="404" r:id="rId10"/>
    <p:sldId id="423" r:id="rId11"/>
    <p:sldId id="407" r:id="rId12"/>
    <p:sldId id="408" r:id="rId13"/>
    <p:sldId id="409" r:id="rId14"/>
    <p:sldId id="426" r:id="rId15"/>
    <p:sldId id="410" r:id="rId16"/>
    <p:sldId id="411" r:id="rId17"/>
    <p:sldId id="412" r:id="rId18"/>
    <p:sldId id="413" r:id="rId19"/>
    <p:sldId id="414" r:id="rId20"/>
    <p:sldId id="422" r:id="rId21"/>
    <p:sldId id="415" r:id="rId22"/>
    <p:sldId id="416" r:id="rId23"/>
    <p:sldId id="417" r:id="rId24"/>
    <p:sldId id="427" r:id="rId25"/>
    <p:sldId id="418" r:id="rId26"/>
    <p:sldId id="419" r:id="rId27"/>
    <p:sldId id="420" r:id="rId28"/>
    <p:sldId id="421" r:id="rId29"/>
    <p:sldId id="432" r:id="rId30"/>
    <p:sldId id="429" r:id="rId31"/>
    <p:sldId id="431" r:id="rId32"/>
    <p:sldId id="428" r:id="rId33"/>
    <p:sldId id="433" r:id="rId34"/>
    <p:sldId id="386" r:id="rId35"/>
    <p:sldId id="387" r:id="rId36"/>
    <p:sldId id="401" r:id="rId37"/>
    <p:sldId id="434" r:id="rId38"/>
    <p:sldId id="435" r:id="rId39"/>
    <p:sldId id="436" r:id="rId40"/>
    <p:sldId id="442" r:id="rId41"/>
    <p:sldId id="445" r:id="rId42"/>
    <p:sldId id="444" r:id="rId43"/>
    <p:sldId id="441" r:id="rId44"/>
    <p:sldId id="450" r:id="rId45"/>
    <p:sldId id="446" r:id="rId46"/>
    <p:sldId id="447" r:id="rId47"/>
    <p:sldId id="448" r:id="rId48"/>
    <p:sldId id="449" r:id="rId49"/>
    <p:sldId id="437" r:id="rId50"/>
    <p:sldId id="451" r:id="rId51"/>
    <p:sldId id="457" r:id="rId52"/>
    <p:sldId id="452" r:id="rId53"/>
    <p:sldId id="463" r:id="rId54"/>
    <p:sldId id="454" r:id="rId55"/>
    <p:sldId id="455" r:id="rId56"/>
    <p:sldId id="464" r:id="rId57"/>
    <p:sldId id="465" r:id="rId58"/>
    <p:sldId id="466" r:id="rId59"/>
    <p:sldId id="467" r:id="rId60"/>
    <p:sldId id="468" r:id="rId61"/>
    <p:sldId id="469" r:id="rId62"/>
    <p:sldId id="470" r:id="rId63"/>
    <p:sldId id="471" r:id="rId64"/>
    <p:sldId id="472" r:id="rId65"/>
    <p:sldId id="473" r:id="rId66"/>
    <p:sldId id="475" r:id="rId67"/>
    <p:sldId id="476" r:id="rId68"/>
    <p:sldId id="474" r:id="rId69"/>
  </p:sldIdLst>
  <p:sldSz cx="9144000" cy="6858000" type="screen4x3"/>
  <p:notesSz cx="7104063" cy="10234613"/>
  <p:custShowLst>
    <p:custShow name="Schulung" id="0">
      <p:sldLst>
        <p:sld r:id="rId2"/>
        <p:sld r:id="rId4"/>
        <p:sld r:id="rId35"/>
      </p:sldLst>
    </p:custShow>
  </p:custShow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93" autoAdjust="0"/>
    <p:restoredTop sz="83043" autoAdjust="0"/>
  </p:normalViewPr>
  <p:slideViewPr>
    <p:cSldViewPr snapToGrid="0">
      <p:cViewPr varScale="1">
        <p:scale>
          <a:sx n="88" d="100"/>
          <a:sy n="88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13338"/>
    </p:cViewPr>
  </p:sorterViewPr>
  <p:notesViewPr>
    <p:cSldViewPr snapToGrid="0">
      <p:cViewPr>
        <p:scale>
          <a:sx n="100" d="100"/>
          <a:sy n="100" d="100"/>
        </p:scale>
        <p:origin x="-2430" y="-72"/>
      </p:cViewPr>
      <p:guideLst>
        <p:guide orient="horz" pos="3224"/>
        <p:guide pos="2238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7C805896-B097-41F3-84F2-D8FF2B10A947}" type="datetimeFigureOut">
              <a:rPr lang="de-DE"/>
              <a:pPr>
                <a:defRPr/>
              </a:pPr>
              <a:t>16.10.2022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25A095C2-9C28-4CCF-A814-19172B4DAA8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9DD409A-BADE-4795-B406-E586DB102EF5}" type="datetimeFigureOut">
              <a:rPr lang="de-DE"/>
              <a:pPr>
                <a:defRPr/>
              </a:pPr>
              <a:t>16.10.2022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lvl="0"/>
            <a:endParaRPr lang="de-DE" noProof="0" dirty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501F805B-CF50-49E2-8D7E-5FE7B49573A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FA40FB-4273-4EDC-9F0F-CA29437D490E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B4B702-B6C1-455E-8164-6ED9AAEF4E72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063B33-0917-4359-A731-19399D34363A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C892B2-B481-4617-A8F1-70E91043BD56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4CAF5A-5A9F-47B0-9CE8-09A742092402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68AD61-58DA-4F4A-B1D5-2E9355481DC0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ED42CE-6D95-4177-BC72-668AD34ECDBC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C5AC4D-2135-4E9E-9EA2-4E3A02465266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354658-11CF-4A45-AEF3-D67D27B6767F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655B6A-7DD9-4915-AD14-49480ABBD962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DCA396-4B0E-4DBB-9CDB-6BBFADDF2DFE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F805B-CF50-49E2-8D7E-5FE7B49573A5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6A2440-BAFF-4231-A18D-CE6C742880C9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FC6C3B-CDB0-43E2-A254-85883F7978ED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F24D3C-B3B1-488A-BB3C-528BC2C37AF6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5902E2-7408-4862-A433-79A4502E862F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180F4E-F6ED-4594-9D89-5FF076349308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DD39E6-70C3-49B6-805A-BF04DB11A10D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9AAC6E-A63A-4D1E-8FE5-2568A9C068D6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56A1D4-16EC-461A-9988-CB2AAD0EC61C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25974C-DC31-456F-ABB5-1ACD274B706F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6826EF-5F1D-4CC6-B219-E080BC24C0F4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C9C1DE-E644-4A85-BA70-53EDC9E3BADE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1F8EF3-FE19-4013-AC5E-89FFE113A57F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DE004B-317D-41E3-AE23-6FC56CEE78FC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84CA44-E260-4241-9C7E-AD5C3356BAA5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C30122-2027-490B-BB92-A3F47C0AD8D1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i="1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2F5B58-F36C-4F3A-9F02-CB91D91610AB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F805B-CF50-49E2-8D7E-5FE7B49573A5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F805B-CF50-49E2-8D7E-5FE7B49573A5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1F8EF3-FE19-4013-AC5E-89FFE113A57F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F805B-CF50-49E2-8D7E-5FE7B49573A5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F805B-CF50-49E2-8D7E-5FE7B49573A5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EBF6F4-7399-4B33-876E-73BA3AA83AD2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F805B-CF50-49E2-8D7E-5FE7B49573A5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F805B-CF50-49E2-8D7E-5FE7B49573A5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F805B-CF50-49E2-8D7E-5FE7B49573A5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F805B-CF50-49E2-8D7E-5FE7B49573A5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F805B-CF50-49E2-8D7E-5FE7B49573A5}" type="slidenum">
              <a:rPr lang="de-DE" smtClean="0"/>
              <a:pPr>
                <a:defRPr/>
              </a:pPr>
              <a:t>44</a:t>
            </a:fld>
            <a:endParaRPr lang="de-DE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F805B-CF50-49E2-8D7E-5FE7B49573A5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F805B-CF50-49E2-8D7E-5FE7B49573A5}" type="slidenum">
              <a:rPr lang="de-DE" smtClean="0"/>
              <a:pPr>
                <a:defRPr/>
              </a:pPr>
              <a:t>46</a:t>
            </a:fld>
            <a:endParaRPr lang="de-DE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F805B-CF50-49E2-8D7E-5FE7B49573A5}" type="slidenum">
              <a:rPr lang="de-DE" smtClean="0"/>
              <a:pPr>
                <a:defRPr/>
              </a:pPr>
              <a:t>47</a:t>
            </a:fld>
            <a:endParaRPr lang="de-DE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F805B-CF50-49E2-8D7E-5FE7B49573A5}" type="slidenum">
              <a:rPr lang="de-DE" smtClean="0"/>
              <a:pPr>
                <a:defRPr/>
              </a:pPr>
              <a:t>48</a:t>
            </a:fld>
            <a:endParaRPr lang="de-DE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F805B-CF50-49E2-8D7E-5FE7B49573A5}" type="slidenum">
              <a:rPr lang="de-DE" smtClean="0"/>
              <a:pPr>
                <a:defRPr/>
              </a:pPr>
              <a:t>49</a:t>
            </a:fld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BB8840-8AA4-4BDE-A1BF-F9A5F0C274F0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F805B-CF50-49E2-8D7E-5FE7B49573A5}" type="slidenum">
              <a:rPr lang="de-DE" smtClean="0"/>
              <a:pPr>
                <a:defRPr/>
              </a:pPr>
              <a:t>50</a:t>
            </a:fld>
            <a:endParaRPr lang="de-DE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F805B-CF50-49E2-8D7E-5FE7B49573A5}" type="slidenum">
              <a:rPr lang="de-DE" smtClean="0"/>
              <a:pPr>
                <a:defRPr/>
              </a:pPr>
              <a:t>51</a:t>
            </a:fld>
            <a:endParaRPr lang="de-DE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F805B-CF50-49E2-8D7E-5FE7B49573A5}" type="slidenum">
              <a:rPr lang="de-DE" smtClean="0"/>
              <a:pPr>
                <a:defRPr/>
              </a:pPr>
              <a:t>52</a:t>
            </a:fld>
            <a:endParaRPr lang="de-DE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F805B-CF50-49E2-8D7E-5FE7B49573A5}" type="slidenum">
              <a:rPr lang="de-DE" smtClean="0"/>
              <a:pPr>
                <a:defRPr/>
              </a:pPr>
              <a:t>53</a:t>
            </a:fld>
            <a:endParaRPr lang="de-DE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F805B-CF50-49E2-8D7E-5FE7B49573A5}" type="slidenum">
              <a:rPr lang="de-DE" smtClean="0"/>
              <a:pPr>
                <a:defRPr/>
              </a:pPr>
              <a:t>54</a:t>
            </a:fld>
            <a:endParaRPr lang="de-DE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F805B-CF50-49E2-8D7E-5FE7B49573A5}" type="slidenum">
              <a:rPr lang="de-DE" smtClean="0"/>
              <a:pPr>
                <a:defRPr/>
              </a:pPr>
              <a:t>55</a:t>
            </a:fld>
            <a:endParaRPr lang="de-DE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F805B-CF50-49E2-8D7E-5FE7B49573A5}" type="slidenum">
              <a:rPr lang="de-DE" smtClean="0"/>
              <a:pPr>
                <a:defRPr/>
              </a:pPr>
              <a:t>56</a:t>
            </a:fld>
            <a:endParaRPr lang="de-DE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F805B-CF50-49E2-8D7E-5FE7B49573A5}" type="slidenum">
              <a:rPr lang="de-DE" smtClean="0"/>
              <a:pPr>
                <a:defRPr/>
              </a:pPr>
              <a:t>57</a:t>
            </a:fld>
            <a:endParaRPr lang="de-DE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F805B-CF50-49E2-8D7E-5FE7B49573A5}" type="slidenum">
              <a:rPr lang="de-DE" smtClean="0"/>
              <a:pPr>
                <a:defRPr/>
              </a:pPr>
              <a:t>58</a:t>
            </a:fld>
            <a:endParaRPr lang="de-DE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F805B-CF50-49E2-8D7E-5FE7B49573A5}" type="slidenum">
              <a:rPr lang="de-DE" smtClean="0"/>
              <a:pPr>
                <a:defRPr/>
              </a:pPr>
              <a:t>59</a:t>
            </a:fld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BB8840-8AA4-4BDE-A1BF-F9A5F0C274F0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F805B-CF50-49E2-8D7E-5FE7B49573A5}" type="slidenum">
              <a:rPr lang="de-DE" smtClean="0"/>
              <a:pPr>
                <a:defRPr/>
              </a:pPr>
              <a:t>60</a:t>
            </a:fld>
            <a:endParaRPr lang="de-DE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F805B-CF50-49E2-8D7E-5FE7B49573A5}" type="slidenum">
              <a:rPr lang="de-DE" smtClean="0"/>
              <a:pPr>
                <a:defRPr/>
              </a:pPr>
              <a:t>61</a:t>
            </a:fld>
            <a:endParaRPr lang="de-DE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F805B-CF50-49E2-8D7E-5FE7B49573A5}" type="slidenum">
              <a:rPr lang="de-DE" smtClean="0"/>
              <a:pPr>
                <a:defRPr/>
              </a:pPr>
              <a:t>62</a:t>
            </a:fld>
            <a:endParaRPr lang="de-DE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F805B-CF50-49E2-8D7E-5FE7B49573A5}" type="slidenum">
              <a:rPr lang="de-DE" smtClean="0"/>
              <a:pPr>
                <a:defRPr/>
              </a:pPr>
              <a:t>63</a:t>
            </a:fld>
            <a:endParaRPr lang="de-DE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F805B-CF50-49E2-8D7E-5FE7B49573A5}" type="slidenum">
              <a:rPr lang="de-DE" smtClean="0"/>
              <a:pPr>
                <a:defRPr/>
              </a:pPr>
              <a:t>64</a:t>
            </a:fld>
            <a:endParaRPr lang="de-DE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F805B-CF50-49E2-8D7E-5FE7B49573A5}" type="slidenum">
              <a:rPr lang="de-DE" smtClean="0"/>
              <a:pPr>
                <a:defRPr/>
              </a:pPr>
              <a:t>65</a:t>
            </a:fld>
            <a:endParaRPr lang="de-DE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F805B-CF50-49E2-8D7E-5FE7B49573A5}" type="slidenum">
              <a:rPr lang="de-DE" smtClean="0"/>
              <a:pPr>
                <a:defRPr/>
              </a:pPr>
              <a:t>66</a:t>
            </a:fld>
            <a:endParaRPr lang="de-DE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F805B-CF50-49E2-8D7E-5FE7B49573A5}" type="slidenum">
              <a:rPr lang="de-DE" smtClean="0"/>
              <a:pPr>
                <a:defRPr/>
              </a:pPr>
              <a:t>67</a:t>
            </a:fld>
            <a:endParaRPr lang="de-DE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F805B-CF50-49E2-8D7E-5FE7B49573A5}" type="slidenum">
              <a:rPr lang="de-DE" smtClean="0"/>
              <a:pPr>
                <a:defRPr/>
              </a:pPr>
              <a:t>68</a:t>
            </a:fld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2679E7-A38B-4AE3-ADC0-F3C21DD5E077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FB3C36-228C-4410-8CF8-13EE49BAA300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39CE8-6505-4C11-B503-E7A8FA4CE134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E433747-5467-4700-9B52-DACD0B81A90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C9B11-DB35-481A-8769-3920F128B1C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922DF-9B24-4DC7-A802-4B4EE161398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9C24D-0443-45D9-9FAD-C6C18FEBDBB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62B21-490B-4646-9D43-7E97DF45498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5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27C115-4968-4CFD-863C-26008562288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Gerhard Heder (HeSoWa)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871B3-0911-4E95-8F1D-744D94109B3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792C7-268F-4A80-9DD1-CAEB76D2C76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532FD-36A0-48E8-AB80-0E3B767B4E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E0C7488-594F-485E-BCB1-DE0A91A4089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385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5842477-A392-4584-8945-F29C9F44BEF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57200" y="1175658"/>
            <a:ext cx="8229600" cy="49505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385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5842477-A392-4584-8945-F29C9F44BEF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51C4BB2-7376-43BD-9743-08BAAAB6838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B71299-C004-425C-9070-BDA35C9971E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1" r:id="rId1"/>
    <p:sldLayoutId id="2147484552" r:id="rId2"/>
    <p:sldLayoutId id="2147484544" r:id="rId3"/>
    <p:sldLayoutId id="2147484545" r:id="rId4"/>
    <p:sldLayoutId id="2147484546" r:id="rId5"/>
    <p:sldLayoutId id="2147484553" r:id="rId6"/>
    <p:sldLayoutId id="2147484554" r:id="rId7"/>
    <p:sldLayoutId id="2147484556" r:id="rId8"/>
    <p:sldLayoutId id="2147484555" r:id="rId9"/>
    <p:sldLayoutId id="2147484547" r:id="rId10"/>
    <p:sldLayoutId id="2147484548" r:id="rId11"/>
    <p:sldLayoutId id="2147484549" r:id="rId12"/>
    <p:sldLayoutId id="2147484550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slide" Target="slide3.xml"/><Relationship Id="rId7" Type="http://schemas.openxmlformats.org/officeDocument/2006/relationships/slide" Target="slide2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7.xml"/><Relationship Id="rId10" Type="http://schemas.openxmlformats.org/officeDocument/2006/relationships/slide" Target="slide50.xml"/><Relationship Id="rId4" Type="http://schemas.openxmlformats.org/officeDocument/2006/relationships/slide" Target="slide4.xml"/><Relationship Id="rId9" Type="http://schemas.openxmlformats.org/officeDocument/2006/relationships/slide" Target="slide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3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3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5.png"/><Relationship Id="rId4" Type="http://schemas.openxmlformats.org/officeDocument/2006/relationships/image" Target="../media/image55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4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5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8.png"/><Relationship Id="rId4" Type="http://schemas.openxmlformats.org/officeDocument/2006/relationships/image" Target="../media/image55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77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77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0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Untertitel 7"/>
          <p:cNvSpPr>
            <a:spLocks noGrp="1"/>
          </p:cNvSpPr>
          <p:nvPr>
            <p:ph type="subTitle" idx="1"/>
          </p:nvPr>
        </p:nvSpPr>
        <p:spPr>
          <a:xfrm>
            <a:off x="1371600" y="3060700"/>
            <a:ext cx="6400800" cy="2889250"/>
          </a:xfrm>
        </p:spPr>
        <p:txBody>
          <a:bodyPr/>
          <a:lstStyle/>
          <a:p>
            <a:r>
              <a:rPr lang="de-DE" b="1" dirty="0" smtClean="0"/>
              <a:t>Zusammenspiel mit</a:t>
            </a:r>
            <a:br>
              <a:rPr lang="de-DE" b="1" dirty="0" smtClean="0"/>
            </a:br>
            <a:r>
              <a:rPr lang="de-DE" b="1" dirty="0" smtClean="0"/>
              <a:t>Turniermodul in </a:t>
            </a:r>
            <a:r>
              <a:rPr lang="de-DE" b="1" dirty="0" err="1" smtClean="0"/>
              <a:t>click</a:t>
            </a:r>
            <a:r>
              <a:rPr lang="de-DE" b="1" dirty="0" smtClean="0"/>
              <a:t>-TT</a:t>
            </a:r>
            <a:endParaRPr lang="de-DE" dirty="0" smtClean="0"/>
          </a:p>
        </p:txBody>
      </p:sp>
      <p:sp>
        <p:nvSpPr>
          <p:cNvPr id="7171" name="Titel 1"/>
          <p:cNvSpPr>
            <a:spLocks noGrp="1"/>
          </p:cNvSpPr>
          <p:nvPr>
            <p:ph type="title"/>
          </p:nvPr>
        </p:nvSpPr>
        <p:spPr>
          <a:xfrm>
            <a:off x="457200" y="720725"/>
            <a:ext cx="8229600" cy="1143000"/>
          </a:xfrm>
        </p:spPr>
        <p:txBody>
          <a:bodyPr/>
          <a:lstStyle/>
          <a:p>
            <a:pPr eaLnBrk="1" hangingPunct="1"/>
            <a:r>
              <a:rPr lang="de-DE" b="1" smtClean="0"/>
              <a:t>TTT2020</a:t>
            </a:r>
            <a:endParaRPr lang="de-DE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3CB60-5E7D-409C-BE49-83DCAC3851ED}" type="slidenum">
              <a:rPr lang="de-DE"/>
              <a:pPr>
                <a:defRPr/>
              </a:pPr>
              <a:t>1</a:t>
            </a:fld>
            <a:endParaRPr lang="de-DE" dirty="0"/>
          </a:p>
        </p:txBody>
      </p:sp>
      <p:sp>
        <p:nvSpPr>
          <p:cNvPr id="7" name="Fußzeilenplatzhalter 6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latin typeface="+mn-lt"/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863600"/>
            <a:ext cx="81343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pPr eaLnBrk="1" hangingPunct="1"/>
            <a:r>
              <a:rPr lang="de-DE" smtClean="0"/>
              <a:t>Daten aus click-TT importieren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41BC9D-B872-4FC4-908C-134994362AF5}" type="slidenum">
              <a:rPr lang="de-DE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12" name="Ellipse 11"/>
          <p:cNvSpPr/>
          <p:nvPr/>
        </p:nvSpPr>
        <p:spPr>
          <a:xfrm>
            <a:off x="2111375" y="5389563"/>
            <a:ext cx="2112963" cy="4349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3" y="1033463"/>
            <a:ext cx="806767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pPr eaLnBrk="1" hangingPunct="1"/>
            <a:r>
              <a:rPr lang="de-DE" smtClean="0"/>
              <a:t>Daten aus click-TT importieren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79048-F859-46A5-B324-3E0DADCB28FF}" type="slidenum">
              <a:rPr lang="de-DE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12" name="Ellipse 11"/>
          <p:cNvSpPr/>
          <p:nvPr/>
        </p:nvSpPr>
        <p:spPr>
          <a:xfrm>
            <a:off x="6683375" y="5432425"/>
            <a:ext cx="696913" cy="282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863600"/>
            <a:ext cx="81343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pPr eaLnBrk="1" hangingPunct="1"/>
            <a:r>
              <a:rPr lang="de-DE" smtClean="0"/>
              <a:t>Daten aus click-TT importieren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81392-C606-4C44-B978-F3262994FC9B}" type="slidenum">
              <a:rPr lang="de-DE"/>
              <a:pPr>
                <a:defRPr/>
              </a:pPr>
              <a:t>12</a:t>
            </a:fld>
            <a:endParaRPr lang="de-DE" dirty="0"/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6975" y="1905000"/>
            <a:ext cx="42100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lipse 11"/>
          <p:cNvSpPr/>
          <p:nvPr/>
        </p:nvSpPr>
        <p:spPr>
          <a:xfrm>
            <a:off x="3462338" y="4614863"/>
            <a:ext cx="1055687" cy="2841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0" name="Ellipse 9"/>
          <p:cNvSpPr/>
          <p:nvPr/>
        </p:nvSpPr>
        <p:spPr>
          <a:xfrm>
            <a:off x="4071938" y="3113088"/>
            <a:ext cx="1055687" cy="282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609600" y="5094288"/>
            <a:ext cx="7924800" cy="7080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358775" indent="-358775">
              <a:buFont typeface="Arial" pitchFamily="34" charset="0"/>
              <a:buChar char="•"/>
              <a:defRPr/>
            </a:pPr>
            <a:r>
              <a:rPr lang="de-DE" sz="2000" dirty="0">
                <a:latin typeface="+mn-lt"/>
              </a:rPr>
              <a:t>Bitte nicht vergessen, die Wettspielordnung anzugeben.</a:t>
            </a:r>
          </a:p>
          <a:p>
            <a:pPr marL="358775" indent="-358775">
              <a:buFont typeface="Arial" pitchFamily="34" charset="0"/>
              <a:buChar char="•"/>
              <a:defRPr/>
            </a:pPr>
            <a:r>
              <a:rPr lang="de-DE" sz="2000" dirty="0">
                <a:latin typeface="+mn-lt"/>
              </a:rPr>
              <a:t>Es können alle oder nur ausgewählte Wettbewerbe importiert werden.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863600"/>
            <a:ext cx="81343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3025" y="2705100"/>
            <a:ext cx="64579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pPr eaLnBrk="1" hangingPunct="1"/>
            <a:r>
              <a:rPr lang="de-DE" smtClean="0"/>
              <a:t>Daten aus click-TT importieren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A7D27E-7214-48F7-BBB5-DAD0B77E92A2}" type="slidenum">
              <a:rPr lang="de-DE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13" name="Ellipse 12"/>
          <p:cNvSpPr/>
          <p:nvPr/>
        </p:nvSpPr>
        <p:spPr>
          <a:xfrm>
            <a:off x="3375025" y="3984625"/>
            <a:ext cx="1055688" cy="282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863600"/>
            <a:ext cx="81343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4025" y="2016125"/>
            <a:ext cx="56959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pPr eaLnBrk="1" hangingPunct="1"/>
            <a:r>
              <a:rPr lang="de-DE" smtClean="0"/>
              <a:t>Daten aus click-TT importieren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1EC40-9901-4184-AA4B-178BEB746911}" type="slidenum">
              <a:rPr lang="de-DE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15" name="Ellipse 14"/>
          <p:cNvSpPr/>
          <p:nvPr/>
        </p:nvSpPr>
        <p:spPr>
          <a:xfrm>
            <a:off x="1795463" y="4757738"/>
            <a:ext cx="1057275" cy="282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pPr eaLnBrk="1" hangingPunct="1"/>
            <a:r>
              <a:rPr lang="de-DE" smtClean="0"/>
              <a:t>Daten aus click-TT importiert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9C38C-78C1-410F-93CA-9BF8CDA9B2FA}" type="slidenum">
              <a:rPr lang="de-DE"/>
              <a:pPr>
                <a:defRPr/>
              </a:pPr>
              <a:t>15</a:t>
            </a:fld>
            <a:endParaRPr lang="de-DE" dirty="0"/>
          </a:p>
        </p:txBody>
      </p:sp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863600"/>
            <a:ext cx="81343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863600"/>
            <a:ext cx="81343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pPr eaLnBrk="1" hangingPunct="1"/>
            <a:r>
              <a:rPr lang="de-DE" smtClean="0"/>
              <a:t>Teilnehmer auf Anwesenheit überprüfen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92A2F-E9E0-440D-95C4-356150D8183C}" type="slidenum">
              <a:rPr lang="de-DE"/>
              <a:pPr>
                <a:defRPr/>
              </a:pPr>
              <a:t>16</a:t>
            </a:fld>
            <a:endParaRPr lang="de-DE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4425" y="1157288"/>
            <a:ext cx="20383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113" y="6069013"/>
            <a:ext cx="27051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863600"/>
            <a:ext cx="81343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pPr eaLnBrk="1" hangingPunct="1"/>
            <a:r>
              <a:rPr lang="de-DE" smtClean="0"/>
              <a:t>Anwesende Teilnehmer markieren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EB3C5-9E4A-42F7-B28E-59319A1A107E}" type="slidenum">
              <a:rPr lang="de-DE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8" name="Ellipse 7"/>
          <p:cNvSpPr/>
          <p:nvPr/>
        </p:nvSpPr>
        <p:spPr>
          <a:xfrm>
            <a:off x="6008688" y="2220913"/>
            <a:ext cx="609600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pPr eaLnBrk="1" hangingPunct="1"/>
            <a:r>
              <a:rPr lang="de-DE" smtClean="0"/>
              <a:t>Ergebnisse für click-TT exportieren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1A965-F2A9-499D-A483-D652A4BAEC85}" type="slidenum">
              <a:rPr lang="de-DE"/>
              <a:pPr>
                <a:defRPr/>
              </a:pPr>
              <a:t>18</a:t>
            </a:fld>
            <a:endParaRPr lang="de-DE" dirty="0"/>
          </a:p>
        </p:txBody>
      </p:sp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863600"/>
            <a:ext cx="81343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838" y="1166813"/>
            <a:ext cx="18669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" y="6075363"/>
            <a:ext cx="30575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3" y="1033463"/>
            <a:ext cx="806767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pPr eaLnBrk="1" hangingPunct="1"/>
            <a:r>
              <a:rPr lang="de-DE" smtClean="0"/>
              <a:t>Ergebnisse für click-TT exportieren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F265A-0ACB-43DA-9F9F-4CF5CDE94CC1}" type="slidenum">
              <a:rPr lang="de-DE"/>
              <a:pPr>
                <a:defRPr/>
              </a:pPr>
              <a:t>19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>
                <a:hlinkClick r:id="rId3" action="ppaction://hlinksldjump"/>
              </a:rPr>
              <a:t>Flussdiagramm des Zusammenspiels</a:t>
            </a:r>
            <a:endParaRPr lang="de-DE" sz="2800" dirty="0" smtClean="0"/>
          </a:p>
          <a:p>
            <a:r>
              <a:rPr lang="de-DE" sz="2800" dirty="0" smtClean="0">
                <a:hlinkClick r:id="rId4" action="ppaction://hlinksldjump"/>
              </a:rPr>
              <a:t>Turnierteilnehmer aus </a:t>
            </a:r>
            <a:r>
              <a:rPr lang="de-DE" sz="2800" dirty="0" err="1" smtClean="0">
                <a:hlinkClick r:id="rId4" action="ppaction://hlinksldjump"/>
              </a:rPr>
              <a:t>click</a:t>
            </a:r>
            <a:r>
              <a:rPr lang="de-DE" sz="2800" dirty="0" smtClean="0">
                <a:hlinkClick r:id="rId4" action="ppaction://hlinksldjump"/>
              </a:rPr>
              <a:t>-TT downloaden</a:t>
            </a:r>
            <a:endParaRPr lang="de-DE" sz="2800" dirty="0" smtClean="0"/>
          </a:p>
          <a:p>
            <a:r>
              <a:rPr lang="de-DE" sz="2800" dirty="0" smtClean="0">
                <a:hlinkClick r:id="rId5" action="ppaction://hlinksldjump"/>
              </a:rPr>
              <a:t>Turnierteilnehmer in TTT2020 importieren</a:t>
            </a:r>
            <a:endParaRPr lang="de-DE" sz="2800" dirty="0" smtClean="0"/>
          </a:p>
          <a:p>
            <a:r>
              <a:rPr lang="de-DE" sz="2800" dirty="0" smtClean="0">
                <a:hlinkClick r:id="rId6" action="ppaction://hlinksldjump"/>
              </a:rPr>
              <a:t>Ergebnisse für </a:t>
            </a:r>
            <a:r>
              <a:rPr lang="de-DE" sz="2800" dirty="0" err="1" smtClean="0">
                <a:hlinkClick r:id="rId6" action="ppaction://hlinksldjump"/>
              </a:rPr>
              <a:t>click</a:t>
            </a:r>
            <a:r>
              <a:rPr lang="de-DE" sz="2800" dirty="0" smtClean="0">
                <a:hlinkClick r:id="rId6" action="ppaction://hlinksldjump"/>
              </a:rPr>
              <a:t>-TT exportieren</a:t>
            </a:r>
            <a:endParaRPr lang="de-DE" sz="2800" dirty="0" smtClean="0"/>
          </a:p>
          <a:p>
            <a:r>
              <a:rPr lang="de-DE" sz="2800" dirty="0" smtClean="0">
                <a:hlinkClick r:id="rId7" action="ppaction://hlinksldjump"/>
              </a:rPr>
              <a:t>Behandlung von Nachmeldungen</a:t>
            </a:r>
            <a:endParaRPr lang="de-DE" sz="2800" dirty="0" smtClean="0"/>
          </a:p>
          <a:p>
            <a:r>
              <a:rPr lang="de-DE" sz="2800" dirty="0" smtClean="0">
                <a:hlinkClick r:id="rId8" action="ppaction://hlinksldjump"/>
              </a:rPr>
              <a:t>Hinweise zum Daten-Import aus </a:t>
            </a:r>
            <a:r>
              <a:rPr lang="de-DE" sz="2800" dirty="0" err="1" smtClean="0">
                <a:hlinkClick r:id="rId8" action="ppaction://hlinksldjump"/>
              </a:rPr>
              <a:t>click</a:t>
            </a:r>
            <a:r>
              <a:rPr lang="de-DE" sz="2800" dirty="0" smtClean="0">
                <a:hlinkClick r:id="rId8" action="ppaction://hlinksldjump"/>
              </a:rPr>
              <a:t>-TT</a:t>
            </a:r>
            <a:endParaRPr lang="de-DE" sz="2800" dirty="0" smtClean="0"/>
          </a:p>
          <a:p>
            <a:r>
              <a:rPr lang="de-DE" sz="2800" dirty="0" smtClean="0">
                <a:hlinkClick r:id="rId9" action="ppaction://hlinksldjump"/>
              </a:rPr>
              <a:t>Konkurrenzen nachträglich zusammenlegen</a:t>
            </a:r>
            <a:endParaRPr lang="de-DE" sz="2800" dirty="0" smtClean="0"/>
          </a:p>
          <a:p>
            <a:r>
              <a:rPr lang="de-DE" sz="2800" dirty="0" smtClean="0">
                <a:hlinkClick r:id="rId10" action="ppaction://hlinksldjump"/>
              </a:rPr>
              <a:t>Klassen nachträglich aufspalten</a:t>
            </a:r>
            <a:endParaRPr lang="de-DE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Inhalt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27C115-4968-4CFD-863C-26008562288B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3" y="1033463"/>
            <a:ext cx="806767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pPr eaLnBrk="1" hangingPunct="1"/>
            <a:r>
              <a:rPr lang="de-DE" smtClean="0"/>
              <a:t>Ergebnisse für click-TT exportieren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656E3-271D-491B-92C8-E1C558736EBC}" type="slidenum">
              <a:rPr lang="de-DE"/>
              <a:pPr>
                <a:defRPr/>
              </a:pPr>
              <a:t>20</a:t>
            </a:fld>
            <a:endParaRPr lang="de-DE" dirty="0"/>
          </a:p>
        </p:txBody>
      </p:sp>
      <p:sp>
        <p:nvSpPr>
          <p:cNvPr id="8" name="Ellipse 7"/>
          <p:cNvSpPr/>
          <p:nvPr/>
        </p:nvSpPr>
        <p:spPr>
          <a:xfrm>
            <a:off x="1609725" y="4943475"/>
            <a:ext cx="2162175" cy="438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3" y="1033463"/>
            <a:ext cx="806767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pPr eaLnBrk="1" hangingPunct="1"/>
            <a:r>
              <a:rPr lang="de-DE" smtClean="0"/>
              <a:t>Ergebnisse für click-TT exportieren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7D3BE-EECF-4AB3-A56D-5DAA22AEC8A7}" type="slidenum">
              <a:rPr lang="de-DE"/>
              <a:pPr>
                <a:defRPr/>
              </a:pPr>
              <a:t>21</a:t>
            </a:fld>
            <a:endParaRPr lang="de-DE" dirty="0"/>
          </a:p>
        </p:txBody>
      </p:sp>
      <p:sp>
        <p:nvSpPr>
          <p:cNvPr id="8" name="Ellipse 7"/>
          <p:cNvSpPr/>
          <p:nvPr/>
        </p:nvSpPr>
        <p:spPr>
          <a:xfrm>
            <a:off x="1638300" y="4714875"/>
            <a:ext cx="923925" cy="3905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6572250" y="5381625"/>
            <a:ext cx="923925" cy="3905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863600"/>
            <a:ext cx="81343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6025" y="1165225"/>
            <a:ext cx="41719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pPr eaLnBrk="1" hangingPunct="1"/>
            <a:r>
              <a:rPr lang="de-DE" smtClean="0"/>
              <a:t>Ergebnisse für click-TT exportieren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C2E6A3-0451-4674-B568-DB0378698B26}" type="slidenum">
              <a:rPr lang="de-DE"/>
              <a:pPr>
                <a:defRPr/>
              </a:pPr>
              <a:t>22</a:t>
            </a:fld>
            <a:endParaRPr lang="de-DE" dirty="0"/>
          </a:p>
        </p:txBody>
      </p:sp>
      <p:sp>
        <p:nvSpPr>
          <p:cNvPr id="8" name="Ellipse 7"/>
          <p:cNvSpPr/>
          <p:nvPr/>
        </p:nvSpPr>
        <p:spPr>
          <a:xfrm>
            <a:off x="2457450" y="4713288"/>
            <a:ext cx="1828800" cy="3619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0" name="Ellipse 9"/>
          <p:cNvSpPr/>
          <p:nvPr/>
        </p:nvSpPr>
        <p:spPr>
          <a:xfrm>
            <a:off x="4533900" y="4713288"/>
            <a:ext cx="1828800" cy="3619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1" name="Ellipse 10"/>
          <p:cNvSpPr/>
          <p:nvPr/>
        </p:nvSpPr>
        <p:spPr>
          <a:xfrm>
            <a:off x="5495925" y="3713163"/>
            <a:ext cx="1104900" cy="3619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1730375" y="5210175"/>
            <a:ext cx="5508625" cy="9540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358775" indent="-358775">
              <a:defRPr/>
            </a:pPr>
            <a:r>
              <a:rPr lang="de-DE" sz="1400" dirty="0">
                <a:latin typeface="+mn-lt"/>
              </a:rPr>
              <a:t>Zweck der </a:t>
            </a:r>
            <a:r>
              <a:rPr lang="de-DE" sz="1400" dirty="0" err="1">
                <a:latin typeface="+mn-lt"/>
              </a:rPr>
              <a:t>xml</a:t>
            </a:r>
            <a:r>
              <a:rPr lang="de-DE" sz="1400" dirty="0">
                <a:latin typeface="+mn-lt"/>
              </a:rPr>
              <a:t>-Datei beim Importieren in </a:t>
            </a:r>
            <a:r>
              <a:rPr lang="de-DE" sz="1400" dirty="0" err="1">
                <a:latin typeface="+mn-lt"/>
              </a:rPr>
              <a:t>click</a:t>
            </a:r>
            <a:r>
              <a:rPr lang="de-DE" sz="1400" dirty="0">
                <a:latin typeface="+mn-lt"/>
              </a:rPr>
              <a:t>-TT: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de-DE" sz="1400" dirty="0">
                <a:latin typeface="+mn-lt"/>
              </a:rPr>
              <a:t>„Ergebnisse importieren“ ist der Standard.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de-DE" sz="1400" dirty="0">
                <a:latin typeface="+mn-lt"/>
              </a:rPr>
              <a:t>„Ergebnisse löschen“ erzeugt eine </a:t>
            </a:r>
            <a:r>
              <a:rPr lang="de-DE" sz="1400" dirty="0" err="1">
                <a:latin typeface="+mn-lt"/>
              </a:rPr>
              <a:t>xml</a:t>
            </a:r>
            <a:r>
              <a:rPr lang="de-DE" sz="1400" dirty="0">
                <a:latin typeface="+mn-lt"/>
              </a:rPr>
              <a:t>-Datei, mit deren Hilfe in </a:t>
            </a:r>
            <a:r>
              <a:rPr lang="de-DE" sz="1400" dirty="0" err="1">
                <a:latin typeface="+mn-lt"/>
              </a:rPr>
              <a:t>click</a:t>
            </a:r>
            <a:r>
              <a:rPr lang="de-DE" sz="1400" dirty="0">
                <a:latin typeface="+mn-lt"/>
              </a:rPr>
              <a:t>-TT gespeicherte Ergebnisse wieder gelöscht werden können.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375" y="1592263"/>
            <a:ext cx="69532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pPr eaLnBrk="1" hangingPunct="1"/>
            <a:r>
              <a:rPr lang="de-DE" smtClean="0"/>
              <a:t>Ergebnisse für click-TT exportieren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9774B2-20E8-4C67-9927-E70173974BC0}" type="slidenum">
              <a:rPr lang="de-DE"/>
              <a:pPr>
                <a:defRPr/>
              </a:pPr>
              <a:t>23</a:t>
            </a:fld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1093788" y="866775"/>
            <a:ext cx="69548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>
                <a:latin typeface="+mn-lt"/>
              </a:rPr>
              <a:t>Wenn Spieler nachgemeldet oder ihre Daten verändert wurden, erscheint die folgende Liste: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863600"/>
            <a:ext cx="81343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pPr eaLnBrk="1" hangingPunct="1"/>
            <a:r>
              <a:rPr lang="de-DE" smtClean="0"/>
              <a:t>Nachmeldungen drucken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EC6F5-0A5E-4918-BE8B-9BDF665D1CFE}" type="slidenum">
              <a:rPr lang="de-DE"/>
              <a:pPr>
                <a:defRPr/>
              </a:pPr>
              <a:t>24</a:t>
            </a:fld>
            <a:endParaRPr lang="de-DE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4425" y="1157288"/>
            <a:ext cx="20383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113" y="6069013"/>
            <a:ext cx="27051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863600"/>
            <a:ext cx="81343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pPr eaLnBrk="1" hangingPunct="1"/>
            <a:r>
              <a:rPr lang="de-DE" smtClean="0"/>
              <a:t>Nachmeldungen drucken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B730F-8835-455D-8D36-777BB91E5884}" type="slidenum">
              <a:rPr lang="de-DE"/>
              <a:pPr>
                <a:defRPr/>
              </a:pPr>
              <a:t>25</a:t>
            </a:fld>
            <a:endParaRPr lang="de-DE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888" y="1163638"/>
            <a:ext cx="27813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113" y="6075363"/>
            <a:ext cx="20097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863600"/>
            <a:ext cx="81343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6025" y="1766888"/>
            <a:ext cx="41719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pPr eaLnBrk="1" hangingPunct="1"/>
            <a:r>
              <a:rPr lang="de-DE" smtClean="0"/>
              <a:t>Nachmeldungen drucken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6CA9C-BB7E-49AF-8799-EEF7018924FA}" type="slidenum">
              <a:rPr lang="de-DE"/>
              <a:pPr>
                <a:defRPr/>
              </a:pPr>
              <a:t>26</a:t>
            </a:fld>
            <a:endParaRPr lang="de-DE" dirty="0"/>
          </a:p>
        </p:txBody>
      </p:sp>
      <p:sp>
        <p:nvSpPr>
          <p:cNvPr id="11" name="Ellipse 10"/>
          <p:cNvSpPr/>
          <p:nvPr/>
        </p:nvSpPr>
        <p:spPr>
          <a:xfrm>
            <a:off x="5484813" y="4300538"/>
            <a:ext cx="1104900" cy="3619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863600"/>
            <a:ext cx="81343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9275" y="995363"/>
            <a:ext cx="550545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pPr eaLnBrk="1" hangingPunct="1"/>
            <a:r>
              <a:rPr lang="de-DE" smtClean="0"/>
              <a:t>Nachmeldungen drucken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24BCB-FE22-4133-8AC4-80D6AE919BAA}" type="slidenum">
              <a:rPr lang="de-DE"/>
              <a:pPr>
                <a:defRPr/>
              </a:pPr>
              <a:t>27</a:t>
            </a:fld>
            <a:endParaRPr lang="de-DE" dirty="0"/>
          </a:p>
        </p:txBody>
      </p:sp>
      <p:sp>
        <p:nvSpPr>
          <p:cNvPr id="12" name="Ellipse 11"/>
          <p:cNvSpPr/>
          <p:nvPr/>
        </p:nvSpPr>
        <p:spPr>
          <a:xfrm>
            <a:off x="5137150" y="5400675"/>
            <a:ext cx="1104900" cy="3619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r>
              <a:rPr lang="de-DE" sz="3600" smtClean="0"/>
              <a:t>Turnierteilnehmer erneut downloaden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FFA5D-11D5-4C74-A25B-C43E0DEC0319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  <p:pic>
        <p:nvPicPr>
          <p:cNvPr id="3379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163" y="2162175"/>
            <a:ext cx="730567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lipse 8"/>
          <p:cNvSpPr/>
          <p:nvPr/>
        </p:nvSpPr>
        <p:spPr>
          <a:xfrm>
            <a:off x="1252538" y="3279775"/>
            <a:ext cx="1562100" cy="368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679825" y="3363913"/>
            <a:ext cx="1438275" cy="2762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dirty="0"/>
              <a:t>Rechter Mausklick</a:t>
            </a:r>
          </a:p>
        </p:txBody>
      </p:sp>
      <p:cxnSp>
        <p:nvCxnSpPr>
          <p:cNvPr id="11" name="Gerade Verbindung mit Pfeil 10"/>
          <p:cNvCxnSpPr>
            <a:stCxn id="10" idx="1"/>
          </p:cNvCxnSpPr>
          <p:nvPr/>
        </p:nvCxnSpPr>
        <p:spPr>
          <a:xfrm flipH="1" flipV="1">
            <a:off x="2928938" y="3494088"/>
            <a:ext cx="750887" cy="79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1093788" y="1138238"/>
            <a:ext cx="69548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>
                <a:latin typeface="+mn-lt"/>
              </a:rPr>
              <a:t>Nach dem Eintragen der nachgemeldeten Spieler in </a:t>
            </a:r>
            <a:r>
              <a:rPr lang="de-DE" sz="2000" dirty="0" err="1">
                <a:latin typeface="+mn-lt"/>
              </a:rPr>
              <a:t>click</a:t>
            </a:r>
            <a:r>
              <a:rPr lang="de-DE" sz="2000" dirty="0">
                <a:latin typeface="+mn-lt"/>
              </a:rPr>
              <a:t>-TT müssen die Turnierteilnehmer erneut heruntergeladen werden.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pPr eaLnBrk="1" hangingPunct="1"/>
            <a:r>
              <a:rPr lang="de-DE" smtClean="0"/>
              <a:t>Daten aus click-TT aktualisieren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0BDEAE-03B0-4DE1-8AD8-1DFA38E69C37}" type="slidenum">
              <a:rPr lang="de-DE"/>
              <a:pPr>
                <a:defRPr/>
              </a:pPr>
              <a:t>29</a:t>
            </a:fld>
            <a:endParaRPr lang="de-DE" dirty="0"/>
          </a:p>
        </p:txBody>
      </p:sp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863600"/>
            <a:ext cx="81343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075" y="1157288"/>
            <a:ext cx="18669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7525" y="6059488"/>
            <a:ext cx="25146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CCB0-39D8-4788-AE84-DD877AA1C577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57200" y="273050"/>
            <a:ext cx="360045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200" dirty="0">
                <a:latin typeface="+mj-lt"/>
              </a:rPr>
              <a:t>click-TT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>
          <a:xfrm>
            <a:off x="5086350" y="273050"/>
            <a:ext cx="360045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200" dirty="0">
                <a:latin typeface="+mj-lt"/>
              </a:rPr>
              <a:t>TTT2020</a:t>
            </a:r>
          </a:p>
        </p:txBody>
      </p:sp>
      <p:grpSp>
        <p:nvGrpSpPr>
          <p:cNvPr id="5" name="Gruppieren 76"/>
          <p:cNvGrpSpPr>
            <a:grpSpLocks/>
          </p:cNvGrpSpPr>
          <p:nvPr/>
        </p:nvGrpSpPr>
        <p:grpSpPr bwMode="auto">
          <a:xfrm>
            <a:off x="457200" y="838200"/>
            <a:ext cx="3384550" cy="784225"/>
            <a:chOff x="457200" y="1004965"/>
            <a:chExt cx="3384000" cy="783457"/>
          </a:xfrm>
        </p:grpSpPr>
        <p:sp>
          <p:nvSpPr>
            <p:cNvPr id="8" name="Textfeld 7"/>
            <p:cNvSpPr txBox="1"/>
            <p:nvPr/>
          </p:nvSpPr>
          <p:spPr>
            <a:xfrm>
              <a:off x="457200" y="1326912"/>
              <a:ext cx="3384000" cy="4615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sz="2400" dirty="0">
                  <a:latin typeface="+mj-lt"/>
                </a:rPr>
                <a:t>Turnier anlegen</a:t>
              </a:r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1466686" y="1004965"/>
              <a:ext cx="1365028" cy="3076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latin typeface="+mj-lt"/>
                </a:rPr>
                <a:t>Vor dem Turnier</a:t>
              </a:r>
            </a:p>
          </p:txBody>
        </p:sp>
      </p:grpSp>
      <p:grpSp>
        <p:nvGrpSpPr>
          <p:cNvPr id="13" name="Gruppieren 57"/>
          <p:cNvGrpSpPr>
            <a:grpSpLocks/>
          </p:cNvGrpSpPr>
          <p:nvPr/>
        </p:nvGrpSpPr>
        <p:grpSpPr bwMode="auto">
          <a:xfrm>
            <a:off x="457200" y="1622425"/>
            <a:ext cx="3384550" cy="660400"/>
            <a:chOff x="457200" y="1622425"/>
            <a:chExt cx="3384550" cy="660400"/>
          </a:xfrm>
        </p:grpSpPr>
        <p:sp>
          <p:nvSpPr>
            <p:cNvPr id="9" name="Textfeld 8"/>
            <p:cNvSpPr txBox="1"/>
            <p:nvPr/>
          </p:nvSpPr>
          <p:spPr bwMode="auto">
            <a:xfrm>
              <a:off x="457200" y="1820863"/>
              <a:ext cx="3384550" cy="46196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sz="2400" dirty="0">
                  <a:latin typeface="+mj-lt"/>
                </a:rPr>
                <a:t>Teilnehmer eingeben</a:t>
              </a:r>
            </a:p>
          </p:txBody>
        </p:sp>
        <p:cxnSp>
          <p:nvCxnSpPr>
            <p:cNvPr id="23" name="Gerade Verbindung mit Pfeil 22"/>
            <p:cNvCxnSpPr>
              <a:stCxn id="8" idx="2"/>
              <a:endCxn id="9" idx="0"/>
            </p:cNvCxnSpPr>
            <p:nvPr/>
          </p:nvCxnSpPr>
          <p:spPr bwMode="auto">
            <a:xfrm>
              <a:off x="2149475" y="1622425"/>
              <a:ext cx="0" cy="19843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ieren 86"/>
          <p:cNvGrpSpPr>
            <a:grpSpLocks/>
          </p:cNvGrpSpPr>
          <p:nvPr/>
        </p:nvGrpSpPr>
        <p:grpSpPr bwMode="auto">
          <a:xfrm>
            <a:off x="3552825" y="1874838"/>
            <a:ext cx="1331913" cy="700087"/>
            <a:chOff x="3552825" y="1874838"/>
            <a:chExt cx="1331913" cy="700087"/>
          </a:xfrm>
        </p:grpSpPr>
        <p:sp>
          <p:nvSpPr>
            <p:cNvPr id="26" name="Eine Ecke des Rechtecks schneiden 25"/>
            <p:cNvSpPr/>
            <p:nvPr/>
          </p:nvSpPr>
          <p:spPr bwMode="auto">
            <a:xfrm>
              <a:off x="4338638" y="1874838"/>
              <a:ext cx="546100" cy="436562"/>
            </a:xfrm>
            <a:prstGeom prst="snip1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8246" name="Textfeld 26"/>
            <p:cNvSpPr txBox="1">
              <a:spLocks noChangeArrowheads="1"/>
            </p:cNvSpPr>
            <p:nvPr/>
          </p:nvSpPr>
          <p:spPr bwMode="auto">
            <a:xfrm>
              <a:off x="4339944" y="1908537"/>
              <a:ext cx="543709" cy="369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xml</a:t>
              </a:r>
            </a:p>
          </p:txBody>
        </p:sp>
        <p:cxnSp>
          <p:nvCxnSpPr>
            <p:cNvPr id="36" name="Gerade Verbindung mit Pfeil 35"/>
            <p:cNvCxnSpPr/>
            <p:nvPr/>
          </p:nvCxnSpPr>
          <p:spPr bwMode="auto">
            <a:xfrm>
              <a:off x="3844925" y="2081213"/>
              <a:ext cx="50323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feld 48"/>
            <p:cNvSpPr txBox="1"/>
            <p:nvPr/>
          </p:nvSpPr>
          <p:spPr bwMode="auto">
            <a:xfrm>
              <a:off x="3552825" y="2266950"/>
              <a:ext cx="928688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latin typeface="+mj-lt"/>
                </a:rPr>
                <a:t>Download</a:t>
              </a:r>
            </a:p>
          </p:txBody>
        </p:sp>
      </p:grpSp>
      <p:grpSp>
        <p:nvGrpSpPr>
          <p:cNvPr id="16" name="Gruppieren 79"/>
          <p:cNvGrpSpPr>
            <a:grpSpLocks/>
          </p:cNvGrpSpPr>
          <p:nvPr/>
        </p:nvGrpSpPr>
        <p:grpSpPr bwMode="auto">
          <a:xfrm>
            <a:off x="5302250" y="839788"/>
            <a:ext cx="3384550" cy="782637"/>
            <a:chOff x="5302800" y="1007240"/>
            <a:chExt cx="3384000" cy="781182"/>
          </a:xfrm>
        </p:grpSpPr>
        <p:sp>
          <p:nvSpPr>
            <p:cNvPr id="10" name="Textfeld 9"/>
            <p:cNvSpPr txBox="1"/>
            <p:nvPr/>
          </p:nvSpPr>
          <p:spPr>
            <a:xfrm>
              <a:off x="5302800" y="1327319"/>
              <a:ext cx="3384000" cy="46110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sz="2400" dirty="0">
                  <a:latin typeface="+mj-lt"/>
                </a:rPr>
                <a:t>Turnierdatei erzeugen</a:t>
              </a:r>
            </a:p>
          </p:txBody>
        </p:sp>
        <p:sp>
          <p:nvSpPr>
            <p:cNvPr id="76" name="Textfeld 75"/>
            <p:cNvSpPr txBox="1"/>
            <p:nvPr/>
          </p:nvSpPr>
          <p:spPr>
            <a:xfrm>
              <a:off x="6434504" y="1007240"/>
              <a:ext cx="1120593" cy="30740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latin typeface="+mj-lt"/>
                </a:rPr>
                <a:t>Beim Turnier</a:t>
              </a:r>
            </a:p>
          </p:txBody>
        </p:sp>
      </p:grpSp>
      <p:grpSp>
        <p:nvGrpSpPr>
          <p:cNvPr id="20" name="Gruppieren 58"/>
          <p:cNvGrpSpPr>
            <a:grpSpLocks/>
          </p:cNvGrpSpPr>
          <p:nvPr/>
        </p:nvGrpSpPr>
        <p:grpSpPr bwMode="auto">
          <a:xfrm>
            <a:off x="4714875" y="1622425"/>
            <a:ext cx="3971925" cy="939800"/>
            <a:chOff x="4714875" y="1622425"/>
            <a:chExt cx="3971925" cy="939800"/>
          </a:xfrm>
        </p:grpSpPr>
        <p:sp>
          <p:nvSpPr>
            <p:cNvPr id="11" name="Textfeld 10"/>
            <p:cNvSpPr txBox="1"/>
            <p:nvPr/>
          </p:nvSpPr>
          <p:spPr bwMode="auto">
            <a:xfrm>
              <a:off x="5302250" y="1822450"/>
              <a:ext cx="3384550" cy="4603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sz="2400" dirty="0">
                  <a:latin typeface="+mj-lt"/>
                </a:rPr>
                <a:t>Gemeldete Teilnehmer</a:t>
              </a:r>
            </a:p>
          </p:txBody>
        </p:sp>
        <p:cxnSp>
          <p:nvCxnSpPr>
            <p:cNvPr id="30" name="Gerade Verbindung mit Pfeil 29"/>
            <p:cNvCxnSpPr/>
            <p:nvPr/>
          </p:nvCxnSpPr>
          <p:spPr bwMode="auto">
            <a:xfrm flipV="1">
              <a:off x="4883150" y="2068513"/>
              <a:ext cx="4191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feld 49"/>
            <p:cNvSpPr txBox="1"/>
            <p:nvPr/>
          </p:nvSpPr>
          <p:spPr bwMode="auto">
            <a:xfrm>
              <a:off x="4714875" y="2254250"/>
              <a:ext cx="684213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latin typeface="+mj-lt"/>
                </a:rPr>
                <a:t>Import</a:t>
              </a:r>
            </a:p>
          </p:txBody>
        </p:sp>
        <p:cxnSp>
          <p:nvCxnSpPr>
            <p:cNvPr id="79" name="Gerade Verbindung mit Pfeil 78"/>
            <p:cNvCxnSpPr>
              <a:stCxn id="10" idx="2"/>
              <a:endCxn id="11" idx="0"/>
            </p:cNvCxnSpPr>
            <p:nvPr/>
          </p:nvCxnSpPr>
          <p:spPr bwMode="auto">
            <a:xfrm>
              <a:off x="6994525" y="1622425"/>
              <a:ext cx="0" cy="20002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ieren 59"/>
          <p:cNvGrpSpPr>
            <a:grpSpLocks/>
          </p:cNvGrpSpPr>
          <p:nvPr/>
        </p:nvGrpSpPr>
        <p:grpSpPr bwMode="auto">
          <a:xfrm>
            <a:off x="5300663" y="2282825"/>
            <a:ext cx="3384550" cy="631825"/>
            <a:chOff x="5300663" y="2282825"/>
            <a:chExt cx="3384550" cy="631825"/>
          </a:xfrm>
        </p:grpSpPr>
        <p:sp>
          <p:nvSpPr>
            <p:cNvPr id="83" name="Textfeld 82"/>
            <p:cNvSpPr txBox="1"/>
            <p:nvPr/>
          </p:nvSpPr>
          <p:spPr bwMode="auto">
            <a:xfrm>
              <a:off x="5300663" y="2544763"/>
              <a:ext cx="3384550" cy="36988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dirty="0">
                  <a:latin typeface="+mj-lt"/>
                </a:rPr>
                <a:t>(evtl. Mannschaften bilden)</a:t>
              </a:r>
            </a:p>
          </p:txBody>
        </p:sp>
        <p:cxnSp>
          <p:nvCxnSpPr>
            <p:cNvPr id="84" name="Gerade Verbindung mit Pfeil 83"/>
            <p:cNvCxnSpPr>
              <a:stCxn id="11" idx="2"/>
              <a:endCxn id="83" idx="0"/>
            </p:cNvCxnSpPr>
            <p:nvPr/>
          </p:nvCxnSpPr>
          <p:spPr bwMode="auto">
            <a:xfrm flipH="1">
              <a:off x="6992938" y="2282825"/>
              <a:ext cx="1587" cy="26193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ieren 73"/>
          <p:cNvGrpSpPr>
            <a:grpSpLocks/>
          </p:cNvGrpSpPr>
          <p:nvPr/>
        </p:nvGrpSpPr>
        <p:grpSpPr bwMode="auto">
          <a:xfrm>
            <a:off x="5302250" y="2914650"/>
            <a:ext cx="3384550" cy="647700"/>
            <a:chOff x="5302250" y="2914650"/>
            <a:chExt cx="3384550" cy="647700"/>
          </a:xfrm>
        </p:grpSpPr>
        <p:sp>
          <p:nvSpPr>
            <p:cNvPr id="18" name="Textfeld 17"/>
            <p:cNvSpPr txBox="1"/>
            <p:nvPr/>
          </p:nvSpPr>
          <p:spPr bwMode="auto">
            <a:xfrm>
              <a:off x="5302250" y="3100388"/>
              <a:ext cx="3384550" cy="46196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sz="2400" dirty="0">
                  <a:latin typeface="+mj-lt"/>
                </a:rPr>
                <a:t>Nachmeldungen</a:t>
              </a:r>
            </a:p>
          </p:txBody>
        </p:sp>
        <p:cxnSp>
          <p:nvCxnSpPr>
            <p:cNvPr id="80" name="Gerade Verbindung mit Pfeil 79"/>
            <p:cNvCxnSpPr>
              <a:stCxn id="83" idx="2"/>
            </p:cNvCxnSpPr>
            <p:nvPr/>
          </p:nvCxnSpPr>
          <p:spPr bwMode="auto">
            <a:xfrm>
              <a:off x="6992938" y="2914650"/>
              <a:ext cx="1587" cy="1968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ieren 74"/>
          <p:cNvGrpSpPr>
            <a:grpSpLocks/>
          </p:cNvGrpSpPr>
          <p:nvPr/>
        </p:nvGrpSpPr>
        <p:grpSpPr bwMode="auto">
          <a:xfrm>
            <a:off x="5302250" y="3562350"/>
            <a:ext cx="3384550" cy="1055688"/>
            <a:chOff x="5302250" y="3562350"/>
            <a:chExt cx="3384550" cy="1055688"/>
          </a:xfrm>
        </p:grpSpPr>
        <p:sp>
          <p:nvSpPr>
            <p:cNvPr id="12" name="Textfeld 11"/>
            <p:cNvSpPr txBox="1"/>
            <p:nvPr/>
          </p:nvSpPr>
          <p:spPr bwMode="auto">
            <a:xfrm>
              <a:off x="5302250" y="3786188"/>
              <a:ext cx="3384550" cy="83185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sz="2400" dirty="0">
                  <a:latin typeface="+mj-lt"/>
                </a:rPr>
                <a:t>Auslosung und</a:t>
              </a:r>
            </a:p>
            <a:p>
              <a:pPr algn="ctr">
                <a:defRPr/>
              </a:pPr>
              <a:r>
                <a:rPr lang="de-DE" sz="2400" dirty="0">
                  <a:latin typeface="+mj-lt"/>
                </a:rPr>
                <a:t>Spiele durchführen</a:t>
              </a:r>
            </a:p>
          </p:txBody>
        </p:sp>
        <p:cxnSp>
          <p:nvCxnSpPr>
            <p:cNvPr id="81" name="Gerade Verbindung mit Pfeil 80"/>
            <p:cNvCxnSpPr>
              <a:stCxn id="18" idx="2"/>
              <a:endCxn id="12" idx="0"/>
            </p:cNvCxnSpPr>
            <p:nvPr/>
          </p:nvCxnSpPr>
          <p:spPr bwMode="auto">
            <a:xfrm>
              <a:off x="6994525" y="3562350"/>
              <a:ext cx="0" cy="22383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pieren 83"/>
          <p:cNvGrpSpPr>
            <a:grpSpLocks/>
          </p:cNvGrpSpPr>
          <p:nvPr/>
        </p:nvGrpSpPr>
        <p:grpSpPr bwMode="auto">
          <a:xfrm>
            <a:off x="457200" y="3054350"/>
            <a:ext cx="4845050" cy="1131888"/>
            <a:chOff x="457200" y="3006635"/>
            <a:chExt cx="4845600" cy="1131265"/>
          </a:xfrm>
        </p:grpSpPr>
        <p:sp>
          <p:nvSpPr>
            <p:cNvPr id="19" name="Textfeld 18"/>
            <p:cNvSpPr txBox="1"/>
            <p:nvPr/>
          </p:nvSpPr>
          <p:spPr>
            <a:xfrm>
              <a:off x="457200" y="3676191"/>
              <a:ext cx="3383347" cy="46170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lIns="36000" rIns="36000">
              <a:spAutoFit/>
            </a:bodyPr>
            <a:lstStyle/>
            <a:p>
              <a:pPr algn="ctr">
                <a:defRPr/>
              </a:pPr>
              <a:r>
                <a:rPr lang="de-DE" sz="2400" dirty="0">
                  <a:latin typeface="+mj-lt"/>
                </a:rPr>
                <a:t>Nachmeldungen eingeben</a:t>
              </a: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4261282" y="3006635"/>
              <a:ext cx="1039931" cy="3078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latin typeface="+mj-lt"/>
                </a:rPr>
                <a:t>Ausdrucken</a:t>
              </a:r>
            </a:p>
          </p:txBody>
        </p:sp>
        <p:cxnSp>
          <p:nvCxnSpPr>
            <p:cNvPr id="46" name="Form 45"/>
            <p:cNvCxnSpPr>
              <a:stCxn id="18" idx="1"/>
              <a:endCxn id="19" idx="0"/>
            </p:cNvCxnSpPr>
            <p:nvPr/>
          </p:nvCxnSpPr>
          <p:spPr>
            <a:xfrm rot="10800000" flipV="1">
              <a:off x="2149667" y="3284295"/>
              <a:ext cx="3153133" cy="391896"/>
            </a:xfrm>
            <a:prstGeom prst="bentConnector2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feld 69"/>
            <p:cNvSpPr txBox="1"/>
            <p:nvPr/>
          </p:nvSpPr>
          <p:spPr>
            <a:xfrm>
              <a:off x="457200" y="3349346"/>
              <a:ext cx="1525761" cy="3078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latin typeface="+mj-lt"/>
                </a:rPr>
                <a:t>Nach dem Turnier</a:t>
              </a:r>
            </a:p>
          </p:txBody>
        </p:sp>
      </p:grpSp>
      <p:grpSp>
        <p:nvGrpSpPr>
          <p:cNvPr id="28" name="Gruppieren 85"/>
          <p:cNvGrpSpPr>
            <a:grpSpLocks/>
          </p:cNvGrpSpPr>
          <p:nvPr/>
        </p:nvGrpSpPr>
        <p:grpSpPr bwMode="auto">
          <a:xfrm>
            <a:off x="2149475" y="4186238"/>
            <a:ext cx="2735263" cy="1212850"/>
            <a:chOff x="2149475" y="4186238"/>
            <a:chExt cx="2735263" cy="1212850"/>
          </a:xfrm>
        </p:grpSpPr>
        <p:cxnSp>
          <p:nvCxnSpPr>
            <p:cNvPr id="48" name="Form 47"/>
            <p:cNvCxnSpPr>
              <a:stCxn id="19" idx="2"/>
              <a:endCxn id="8227" idx="1"/>
            </p:cNvCxnSpPr>
            <p:nvPr/>
          </p:nvCxnSpPr>
          <p:spPr bwMode="auto">
            <a:xfrm rot="16200000" flipH="1">
              <a:off x="2747169" y="3588544"/>
              <a:ext cx="995362" cy="2190750"/>
            </a:xfrm>
            <a:prstGeom prst="bentConnector2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Eine Ecke des Rechtecks schneiden 51"/>
            <p:cNvSpPr/>
            <p:nvPr/>
          </p:nvSpPr>
          <p:spPr bwMode="auto">
            <a:xfrm>
              <a:off x="4338638" y="4962525"/>
              <a:ext cx="546100" cy="436563"/>
            </a:xfrm>
            <a:prstGeom prst="snip1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8227" name="Textfeld 52"/>
            <p:cNvSpPr txBox="1">
              <a:spLocks noChangeArrowheads="1"/>
            </p:cNvSpPr>
            <p:nvPr/>
          </p:nvSpPr>
          <p:spPr bwMode="auto">
            <a:xfrm>
              <a:off x="4340142" y="4996764"/>
              <a:ext cx="543512" cy="368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xml</a:t>
              </a:r>
            </a:p>
          </p:txBody>
        </p:sp>
        <p:sp>
          <p:nvSpPr>
            <p:cNvPr id="57" name="Textfeld 56"/>
            <p:cNvSpPr txBox="1"/>
            <p:nvPr/>
          </p:nvSpPr>
          <p:spPr bwMode="auto">
            <a:xfrm>
              <a:off x="3438525" y="4829175"/>
              <a:ext cx="928688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latin typeface="+mj-lt"/>
                </a:rPr>
                <a:t>Download</a:t>
              </a:r>
            </a:p>
          </p:txBody>
        </p:sp>
      </p:grpSp>
      <p:grpSp>
        <p:nvGrpSpPr>
          <p:cNvPr id="29" name="Gruppieren 85"/>
          <p:cNvGrpSpPr>
            <a:grpSpLocks/>
          </p:cNvGrpSpPr>
          <p:nvPr/>
        </p:nvGrpSpPr>
        <p:grpSpPr bwMode="auto">
          <a:xfrm>
            <a:off x="4686300" y="4651375"/>
            <a:ext cx="4000500" cy="773113"/>
            <a:chOff x="4686300" y="4485144"/>
            <a:chExt cx="4000500" cy="773185"/>
          </a:xfrm>
        </p:grpSpPr>
        <p:sp>
          <p:nvSpPr>
            <p:cNvPr id="21" name="Textfeld 20"/>
            <p:cNvSpPr txBox="1"/>
            <p:nvPr/>
          </p:nvSpPr>
          <p:spPr>
            <a:xfrm>
              <a:off x="5302250" y="4796323"/>
              <a:ext cx="3384550" cy="46200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sz="2400" dirty="0">
                  <a:latin typeface="+mj-lt"/>
                </a:rPr>
                <a:t>Teilnehmer aktualisieren</a:t>
              </a:r>
            </a:p>
          </p:txBody>
        </p:sp>
        <p:cxnSp>
          <p:nvCxnSpPr>
            <p:cNvPr id="55" name="Gerade Verbindung mit Pfeil 54"/>
            <p:cNvCxnSpPr/>
            <p:nvPr/>
          </p:nvCxnSpPr>
          <p:spPr>
            <a:xfrm flipV="1">
              <a:off x="4892675" y="5028120"/>
              <a:ext cx="4191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feld 55"/>
            <p:cNvSpPr txBox="1"/>
            <p:nvPr/>
          </p:nvSpPr>
          <p:spPr>
            <a:xfrm>
              <a:off x="4686300" y="4520072"/>
              <a:ext cx="684213" cy="3080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latin typeface="+mj-lt"/>
                </a:rPr>
                <a:t>Import</a:t>
              </a:r>
            </a:p>
          </p:txBody>
        </p:sp>
        <p:sp>
          <p:nvSpPr>
            <p:cNvPr id="73" name="Textfeld 72"/>
            <p:cNvSpPr txBox="1"/>
            <p:nvPr/>
          </p:nvSpPr>
          <p:spPr>
            <a:xfrm>
              <a:off x="6230938" y="4485144"/>
              <a:ext cx="1527175" cy="3080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latin typeface="+mj-lt"/>
                </a:rPr>
                <a:t>Nach dem Turnier</a:t>
              </a:r>
            </a:p>
          </p:txBody>
        </p:sp>
      </p:grpSp>
      <p:grpSp>
        <p:nvGrpSpPr>
          <p:cNvPr id="31" name="Gruppieren 84"/>
          <p:cNvGrpSpPr>
            <a:grpSpLocks/>
          </p:cNvGrpSpPr>
          <p:nvPr/>
        </p:nvGrpSpPr>
        <p:grpSpPr bwMode="auto">
          <a:xfrm>
            <a:off x="4338638" y="5424488"/>
            <a:ext cx="4348162" cy="928687"/>
            <a:chOff x="4338638" y="5424488"/>
            <a:chExt cx="4348162" cy="928687"/>
          </a:xfrm>
        </p:grpSpPr>
        <p:sp>
          <p:nvSpPr>
            <p:cNvPr id="14" name="Textfeld 13"/>
            <p:cNvSpPr txBox="1"/>
            <p:nvPr/>
          </p:nvSpPr>
          <p:spPr bwMode="auto">
            <a:xfrm>
              <a:off x="5302250" y="5591175"/>
              <a:ext cx="3384550" cy="46196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sz="2400" dirty="0">
                  <a:latin typeface="+mj-lt"/>
                </a:rPr>
                <a:t>Ergebnisse exportieren</a:t>
              </a:r>
            </a:p>
          </p:txBody>
        </p:sp>
        <p:cxnSp>
          <p:nvCxnSpPr>
            <p:cNvPr id="82" name="Gerade Verbindung mit Pfeil 81"/>
            <p:cNvCxnSpPr>
              <a:stCxn id="21" idx="2"/>
              <a:endCxn id="14" idx="0"/>
            </p:cNvCxnSpPr>
            <p:nvPr/>
          </p:nvCxnSpPr>
          <p:spPr bwMode="auto">
            <a:xfrm>
              <a:off x="6994525" y="5424488"/>
              <a:ext cx="0" cy="1666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Eine Ecke des Rechtecks schneiden 60"/>
            <p:cNvSpPr/>
            <p:nvPr/>
          </p:nvSpPr>
          <p:spPr bwMode="auto">
            <a:xfrm>
              <a:off x="4338638" y="5603875"/>
              <a:ext cx="546100" cy="436563"/>
            </a:xfrm>
            <a:prstGeom prst="snip1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8218" name="Textfeld 61"/>
            <p:cNvSpPr txBox="1">
              <a:spLocks noChangeArrowheads="1"/>
            </p:cNvSpPr>
            <p:nvPr/>
          </p:nvSpPr>
          <p:spPr bwMode="auto">
            <a:xfrm>
              <a:off x="4339724" y="5637560"/>
              <a:ext cx="543928" cy="369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xml</a:t>
              </a:r>
            </a:p>
          </p:txBody>
        </p:sp>
        <p:cxnSp>
          <p:nvCxnSpPr>
            <p:cNvPr id="63" name="Gerade Verbindung mit Pfeil 62"/>
            <p:cNvCxnSpPr/>
            <p:nvPr/>
          </p:nvCxnSpPr>
          <p:spPr bwMode="auto">
            <a:xfrm rot="10800000" flipV="1">
              <a:off x="4883150" y="5822950"/>
              <a:ext cx="4191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feld 66"/>
            <p:cNvSpPr txBox="1"/>
            <p:nvPr/>
          </p:nvSpPr>
          <p:spPr bwMode="auto">
            <a:xfrm>
              <a:off x="4724400" y="6045200"/>
              <a:ext cx="663575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latin typeface="+mj-lt"/>
                </a:rPr>
                <a:t>Export</a:t>
              </a:r>
            </a:p>
          </p:txBody>
        </p:sp>
      </p:grpSp>
      <p:grpSp>
        <p:nvGrpSpPr>
          <p:cNvPr id="32" name="Gruppieren 87"/>
          <p:cNvGrpSpPr>
            <a:grpSpLocks/>
          </p:cNvGrpSpPr>
          <p:nvPr/>
        </p:nvGrpSpPr>
        <p:grpSpPr bwMode="auto">
          <a:xfrm>
            <a:off x="457200" y="5407025"/>
            <a:ext cx="4075113" cy="946150"/>
            <a:chOff x="457200" y="5359386"/>
            <a:chExt cx="4075703" cy="945876"/>
          </a:xfrm>
        </p:grpSpPr>
        <p:sp>
          <p:nvSpPr>
            <p:cNvPr id="17" name="Textfeld 16"/>
            <p:cNvSpPr txBox="1"/>
            <p:nvPr/>
          </p:nvSpPr>
          <p:spPr>
            <a:xfrm>
              <a:off x="457200" y="5359386"/>
              <a:ext cx="3383453" cy="83160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sz="2400" dirty="0">
                  <a:latin typeface="+mj-lt"/>
                </a:rPr>
                <a:t>Ergebnisse für TTR-Wertberechnung</a:t>
              </a:r>
            </a:p>
          </p:txBody>
        </p:sp>
        <p:cxnSp>
          <p:nvCxnSpPr>
            <p:cNvPr id="64" name="Gerade Verbindung mit Pfeil 63"/>
            <p:cNvCxnSpPr/>
            <p:nvPr/>
          </p:nvCxnSpPr>
          <p:spPr>
            <a:xfrm rot="10800000">
              <a:off x="3840653" y="5773604"/>
              <a:ext cx="490608" cy="15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feld 65"/>
            <p:cNvSpPr txBox="1"/>
            <p:nvPr/>
          </p:nvSpPr>
          <p:spPr>
            <a:xfrm>
              <a:off x="3848591" y="5997376"/>
              <a:ext cx="684312" cy="3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latin typeface="+mj-lt"/>
                </a:rPr>
                <a:t>Import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3" y="1033463"/>
            <a:ext cx="806767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pPr eaLnBrk="1" hangingPunct="1"/>
            <a:r>
              <a:rPr lang="de-DE" smtClean="0"/>
              <a:t>Daten aus click-TT aktualisieren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D2E02-3057-407F-B93D-39E7B198E706}" type="slidenum">
              <a:rPr lang="de-DE"/>
              <a:pPr>
                <a:defRPr/>
              </a:pPr>
              <a:t>30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3" y="1033463"/>
            <a:ext cx="806767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pPr eaLnBrk="1" hangingPunct="1"/>
            <a:r>
              <a:rPr lang="de-DE" smtClean="0"/>
              <a:t>Daten aus click-TT aktualisieren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08F41-58EE-43F6-8360-62E9778394B5}" type="slidenum">
              <a:rPr lang="de-DE"/>
              <a:pPr>
                <a:defRPr/>
              </a:pPr>
              <a:t>31</a:t>
            </a:fld>
            <a:endParaRPr lang="de-DE" dirty="0"/>
          </a:p>
        </p:txBody>
      </p:sp>
      <p:sp>
        <p:nvSpPr>
          <p:cNvPr id="12" name="Ellipse 11"/>
          <p:cNvSpPr/>
          <p:nvPr/>
        </p:nvSpPr>
        <p:spPr>
          <a:xfrm>
            <a:off x="6683375" y="5432425"/>
            <a:ext cx="696913" cy="282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8" name="Ellipse 7"/>
          <p:cNvSpPr/>
          <p:nvPr/>
        </p:nvSpPr>
        <p:spPr>
          <a:xfrm>
            <a:off x="6510338" y="5138738"/>
            <a:ext cx="1828800" cy="282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pPr eaLnBrk="1" hangingPunct="1"/>
            <a:r>
              <a:rPr lang="de-DE" smtClean="0"/>
              <a:t>Daten aus click-TT aktualisieren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72BD3-1BE2-4456-93D1-4F0F91A8D8B2}" type="slidenum">
              <a:rPr lang="de-DE"/>
              <a:pPr>
                <a:defRPr/>
              </a:pPr>
              <a:t>32</a:t>
            </a:fld>
            <a:endParaRPr lang="de-DE" dirty="0"/>
          </a:p>
        </p:txBody>
      </p:sp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863600"/>
            <a:ext cx="81343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6975" y="1862138"/>
            <a:ext cx="42100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lipse 8"/>
          <p:cNvSpPr/>
          <p:nvPr/>
        </p:nvSpPr>
        <p:spPr>
          <a:xfrm>
            <a:off x="3451225" y="4572000"/>
            <a:ext cx="1055688" cy="282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pPr eaLnBrk="1" hangingPunct="1"/>
            <a:r>
              <a:rPr lang="de-DE" smtClean="0"/>
              <a:t>Ergebnisse nochmals für click-TT exportieren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1899B5-8AA5-4D4A-9D87-CAFA86FF4FAB}" type="slidenum">
              <a:rPr lang="de-DE"/>
              <a:pPr>
                <a:defRPr/>
              </a:pPr>
              <a:t>33</a:t>
            </a:fld>
            <a:endParaRPr lang="de-DE" dirty="0"/>
          </a:p>
        </p:txBody>
      </p:sp>
      <p:pic>
        <p:nvPicPr>
          <p:cNvPr id="389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863600"/>
            <a:ext cx="81343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838" y="1166813"/>
            <a:ext cx="18669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1665288" y="5210175"/>
            <a:ext cx="5692775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>
                <a:latin typeface="+mn-lt"/>
              </a:rPr>
              <a:t>Der </a:t>
            </a:r>
            <a:r>
              <a:rPr lang="de-DE" dirty="0">
                <a:latin typeface="+mn-lt"/>
              </a:rPr>
              <a:t>weitere Ablauf des Exportierens ist identisch wie zuvor.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" y="6075363"/>
            <a:ext cx="30575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163" y="1476375"/>
            <a:ext cx="730567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itel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r>
              <a:rPr lang="de-DE" smtClean="0"/>
              <a:t>Ergebnisse in click-TT importieren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C578C-BF03-4440-92F4-C8AC0E2FF85E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990600" y="1738313"/>
            <a:ext cx="1562100" cy="368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4525" y="1908175"/>
            <a:ext cx="5692775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r>
              <a:rPr lang="de-DE" smtClean="0"/>
              <a:t>Ergebnisse in click-TT importieren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D1207C-FB2B-454E-8849-094D4E49BE15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  <p:pic>
        <p:nvPicPr>
          <p:cNvPr id="4096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113" y="1382713"/>
            <a:ext cx="42386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6"/>
          <p:cNvSpPr/>
          <p:nvPr/>
        </p:nvSpPr>
        <p:spPr>
          <a:xfrm>
            <a:off x="3389313" y="2133600"/>
            <a:ext cx="1562100" cy="368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00" y="4159250"/>
            <a:ext cx="42386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4951413"/>
            <a:ext cx="26098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lipse 10"/>
          <p:cNvSpPr/>
          <p:nvPr/>
        </p:nvSpPr>
        <p:spPr>
          <a:xfrm>
            <a:off x="1439863" y="5491163"/>
            <a:ext cx="1279525" cy="368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2" name="Ellipse 11"/>
          <p:cNvSpPr/>
          <p:nvPr/>
        </p:nvSpPr>
        <p:spPr>
          <a:xfrm>
            <a:off x="2081213" y="4908550"/>
            <a:ext cx="1635125" cy="368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cxnSp>
        <p:nvCxnSpPr>
          <p:cNvPr id="18" name="Gerade Verbindung 17"/>
          <p:cNvCxnSpPr/>
          <p:nvPr/>
        </p:nvCxnSpPr>
        <p:spPr>
          <a:xfrm flipV="1">
            <a:off x="4887913" y="1577975"/>
            <a:ext cx="1708150" cy="111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6596063" y="1577975"/>
            <a:ext cx="0" cy="3270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>
            <a:stCxn id="8" idx="1"/>
          </p:cNvCxnSpPr>
          <p:nvPr/>
        </p:nvCxnSpPr>
        <p:spPr>
          <a:xfrm flipH="1">
            <a:off x="2155825" y="3786188"/>
            <a:ext cx="1028700" cy="127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2155825" y="3798888"/>
            <a:ext cx="0" cy="3698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2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r>
              <a:rPr lang="de-DE" smtClean="0"/>
              <a:t>Ergebnisse in click-TT importieren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03EC3-8E82-45EB-A208-85EFAD4D2626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  <p:pic>
        <p:nvPicPr>
          <p:cNvPr id="4199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913" y="1893888"/>
            <a:ext cx="28670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lipse 11"/>
          <p:cNvSpPr/>
          <p:nvPr/>
        </p:nvSpPr>
        <p:spPr>
          <a:xfrm>
            <a:off x="1622425" y="3244850"/>
            <a:ext cx="1635125" cy="368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7213" y="1712913"/>
            <a:ext cx="5840412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lipse 8"/>
          <p:cNvSpPr/>
          <p:nvPr/>
        </p:nvSpPr>
        <p:spPr>
          <a:xfrm>
            <a:off x="4081463" y="1641475"/>
            <a:ext cx="1023937" cy="2968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0" name="Ellipse 9"/>
          <p:cNvSpPr/>
          <p:nvPr/>
        </p:nvSpPr>
        <p:spPr>
          <a:xfrm>
            <a:off x="1122363" y="4632325"/>
            <a:ext cx="1141412" cy="368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9" grpId="0" animBg="1"/>
      <p:bldP spid="9" grpId="1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200" dirty="0" smtClean="0"/>
              <a:t>Hinweise zum Daten-Import aus </a:t>
            </a:r>
            <a:r>
              <a:rPr lang="de-DE" sz="3200" dirty="0" err="1" smtClean="0"/>
              <a:t>click</a:t>
            </a:r>
            <a:r>
              <a:rPr lang="de-DE" sz="3200" dirty="0" smtClean="0"/>
              <a:t>-TT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D2E02-3057-407F-B93D-39E7B198E706}" type="slidenum">
              <a:rPr lang="de-DE"/>
              <a:pPr>
                <a:defRPr/>
              </a:pPr>
              <a:t>37</a:t>
            </a:fld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sz="2400" dirty="0" smtClean="0"/>
              <a:t>Aktualisieren von Turnierdaten durch Import:</a:t>
            </a:r>
          </a:p>
          <a:p>
            <a:r>
              <a:rPr lang="de-DE" sz="2200" dirty="0" smtClean="0"/>
              <a:t>Im Turnierantrag von </a:t>
            </a:r>
            <a:r>
              <a:rPr lang="de-DE" sz="2200" dirty="0" err="1" smtClean="0"/>
              <a:t>click</a:t>
            </a:r>
            <a:r>
              <a:rPr lang="de-DE" sz="2200" dirty="0" smtClean="0"/>
              <a:t>-TT sollten Konkurrenzen nicht geändert werden, insbesondere folgende Parameter:</a:t>
            </a:r>
          </a:p>
          <a:p>
            <a:pPr lvl="1"/>
            <a:r>
              <a:rPr lang="de-DE" sz="2000" dirty="0" smtClean="0"/>
              <a:t>Altersklasse/Wettbewerb</a:t>
            </a:r>
          </a:p>
          <a:p>
            <a:pPr lvl="1"/>
            <a:r>
              <a:rPr lang="de-DE" sz="2000" dirty="0" smtClean="0"/>
              <a:t>Leistungsklasse mit oder ohne Q-TTR</a:t>
            </a:r>
          </a:p>
          <a:p>
            <a:pPr>
              <a:buNone/>
            </a:pPr>
            <a:r>
              <a:rPr lang="de-DE" sz="2400" dirty="0" smtClean="0"/>
              <a:t>Das bedeutet vor Beginn eines Turniers:</a:t>
            </a:r>
          </a:p>
          <a:p>
            <a:r>
              <a:rPr lang="de-DE" sz="2200" dirty="0" smtClean="0"/>
              <a:t>Wenn Konkurrenzen im Turnierantrag geändert worden sind,</a:t>
            </a:r>
            <a:br>
              <a:rPr lang="de-DE" sz="2200" dirty="0" smtClean="0"/>
            </a:br>
            <a:r>
              <a:rPr lang="de-DE" sz="2200" dirty="0" smtClean="0"/>
              <a:t>=&gt; Daten immer in eine </a:t>
            </a:r>
            <a:r>
              <a:rPr lang="de-DE" sz="2200" u="sng" dirty="0" smtClean="0"/>
              <a:t>neue</a:t>
            </a:r>
            <a:r>
              <a:rPr lang="de-DE" sz="2200" dirty="0" smtClean="0"/>
              <a:t> Turnierdatei importieren.</a:t>
            </a:r>
          </a:p>
          <a:p>
            <a:pPr>
              <a:buNone/>
            </a:pPr>
            <a:r>
              <a:rPr lang="de-DE" sz="2400" dirty="0" smtClean="0"/>
              <a:t>Während oder nach Ende eines Turniers:</a:t>
            </a:r>
          </a:p>
          <a:p>
            <a:r>
              <a:rPr lang="de-DE" sz="2200" dirty="0" smtClean="0"/>
              <a:t>In </a:t>
            </a:r>
            <a:r>
              <a:rPr lang="de-DE" sz="2200" dirty="0" err="1" smtClean="0"/>
              <a:t>click</a:t>
            </a:r>
            <a:r>
              <a:rPr lang="de-DE" sz="2200" dirty="0" smtClean="0"/>
              <a:t>-TT nur Teilnehmer ändern, hinzufügen oder löschen</a:t>
            </a:r>
          </a:p>
          <a:p>
            <a:pPr>
              <a:buNone/>
            </a:pPr>
            <a:r>
              <a:rPr lang="de-DE" sz="2000" u="sng" dirty="0" smtClean="0"/>
              <a:t>Hinweis</a:t>
            </a:r>
            <a:r>
              <a:rPr lang="de-DE" sz="2000" dirty="0" smtClean="0"/>
              <a:t>: Konkurrenzen sollten nur geändert werden, wenn während des Turniers Wettbewerbe zusammengelegt oder Klassen aufgespalten worden sind.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Konkurrenzen nachträglich zusammenlegen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2477-A392-4584-8945-F29C9F44BEF6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199" y="1175658"/>
            <a:ext cx="8327571" cy="4950506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Beim nachträglichen Zusammenlegen von Konkurrenzen sind folgende Fälle zu unterscheiden:</a:t>
            </a:r>
          </a:p>
          <a:p>
            <a:pPr marL="358775" indent="-358775"/>
            <a:r>
              <a:rPr lang="de-DE" dirty="0" smtClean="0"/>
              <a:t>Konkurrenzen des gleichen Geschlechts</a:t>
            </a:r>
          </a:p>
          <a:p>
            <a:pPr marL="719138" lvl="1" indent="-360363"/>
            <a:r>
              <a:rPr lang="de-DE" dirty="0" smtClean="0"/>
              <a:t>Beispiel: Damen B und C zusammenlegen</a:t>
            </a:r>
          </a:p>
          <a:p>
            <a:pPr marL="358775" indent="-358775"/>
            <a:r>
              <a:rPr lang="de-DE" dirty="0" smtClean="0"/>
              <a:t>Konkurrenzen unterschiedlichen Geschlechts</a:t>
            </a:r>
          </a:p>
          <a:p>
            <a:pPr marL="719138" lvl="1" indent="-360363"/>
            <a:r>
              <a:rPr lang="de-DE" dirty="0" smtClean="0"/>
              <a:t>Beispiel: Bei den Mädchen 13 existiert nur eine Teilnehmerin. Sie spielt deshalb bei </a:t>
            </a:r>
            <a:r>
              <a:rPr lang="de-DE" smtClean="0"/>
              <a:t>den Jungen 13 mit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Konkurrenzen des gleichen Geschlechts nachträglich zusammenlegen</a:t>
            </a:r>
            <a:endParaRPr lang="de-DE" sz="32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2477-A392-4584-8945-F29C9F44BEF6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" y="1368000"/>
            <a:ext cx="80867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8238" y="1677772"/>
            <a:ext cx="18764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25" y="1023938"/>
            <a:ext cx="836295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Titel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r>
              <a:rPr lang="de-DE" smtClean="0"/>
              <a:t>Turnierteilnehmer downloaden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89058-A9BE-42CF-9A46-438B95190D7A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762680" y="3007632"/>
            <a:ext cx="1762805" cy="368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375025" y="3059113"/>
            <a:ext cx="131799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dirty="0" smtClean="0"/>
              <a:t>Linker </a:t>
            </a:r>
            <a:r>
              <a:rPr lang="de-DE" sz="1200" dirty="0"/>
              <a:t>Mausklick</a:t>
            </a:r>
          </a:p>
        </p:txBody>
      </p:sp>
      <p:cxnSp>
        <p:nvCxnSpPr>
          <p:cNvPr id="11" name="Gerade Verbindung mit Pfeil 10"/>
          <p:cNvCxnSpPr>
            <a:stCxn id="10" idx="1"/>
          </p:cNvCxnSpPr>
          <p:nvPr/>
        </p:nvCxnSpPr>
        <p:spPr>
          <a:xfrm flipH="1" flipV="1">
            <a:off x="2624139" y="3189289"/>
            <a:ext cx="750886" cy="83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Konkurrenzen des gleichen Geschlechts nachträglich zusammenlegen</a:t>
            </a:r>
            <a:endParaRPr lang="de-DE" sz="32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2477-A392-4584-8945-F29C9F44BEF6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" y="1368000"/>
            <a:ext cx="80867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6579" y="3004458"/>
            <a:ext cx="247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uppieren 15"/>
          <p:cNvGrpSpPr/>
          <p:nvPr/>
        </p:nvGrpSpPr>
        <p:grpSpPr>
          <a:xfrm>
            <a:off x="1067254" y="3026229"/>
            <a:ext cx="1438275" cy="1201738"/>
            <a:chOff x="1067254" y="3026229"/>
            <a:chExt cx="1438275" cy="1201738"/>
          </a:xfrm>
        </p:grpSpPr>
        <p:sp>
          <p:nvSpPr>
            <p:cNvPr id="12" name="Textfeld 11"/>
            <p:cNvSpPr txBox="1"/>
            <p:nvPr/>
          </p:nvSpPr>
          <p:spPr>
            <a:xfrm>
              <a:off x="1067254" y="3951742"/>
              <a:ext cx="1438275" cy="2762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de-DE" sz="1200" dirty="0"/>
                <a:t>Rechter Mausklick</a:t>
              </a:r>
            </a:p>
          </p:txBody>
        </p:sp>
        <p:cxnSp>
          <p:nvCxnSpPr>
            <p:cNvPr id="13" name="Gerade Verbindung mit Pfeil 12"/>
            <p:cNvCxnSpPr/>
            <p:nvPr/>
          </p:nvCxnSpPr>
          <p:spPr>
            <a:xfrm flipV="1">
              <a:off x="1915886" y="3026229"/>
              <a:ext cx="0" cy="914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Konkurrenzen des gleichen Geschlechts nachträglich zusammenlegen</a:t>
            </a:r>
            <a:endParaRPr lang="de-DE" sz="32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2477-A392-4584-8945-F29C9F44BEF6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" y="1368000"/>
            <a:ext cx="80867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3688" y="1914525"/>
            <a:ext cx="34766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lipse 8"/>
          <p:cNvSpPr/>
          <p:nvPr/>
        </p:nvSpPr>
        <p:spPr>
          <a:xfrm>
            <a:off x="3591607" y="4526189"/>
            <a:ext cx="1023937" cy="2968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0" name="Ellipse 9"/>
          <p:cNvSpPr/>
          <p:nvPr/>
        </p:nvSpPr>
        <p:spPr>
          <a:xfrm>
            <a:off x="3733800" y="2272846"/>
            <a:ext cx="914401" cy="2968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Konkurrenzen des gleichen Geschlechts nachträglich zusammenlegen</a:t>
            </a:r>
            <a:endParaRPr lang="de-DE" sz="32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2477-A392-4584-8945-F29C9F44BEF6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" y="1368000"/>
            <a:ext cx="80867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4474029" y="3533775"/>
            <a:ext cx="4016828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dirty="0" smtClean="0">
                <a:latin typeface="+mn-lt"/>
              </a:rPr>
              <a:t>Der Wettbewerb </a:t>
            </a:r>
            <a:r>
              <a:rPr lang="de-DE" b="1" dirty="0" smtClean="0">
                <a:latin typeface="+mn-lt"/>
              </a:rPr>
              <a:t>Damen C Einzel </a:t>
            </a:r>
            <a:r>
              <a:rPr lang="de-DE" dirty="0" smtClean="0">
                <a:latin typeface="+mn-lt"/>
              </a:rPr>
              <a:t>wurde mit der Konkurrenz </a:t>
            </a:r>
            <a:r>
              <a:rPr lang="de-DE" b="1" dirty="0" smtClean="0">
                <a:latin typeface="+mn-lt"/>
              </a:rPr>
              <a:t>Damen B Einzel</a:t>
            </a:r>
            <a:r>
              <a:rPr lang="de-DE" dirty="0" smtClean="0">
                <a:latin typeface="+mn-lt"/>
              </a:rPr>
              <a:t> zusammengelegt und ist in der Liste  der Wettbewerbe verschwunden.</a:t>
            </a:r>
            <a:endParaRPr lang="de-DE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>
              <a:buNone/>
            </a:pPr>
            <a:r>
              <a:rPr lang="de-DE" sz="2800" dirty="0" smtClean="0"/>
              <a:t>Nach Abschluss des Turniers in TTT2020:</a:t>
            </a:r>
          </a:p>
          <a:p>
            <a:pPr marL="358775" indent="-358775"/>
            <a:r>
              <a:rPr lang="de-DE" sz="2400" dirty="0" smtClean="0"/>
              <a:t>Nachmeldungen der zusammengelegten Konkurrenzen drucken.</a:t>
            </a:r>
          </a:p>
          <a:p>
            <a:pPr marL="358775" indent="-358775">
              <a:buNone/>
            </a:pPr>
            <a:r>
              <a:rPr lang="de-DE" sz="2800" dirty="0" smtClean="0"/>
              <a:t>In </a:t>
            </a:r>
            <a:r>
              <a:rPr lang="de-DE" sz="2800" dirty="0" err="1" smtClean="0"/>
              <a:t>click</a:t>
            </a:r>
            <a:r>
              <a:rPr lang="de-DE" sz="2800" dirty="0" smtClean="0"/>
              <a:t>-TT:</a:t>
            </a:r>
          </a:p>
          <a:p>
            <a:pPr marL="358775" indent="-358775"/>
            <a:r>
              <a:rPr lang="de-DE" sz="2400" dirty="0" smtClean="0"/>
              <a:t>Teilnehmer der niedrigeren Alters- bzw. Leistungsklasse in </a:t>
            </a:r>
            <a:r>
              <a:rPr lang="de-DE" sz="2400" dirty="0" err="1" smtClean="0"/>
              <a:t>click</a:t>
            </a:r>
            <a:r>
              <a:rPr lang="de-DE" sz="2400" dirty="0" smtClean="0"/>
              <a:t>-TT in der Konkurrenz der höheren Klasse hinzufügen.</a:t>
            </a:r>
          </a:p>
          <a:p>
            <a:pPr marL="358775" indent="-358775"/>
            <a:r>
              <a:rPr lang="de-DE" sz="2400" dirty="0" smtClean="0"/>
              <a:t>Konkurrenz der niedrigeren Alters- bzw. Leistungsklasse im Turnierantrag löschen.</a:t>
            </a:r>
          </a:p>
          <a:p>
            <a:pPr marL="358775" indent="-358775">
              <a:buNone/>
            </a:pPr>
            <a:r>
              <a:rPr lang="de-DE" sz="2800" dirty="0" smtClean="0"/>
              <a:t>Wieder in TTT2020:</a:t>
            </a:r>
          </a:p>
          <a:p>
            <a:pPr marL="358775" indent="-358775"/>
            <a:r>
              <a:rPr lang="de-DE" sz="2400" dirty="0" smtClean="0"/>
              <a:t>Daten aus </a:t>
            </a:r>
            <a:r>
              <a:rPr lang="de-DE" sz="2400" dirty="0" err="1" smtClean="0"/>
              <a:t>click</a:t>
            </a:r>
            <a:r>
              <a:rPr lang="de-DE" sz="2400" dirty="0" smtClean="0"/>
              <a:t>-TT nach TTT2020 importieren.</a:t>
            </a:r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Konkurrenzen des gleichen Geschlechts nachträglich zusammenlegen</a:t>
            </a:r>
            <a:endParaRPr lang="de-DE" sz="32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842477-A392-4584-8945-F29C9F44BEF6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>
              <a:buNone/>
            </a:pPr>
            <a:r>
              <a:rPr lang="de-DE" sz="2800" dirty="0" smtClean="0"/>
              <a:t>In TTT2020:</a:t>
            </a:r>
          </a:p>
          <a:p>
            <a:pPr marL="358775" indent="-358775"/>
            <a:r>
              <a:rPr lang="de-DE" sz="2400" dirty="0" smtClean="0"/>
              <a:t>Wichtig: Immer die Funktionen </a:t>
            </a:r>
            <a:r>
              <a:rPr lang="de-DE" sz="2400" b="1" dirty="0" smtClean="0"/>
              <a:t>Zusammenlegen</a:t>
            </a:r>
            <a:r>
              <a:rPr lang="de-DE" sz="2400" dirty="0" smtClean="0"/>
              <a:t> in den Fenstern </a:t>
            </a:r>
            <a:r>
              <a:rPr lang="de-DE" sz="2400" b="1" dirty="0" smtClean="0"/>
              <a:t>Wettbewerbe</a:t>
            </a:r>
            <a:r>
              <a:rPr lang="de-DE" sz="2400" dirty="0" smtClean="0"/>
              <a:t> oder </a:t>
            </a:r>
            <a:r>
              <a:rPr lang="de-DE" sz="2400" b="1" dirty="0" smtClean="0"/>
              <a:t>Klassen</a:t>
            </a:r>
            <a:r>
              <a:rPr lang="de-DE" sz="2400" dirty="0" smtClean="0"/>
              <a:t> benutzen.</a:t>
            </a:r>
          </a:p>
          <a:p>
            <a:pPr marL="358775" indent="-358775"/>
            <a:r>
              <a:rPr lang="de-DE" sz="2400" dirty="0" smtClean="0"/>
              <a:t>Konkurrenzen auf keinen Fall „per Hand“ zusammenlegen!</a:t>
            </a:r>
          </a:p>
          <a:p>
            <a:pPr marL="358775" indent="-358775"/>
            <a:r>
              <a:rPr lang="de-DE" sz="2400" dirty="0" smtClean="0"/>
              <a:t>Durch die Verwendung der Funktion </a:t>
            </a:r>
            <a:r>
              <a:rPr lang="de-DE" sz="2400" b="1" dirty="0" smtClean="0"/>
              <a:t>Zusammenlegen</a:t>
            </a:r>
            <a:r>
              <a:rPr lang="de-DE" sz="2400" dirty="0" smtClean="0"/>
              <a:t> wird gewährleistet, dass die zusammengelegte Konkurrenz später richtig aus </a:t>
            </a:r>
            <a:r>
              <a:rPr lang="de-DE" sz="2400" dirty="0" err="1" smtClean="0"/>
              <a:t>click</a:t>
            </a:r>
            <a:r>
              <a:rPr lang="de-DE" sz="2400" dirty="0" smtClean="0"/>
              <a:t>-TT importiert werden kann.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Konkurrenzen unterschiedlichen Geschlechts nachträglich zusammenlegen</a:t>
            </a:r>
            <a:endParaRPr lang="de-DE" sz="32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842477-A392-4584-8945-F29C9F44BEF6}" type="slidenum">
              <a:rPr lang="de-DE" smtClean="0"/>
              <a:pPr>
                <a:defRPr/>
              </a:pPr>
              <a:t>44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Konkurrenzen unterschiedlichen Geschlechts nachträglich zusammenlegen</a:t>
            </a:r>
            <a:endParaRPr lang="de-DE" sz="32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2477-A392-4584-8945-F29C9F44BEF6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" y="1368000"/>
            <a:ext cx="80867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8238" y="1677772"/>
            <a:ext cx="18764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1558500"/>
            <a:ext cx="81724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Konkurrenzen unterschiedlichen Geschlechts nachträglich zusammenlegen</a:t>
            </a:r>
            <a:endParaRPr lang="de-DE" sz="32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2477-A392-4584-8945-F29C9F44BEF6}" type="slidenum">
              <a:rPr lang="de-DE" smtClean="0"/>
              <a:pPr>
                <a:defRPr/>
              </a:pPr>
              <a:t>46</a:t>
            </a:fld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5962" y="3527980"/>
            <a:ext cx="24765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pieren 15"/>
          <p:cNvGrpSpPr/>
          <p:nvPr/>
        </p:nvGrpSpPr>
        <p:grpSpPr>
          <a:xfrm>
            <a:off x="1067254" y="3516099"/>
            <a:ext cx="1438275" cy="1201738"/>
            <a:chOff x="1067254" y="3026229"/>
            <a:chExt cx="1438275" cy="1201738"/>
          </a:xfrm>
        </p:grpSpPr>
        <p:sp>
          <p:nvSpPr>
            <p:cNvPr id="12" name="Textfeld 11"/>
            <p:cNvSpPr txBox="1"/>
            <p:nvPr/>
          </p:nvSpPr>
          <p:spPr>
            <a:xfrm>
              <a:off x="1067254" y="3951742"/>
              <a:ext cx="1438275" cy="2762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de-DE" sz="1200" dirty="0"/>
                <a:t>Rechter Mausklick</a:t>
              </a:r>
            </a:p>
          </p:txBody>
        </p:sp>
        <p:cxnSp>
          <p:nvCxnSpPr>
            <p:cNvPr id="13" name="Gerade Verbindung mit Pfeil 12"/>
            <p:cNvCxnSpPr/>
            <p:nvPr/>
          </p:nvCxnSpPr>
          <p:spPr>
            <a:xfrm flipV="1">
              <a:off x="1915886" y="3026229"/>
              <a:ext cx="0" cy="914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1558500"/>
            <a:ext cx="81724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Konkurrenzen unterschiedlichen Geschlechts nachträglich zusammenlegen</a:t>
            </a:r>
            <a:endParaRPr lang="de-DE" sz="32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2477-A392-4584-8945-F29C9F44BEF6}" type="slidenum">
              <a:rPr lang="de-DE" smtClean="0"/>
              <a:pPr>
                <a:defRPr/>
              </a:pPr>
              <a:t>47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0850" y="1876425"/>
            <a:ext cx="31623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llipse 13"/>
          <p:cNvSpPr/>
          <p:nvPr/>
        </p:nvSpPr>
        <p:spPr>
          <a:xfrm>
            <a:off x="3591607" y="4570257"/>
            <a:ext cx="1023937" cy="2968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5" name="Ellipse 14"/>
          <p:cNvSpPr/>
          <p:nvPr/>
        </p:nvSpPr>
        <p:spPr>
          <a:xfrm>
            <a:off x="4704050" y="2239795"/>
            <a:ext cx="1328736" cy="2968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5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1558800"/>
            <a:ext cx="81724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Konkurrenzen unterschiedlichen Geschlechts nachträglich zusammenlegen</a:t>
            </a:r>
            <a:endParaRPr lang="de-DE" sz="32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2477-A392-4584-8945-F29C9F44BEF6}" type="slidenum">
              <a:rPr lang="de-DE" smtClean="0"/>
              <a:pPr>
                <a:defRPr/>
              </a:pPr>
              <a:t>48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99533" y="3710045"/>
            <a:ext cx="3766457" cy="147732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dirty="0" smtClean="0">
                <a:latin typeface="+mn-lt"/>
              </a:rPr>
              <a:t>Die Wettbewerbe </a:t>
            </a:r>
            <a:r>
              <a:rPr lang="de-DE" b="1" dirty="0" smtClean="0">
                <a:latin typeface="+mn-lt"/>
              </a:rPr>
              <a:t>Jungen 13 Einzel</a:t>
            </a:r>
            <a:r>
              <a:rPr lang="de-DE" dirty="0" smtClean="0">
                <a:latin typeface="+mn-lt"/>
              </a:rPr>
              <a:t> und </a:t>
            </a:r>
            <a:r>
              <a:rPr lang="de-DE" b="1" dirty="0" smtClean="0">
                <a:latin typeface="+mn-lt"/>
              </a:rPr>
              <a:t>Mädchen 13 Einzel</a:t>
            </a:r>
            <a:r>
              <a:rPr lang="de-DE" dirty="0" smtClean="0">
                <a:latin typeface="+mn-lt"/>
              </a:rPr>
              <a:t> wurden als  Konkurrenz </a:t>
            </a:r>
            <a:r>
              <a:rPr lang="de-DE" b="1" dirty="0" smtClean="0">
                <a:latin typeface="+mn-lt"/>
              </a:rPr>
              <a:t>Jugend 13 Einzel </a:t>
            </a:r>
            <a:r>
              <a:rPr lang="de-DE" dirty="0" smtClean="0">
                <a:latin typeface="+mn-lt"/>
              </a:rPr>
              <a:t>zusammengelegt und sind in der Liste der Wettbewerbe verschwunden.</a:t>
            </a:r>
            <a:endParaRPr lang="de-DE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199" y="1600200"/>
            <a:ext cx="8371115" cy="4525963"/>
          </a:xfrm>
        </p:spPr>
        <p:txBody>
          <a:bodyPr/>
          <a:lstStyle/>
          <a:p>
            <a:pPr marL="358775" indent="-358775">
              <a:buNone/>
            </a:pPr>
            <a:r>
              <a:rPr lang="de-DE" sz="2000" dirty="0" smtClean="0"/>
              <a:t>Nach Abschluss des Turniers in TTT2020:</a:t>
            </a:r>
          </a:p>
          <a:p>
            <a:pPr marL="358775" indent="-358775"/>
            <a:r>
              <a:rPr lang="de-DE" sz="2000" dirty="0" smtClean="0"/>
              <a:t>Nachmeldungen der zusammengelegten Konkurrenzen drucken.</a:t>
            </a:r>
          </a:p>
          <a:p>
            <a:pPr marL="358775" indent="-358775">
              <a:buNone/>
            </a:pPr>
            <a:r>
              <a:rPr lang="de-DE" sz="2000" dirty="0" smtClean="0"/>
              <a:t>In </a:t>
            </a:r>
            <a:r>
              <a:rPr lang="de-DE" sz="2000" dirty="0" err="1" smtClean="0"/>
              <a:t>click</a:t>
            </a:r>
            <a:r>
              <a:rPr lang="de-DE" sz="2000" dirty="0" smtClean="0"/>
              <a:t>-TT:</a:t>
            </a:r>
          </a:p>
          <a:p>
            <a:pPr marL="358775" indent="-358775"/>
            <a:r>
              <a:rPr lang="de-DE" sz="2000" dirty="0" smtClean="0"/>
              <a:t>Problem: In jeder Konkurrenz dürfen nur Spieler des gleichen Geschlechts hinzugefügt werden.</a:t>
            </a:r>
          </a:p>
          <a:p>
            <a:pPr marL="358775" indent="-358775"/>
            <a:r>
              <a:rPr lang="de-DE" sz="2000" dirty="0" smtClean="0"/>
              <a:t>Deshalb muss im Turnierantrag bei einem Wettbewerb die betreffende geschlechtsneutrale </a:t>
            </a:r>
            <a:r>
              <a:rPr lang="de-DE" sz="2000" u="sng" dirty="0" smtClean="0"/>
              <a:t>Altersklasse</a:t>
            </a:r>
            <a:r>
              <a:rPr lang="de-DE" sz="2000" dirty="0" smtClean="0"/>
              <a:t> ausgewählt werden.</a:t>
            </a:r>
          </a:p>
          <a:p>
            <a:pPr marL="358775" indent="-358775"/>
            <a:r>
              <a:rPr lang="de-DE" sz="2000" dirty="0" smtClean="0"/>
              <a:t>Keine anderen Parameter ändern!</a:t>
            </a:r>
          </a:p>
          <a:p>
            <a:pPr marL="358775" indent="-358775"/>
            <a:r>
              <a:rPr lang="de-DE" sz="2000" dirty="0" smtClean="0"/>
              <a:t>Teilnehmer des anderen Geschlechts können jetzt in dieser Konkurrenz eintragen werden.</a:t>
            </a:r>
          </a:p>
          <a:p>
            <a:pPr marL="358775" indent="-358775"/>
            <a:r>
              <a:rPr lang="de-DE" sz="2000" dirty="0" smtClean="0"/>
              <a:t>Konkurrenz des anderen Geschlechts im Turnierantrag löschen.</a:t>
            </a:r>
          </a:p>
          <a:p>
            <a:pPr marL="358775" indent="-358775">
              <a:buNone/>
            </a:pPr>
            <a:r>
              <a:rPr lang="de-DE" sz="2000" dirty="0" smtClean="0"/>
              <a:t>Wieder in TTT2020:</a:t>
            </a:r>
          </a:p>
          <a:p>
            <a:pPr marL="358775" indent="-358775"/>
            <a:r>
              <a:rPr lang="de-DE" sz="2000" dirty="0" smtClean="0"/>
              <a:t>Daten aus </a:t>
            </a:r>
            <a:r>
              <a:rPr lang="de-DE" sz="2000" dirty="0" err="1" smtClean="0"/>
              <a:t>click</a:t>
            </a:r>
            <a:r>
              <a:rPr lang="de-DE" sz="2000" dirty="0" smtClean="0"/>
              <a:t>-TT nach TTT2020 importieren.</a:t>
            </a:r>
          </a:p>
          <a:p>
            <a:pPr marL="358775" indent="-358775"/>
            <a:endParaRPr lang="de-DE" sz="20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Konkurrenzen unterschiedlichen Geschlechts nachträglich zusammenlegen</a:t>
            </a:r>
            <a:endParaRPr lang="de-DE" sz="32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842477-A392-4584-8945-F29C9F44BEF6}" type="slidenum">
              <a:rPr lang="de-DE" smtClean="0"/>
              <a:pPr>
                <a:defRPr/>
              </a:pPr>
              <a:t>49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Gerhard </a:t>
            </a:r>
            <a:r>
              <a:rPr lang="de-DE" dirty="0" err="1" smtClean="0"/>
              <a:t>Heder</a:t>
            </a:r>
            <a:r>
              <a:rPr lang="de-DE" dirty="0" smtClean="0"/>
              <a:t> (</a:t>
            </a:r>
            <a:r>
              <a:rPr lang="de-DE" dirty="0" err="1" smtClean="0"/>
              <a:t>HeSoWa</a:t>
            </a:r>
            <a:r>
              <a:rPr lang="de-DE" dirty="0" smtClean="0"/>
              <a:t>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25" y="1557352"/>
            <a:ext cx="836295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Titel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r>
              <a:rPr lang="de-DE" smtClean="0"/>
              <a:t>Turnierteilnehmer downloaden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4C186-A247-4F4B-A4B0-F9AC1930D008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24543" y="1110343"/>
            <a:ext cx="525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xml</a:t>
            </a:r>
            <a:r>
              <a:rPr lang="de-DE" dirty="0" smtClean="0"/>
              <a:t>-Datei wird in neuer Browser-Karte angezeigt.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6085568" y="1132342"/>
            <a:ext cx="239360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dirty="0" smtClean="0"/>
              <a:t>Rechter Mausklick in neue Karte</a:t>
            </a:r>
            <a:endParaRPr lang="de-DE" sz="1200" dirty="0"/>
          </a:p>
        </p:txBody>
      </p:sp>
      <p:cxnSp>
        <p:nvCxnSpPr>
          <p:cNvPr id="12" name="Gerade Verbindung mit Pfeil 11"/>
          <p:cNvCxnSpPr>
            <a:endCxn id="1027" idx="0"/>
          </p:cNvCxnSpPr>
          <p:nvPr/>
        </p:nvCxnSpPr>
        <p:spPr>
          <a:xfrm flipH="1">
            <a:off x="4463143" y="1404257"/>
            <a:ext cx="1654628" cy="100285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7655" y="2407110"/>
            <a:ext cx="3990975" cy="367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Klassen nachträglich aufspalten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2477-A392-4584-8945-F29C9F44BEF6}" type="slidenum">
              <a:rPr lang="de-DE" smtClean="0"/>
              <a:pPr>
                <a:defRPr/>
              </a:pPr>
              <a:t>50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199" y="1175658"/>
            <a:ext cx="8327571" cy="4950506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Beim nachträglichen Aufspalten von Turnierklassen in mehrere Klassen sind folgende Fälle zu unterscheiden:</a:t>
            </a:r>
          </a:p>
          <a:p>
            <a:pPr marL="358775" indent="-358775"/>
            <a:r>
              <a:rPr lang="de-DE" sz="2400" dirty="0" smtClean="0"/>
              <a:t>Gemischte Klassen nach Geschlecht aufspalten</a:t>
            </a:r>
          </a:p>
          <a:p>
            <a:pPr marL="719138" lvl="1" indent="-360363"/>
            <a:r>
              <a:rPr lang="de-DE" sz="2200" dirty="0" smtClean="0"/>
              <a:t>Beispiel: Gemischte Klasse „Jugend 18“ in </a:t>
            </a:r>
            <a:r>
              <a:rPr lang="de-DE" sz="2200" dirty="0" err="1" smtClean="0"/>
              <a:t>geschlechts</a:t>
            </a:r>
            <a:r>
              <a:rPr lang="de-DE" sz="2200" dirty="0" smtClean="0"/>
              <a:t>-spezifische Klassen „Jungen 18“ und „Mädchen 18“ aufspalten.</a:t>
            </a:r>
          </a:p>
          <a:p>
            <a:pPr marL="358775" indent="-358775"/>
            <a:r>
              <a:rPr lang="de-DE" sz="2400" dirty="0" smtClean="0"/>
              <a:t>Aufspalten in Altersklassen</a:t>
            </a:r>
          </a:p>
          <a:p>
            <a:pPr marL="719138" lvl="1" indent="-360363"/>
            <a:r>
              <a:rPr lang="de-DE" sz="2200" dirty="0" smtClean="0"/>
              <a:t>Beispiel: Klasse „Jungen 18“ in Altersklassen „Jungen 18“, „Jungen 15“ und „Jungen 13“ aufspalten.</a:t>
            </a:r>
          </a:p>
          <a:p>
            <a:pPr marL="358775" indent="-358775"/>
            <a:r>
              <a:rPr lang="de-DE" sz="2400" dirty="0" smtClean="0"/>
              <a:t>Aufspalten in Leistungsklassen</a:t>
            </a:r>
          </a:p>
          <a:p>
            <a:pPr marL="719138" lvl="1" indent="-360363"/>
            <a:r>
              <a:rPr lang="de-DE" sz="2200" dirty="0" smtClean="0"/>
              <a:t>Beispiel: Klasse „Herren“ in 4 Leistungsklassen nach TTR-Werten oder Anzahl der Spieler aufspalten.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58775" indent="-358775"/>
            <a:r>
              <a:rPr lang="de-DE" sz="3200" dirty="0" smtClean="0"/>
              <a:t>Klassen nachträglich aufspalten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2477-A392-4584-8945-F29C9F44BEF6}" type="slidenum">
              <a:rPr lang="de-DE" smtClean="0"/>
              <a:pPr>
                <a:defRPr/>
              </a:pPr>
              <a:t>51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>
              <a:buNone/>
            </a:pPr>
            <a:r>
              <a:rPr lang="de-DE" sz="2800" dirty="0" smtClean="0"/>
              <a:t>In TTT2020:</a:t>
            </a:r>
          </a:p>
          <a:p>
            <a:pPr marL="358775" indent="-358775"/>
            <a:r>
              <a:rPr lang="de-DE" sz="2400" dirty="0" smtClean="0"/>
              <a:t>Wichtig: Immer die Funktion </a:t>
            </a:r>
            <a:r>
              <a:rPr lang="de-DE" sz="2400" b="1" dirty="0" smtClean="0"/>
              <a:t>Aufspalten </a:t>
            </a:r>
            <a:r>
              <a:rPr lang="de-DE" sz="2400" dirty="0" smtClean="0"/>
              <a:t>im Fenster </a:t>
            </a:r>
            <a:r>
              <a:rPr lang="de-DE" sz="2400" b="1" dirty="0" smtClean="0"/>
              <a:t>Klassen</a:t>
            </a:r>
            <a:r>
              <a:rPr lang="de-DE" sz="2400" dirty="0" smtClean="0"/>
              <a:t> benutzen.</a:t>
            </a:r>
          </a:p>
          <a:p>
            <a:pPr marL="358775" indent="-358775"/>
            <a:r>
              <a:rPr lang="de-DE" sz="2400" dirty="0" smtClean="0"/>
              <a:t>Klassen auf keinen Fall „per Hand“ aufspalten!</a:t>
            </a:r>
          </a:p>
          <a:p>
            <a:pPr marL="358775" indent="-358775"/>
            <a:r>
              <a:rPr lang="de-DE" sz="2400" dirty="0" smtClean="0"/>
              <a:t>Durch die Verwendung der Funktion </a:t>
            </a:r>
            <a:r>
              <a:rPr lang="de-DE" sz="2400" b="1" dirty="0" smtClean="0"/>
              <a:t>Aufspalten </a:t>
            </a:r>
            <a:r>
              <a:rPr lang="de-DE" sz="2400" dirty="0" smtClean="0"/>
              <a:t>wird gewährleistet, dass die Wettbewerbe der aufgespaltenen Klassen später richtig aus </a:t>
            </a:r>
            <a:r>
              <a:rPr lang="de-DE" sz="2400" dirty="0" err="1" smtClean="0"/>
              <a:t>click</a:t>
            </a:r>
            <a:r>
              <a:rPr lang="de-DE" sz="2400" dirty="0" smtClean="0"/>
              <a:t>-TT importiert werden können.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864000"/>
            <a:ext cx="828675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58775" indent="-358775"/>
            <a:r>
              <a:rPr lang="de-DE" sz="3200" dirty="0" smtClean="0"/>
              <a:t>Gemischte Klassen nach Geschlecht aufspalten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2477-A392-4584-8945-F29C9F44BEF6}" type="slidenum">
              <a:rPr lang="de-DE" smtClean="0"/>
              <a:pPr>
                <a:defRPr/>
              </a:pPr>
              <a:t>52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8947" y="1157968"/>
            <a:ext cx="18859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58775" indent="-358775"/>
            <a:r>
              <a:rPr lang="de-DE" sz="3200" dirty="0" smtClean="0"/>
              <a:t>Gemischte Klassen nach Geschlecht aufspalten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2477-A392-4584-8945-F29C9F44BEF6}" type="slidenum">
              <a:rPr lang="de-DE" smtClean="0"/>
              <a:pPr>
                <a:defRPr/>
              </a:pPr>
              <a:t>53</a:t>
            </a:fld>
            <a:endParaRPr lang="de-DE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864000"/>
            <a:ext cx="828675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13"/>
          <p:cNvSpPr txBox="1"/>
          <p:nvPr/>
        </p:nvSpPr>
        <p:spPr>
          <a:xfrm>
            <a:off x="2427515" y="3688016"/>
            <a:ext cx="4288971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dirty="0" smtClean="0">
                <a:latin typeface="+mn-lt"/>
              </a:rPr>
              <a:t>Zugehörige Wettbewerbe</a:t>
            </a:r>
            <a:endParaRPr lang="de-DE" dirty="0">
              <a:latin typeface="+mn-lt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4139173"/>
            <a:ext cx="82867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pieren 15"/>
          <p:cNvGrpSpPr/>
          <p:nvPr/>
        </p:nvGrpSpPr>
        <p:grpSpPr>
          <a:xfrm>
            <a:off x="229055" y="2046514"/>
            <a:ext cx="1438275" cy="1201738"/>
            <a:chOff x="1067254" y="3026229"/>
            <a:chExt cx="1438275" cy="1201738"/>
          </a:xfrm>
        </p:grpSpPr>
        <p:sp>
          <p:nvSpPr>
            <p:cNvPr id="12" name="Textfeld 11"/>
            <p:cNvSpPr txBox="1"/>
            <p:nvPr/>
          </p:nvSpPr>
          <p:spPr>
            <a:xfrm>
              <a:off x="1067254" y="3951742"/>
              <a:ext cx="1438275" cy="2762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de-DE" sz="1200" dirty="0"/>
                <a:t>Rechter Mausklick</a:t>
              </a:r>
            </a:p>
          </p:txBody>
        </p:sp>
        <p:cxnSp>
          <p:nvCxnSpPr>
            <p:cNvPr id="13" name="Gerade Verbindung mit Pfeil 12"/>
            <p:cNvCxnSpPr/>
            <p:nvPr/>
          </p:nvCxnSpPr>
          <p:spPr>
            <a:xfrm flipV="1">
              <a:off x="1915886" y="3026229"/>
              <a:ext cx="0" cy="914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2536" y="2021340"/>
            <a:ext cx="22479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864000"/>
            <a:ext cx="828675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7775" y="1656000"/>
            <a:ext cx="66484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58775" indent="-358775"/>
            <a:r>
              <a:rPr lang="de-DE" sz="3200" dirty="0" smtClean="0"/>
              <a:t>Gemischte Klassen nach Geschlecht aufspalten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2477-A392-4584-8945-F29C9F44BEF6}" type="slidenum">
              <a:rPr lang="de-DE" smtClean="0"/>
              <a:pPr>
                <a:defRPr/>
              </a:pPr>
              <a:t>54</a:t>
            </a:fld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47775" y="1656000"/>
            <a:ext cx="66484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47775" y="1656000"/>
            <a:ext cx="66484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47775" y="1656000"/>
            <a:ext cx="66484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47775" y="1656000"/>
            <a:ext cx="66484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47775" y="1656000"/>
            <a:ext cx="66484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lipse 9"/>
          <p:cNvSpPr/>
          <p:nvPr/>
        </p:nvSpPr>
        <p:spPr>
          <a:xfrm>
            <a:off x="4408714" y="2000703"/>
            <a:ext cx="2286000" cy="2968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8" name="Ellipse 17"/>
          <p:cNvSpPr/>
          <p:nvPr/>
        </p:nvSpPr>
        <p:spPr>
          <a:xfrm>
            <a:off x="3755571" y="4147455"/>
            <a:ext cx="685800" cy="3075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864000"/>
            <a:ext cx="828675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58775" indent="-358775"/>
            <a:r>
              <a:rPr lang="de-DE" sz="3200" dirty="0" smtClean="0"/>
              <a:t>Gemischte Klassen nach Geschlecht aufspalten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2477-A392-4584-8945-F29C9F44BEF6}" type="slidenum">
              <a:rPr lang="de-DE" smtClean="0"/>
              <a:pPr>
                <a:defRPr/>
              </a:pPr>
              <a:t>55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427515" y="2619364"/>
            <a:ext cx="4288971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dirty="0" smtClean="0">
                <a:latin typeface="+mn-lt"/>
              </a:rPr>
              <a:t>Die Klasse </a:t>
            </a:r>
            <a:r>
              <a:rPr lang="de-DE" b="1" dirty="0" smtClean="0">
                <a:latin typeface="+mn-lt"/>
              </a:rPr>
              <a:t>Jugend 18 </a:t>
            </a:r>
            <a:r>
              <a:rPr lang="de-DE" dirty="0" smtClean="0">
                <a:latin typeface="+mn-lt"/>
              </a:rPr>
              <a:t>wurde in die Klassen </a:t>
            </a:r>
            <a:r>
              <a:rPr lang="de-DE" b="1" dirty="0" smtClean="0">
                <a:latin typeface="+mn-lt"/>
              </a:rPr>
              <a:t>Jungen 18</a:t>
            </a:r>
            <a:r>
              <a:rPr lang="de-DE" dirty="0" smtClean="0">
                <a:latin typeface="+mn-lt"/>
              </a:rPr>
              <a:t> und </a:t>
            </a:r>
            <a:r>
              <a:rPr lang="de-DE" b="1" dirty="0" smtClean="0">
                <a:latin typeface="+mn-lt"/>
              </a:rPr>
              <a:t>Mädchen </a:t>
            </a:r>
            <a:r>
              <a:rPr lang="de-DE" dirty="0" smtClean="0">
                <a:latin typeface="+mn-lt"/>
              </a:rPr>
              <a:t>18 aufgespalten.</a:t>
            </a:r>
            <a:endParaRPr lang="de-DE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427515" y="3688016"/>
            <a:ext cx="4288971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dirty="0" smtClean="0">
                <a:latin typeface="+mn-lt"/>
              </a:rPr>
              <a:t>Zugehörige Wettbewerbe</a:t>
            </a:r>
            <a:endParaRPr lang="de-DE" dirty="0">
              <a:latin typeface="+mn-lt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4142478"/>
            <a:ext cx="82867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Gemischte Klassen nach Geschlecht aufspalten</a:t>
            </a:r>
            <a:endParaRPr lang="de-DE" sz="32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Gerhard </a:t>
            </a:r>
            <a:r>
              <a:rPr lang="de-DE" dirty="0" err="1" smtClean="0"/>
              <a:t>Heder</a:t>
            </a:r>
            <a:r>
              <a:rPr lang="de-DE" dirty="0" smtClean="0"/>
              <a:t> (</a:t>
            </a:r>
            <a:r>
              <a:rPr lang="de-DE" dirty="0" err="1" smtClean="0"/>
              <a:t>HeSoWa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2477-A392-4584-8945-F29C9F44BEF6}" type="slidenum">
              <a:rPr lang="de-DE" smtClean="0"/>
              <a:pPr>
                <a:defRPr/>
              </a:pPr>
              <a:t>56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>
              <a:buNone/>
            </a:pPr>
            <a:r>
              <a:rPr lang="de-DE" sz="2400" dirty="0" smtClean="0"/>
              <a:t>Nach Abschluss des Turniers in TTT2020:</a:t>
            </a:r>
          </a:p>
          <a:p>
            <a:pPr marL="358775" indent="-358775"/>
            <a:r>
              <a:rPr lang="de-DE" sz="2400" dirty="0" smtClean="0"/>
              <a:t>Nachmeldungen der aufgespaltenen Konkurrenzen drucken.</a:t>
            </a:r>
          </a:p>
          <a:p>
            <a:pPr marL="358775" indent="-358775">
              <a:buNone/>
            </a:pPr>
            <a:r>
              <a:rPr lang="de-DE" sz="2400" dirty="0" smtClean="0"/>
              <a:t>In </a:t>
            </a:r>
            <a:r>
              <a:rPr lang="de-DE" sz="2400" dirty="0" err="1" smtClean="0"/>
              <a:t>click</a:t>
            </a:r>
            <a:r>
              <a:rPr lang="de-DE" sz="2400" dirty="0" smtClean="0"/>
              <a:t>-TT:</a:t>
            </a:r>
          </a:p>
          <a:p>
            <a:pPr marL="358775" indent="-358775"/>
            <a:r>
              <a:rPr lang="de-DE" sz="2400" dirty="0" smtClean="0"/>
              <a:t>Turnierantrag ändern: Wettbewerbe der neuen Klassen hinzufügen.</a:t>
            </a:r>
          </a:p>
          <a:p>
            <a:pPr marL="358775" indent="-358775"/>
            <a:r>
              <a:rPr lang="de-DE" sz="2400" dirty="0" smtClean="0"/>
              <a:t>Teilnehmer der bisherigen Konkurrenzen in die entsprechenden neuen Wettbewerbe eintragen.</a:t>
            </a:r>
          </a:p>
          <a:p>
            <a:pPr marL="358775" indent="-358775"/>
            <a:r>
              <a:rPr lang="de-DE" sz="2400" dirty="0" smtClean="0"/>
              <a:t>Konkurrenzen der gemischten Klasse im Turnierantrag löschen.</a:t>
            </a:r>
          </a:p>
          <a:p>
            <a:pPr marL="358775" indent="-358775">
              <a:buNone/>
            </a:pPr>
            <a:r>
              <a:rPr lang="de-DE" sz="2400" dirty="0" smtClean="0"/>
              <a:t>Wieder in TTT2020:</a:t>
            </a:r>
          </a:p>
          <a:p>
            <a:pPr marL="358775" indent="-358775"/>
            <a:r>
              <a:rPr lang="de-DE" sz="2400" dirty="0" smtClean="0"/>
              <a:t>Daten aus </a:t>
            </a:r>
            <a:r>
              <a:rPr lang="de-DE" sz="2400" dirty="0" err="1" smtClean="0"/>
              <a:t>click</a:t>
            </a:r>
            <a:r>
              <a:rPr lang="de-DE" sz="2400" dirty="0" smtClean="0"/>
              <a:t>-TT nach TTT2020 importieren.</a:t>
            </a:r>
          </a:p>
          <a:p>
            <a:pPr marL="358775" indent="-358775"/>
            <a:endParaRPr lang="de-DE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864000"/>
            <a:ext cx="828675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58775" indent="-358775"/>
            <a:r>
              <a:rPr lang="de-DE" dirty="0" smtClean="0"/>
              <a:t>Klassen in Altersklassen aufspalten</a:t>
            </a:r>
            <a:endParaRPr lang="de-DE" sz="3200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2477-A392-4584-8945-F29C9F44BEF6}" type="slidenum">
              <a:rPr lang="de-DE" smtClean="0"/>
              <a:pPr>
                <a:defRPr/>
              </a:pPr>
              <a:t>57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8947" y="1157968"/>
            <a:ext cx="18859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864000"/>
            <a:ext cx="828675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58775" indent="-358775"/>
            <a:r>
              <a:rPr lang="de-DE" dirty="0" smtClean="0"/>
              <a:t>Klassen in Altersklassen aufspalten</a:t>
            </a:r>
            <a:endParaRPr lang="de-DE" sz="3200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2477-A392-4584-8945-F29C9F44BEF6}" type="slidenum">
              <a:rPr lang="de-DE" smtClean="0"/>
              <a:pPr>
                <a:defRPr/>
              </a:pPr>
              <a:t>58</a:t>
            </a:fld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2427515" y="3688016"/>
            <a:ext cx="4288971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dirty="0" smtClean="0">
                <a:latin typeface="+mn-lt"/>
              </a:rPr>
              <a:t>Zugehörige Wettbewerbe</a:t>
            </a:r>
            <a:endParaRPr lang="de-DE" dirty="0"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2536" y="2021340"/>
            <a:ext cx="22479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4118379"/>
            <a:ext cx="8286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uppieren 25"/>
          <p:cNvGrpSpPr/>
          <p:nvPr/>
        </p:nvGrpSpPr>
        <p:grpSpPr>
          <a:xfrm>
            <a:off x="1972019" y="4336174"/>
            <a:ext cx="6990072" cy="929889"/>
            <a:chOff x="1972019" y="4336174"/>
            <a:chExt cx="6990072" cy="929889"/>
          </a:xfrm>
        </p:grpSpPr>
        <p:sp>
          <p:nvSpPr>
            <p:cNvPr id="16" name="Textfeld 15"/>
            <p:cNvSpPr txBox="1"/>
            <p:nvPr/>
          </p:nvSpPr>
          <p:spPr>
            <a:xfrm>
              <a:off x="6268598" y="4336174"/>
              <a:ext cx="2693493" cy="52322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1400" dirty="0" smtClean="0">
                  <a:latin typeface="+mn-lt"/>
                </a:rPr>
                <a:t>Hinweis: Die </a:t>
              </a:r>
              <a:r>
                <a:rPr lang="de-DE" sz="1400" dirty="0" err="1" smtClean="0">
                  <a:latin typeface="+mn-lt"/>
                </a:rPr>
                <a:t>Mixedkonkurrenz</a:t>
              </a:r>
              <a:r>
                <a:rPr lang="de-DE" sz="1400" dirty="0" smtClean="0">
                  <a:latin typeface="+mn-lt"/>
                </a:rPr>
                <a:t> kann nicht übernommen werden.</a:t>
              </a:r>
              <a:endParaRPr lang="de-DE" sz="1400" dirty="0">
                <a:latin typeface="+mn-lt"/>
              </a:endParaRPr>
            </a:p>
          </p:txBody>
        </p:sp>
        <p:cxnSp>
          <p:nvCxnSpPr>
            <p:cNvPr id="19" name="Gerade Verbindung mit Pfeil 18"/>
            <p:cNvCxnSpPr>
              <a:stCxn id="16" idx="1"/>
            </p:cNvCxnSpPr>
            <p:nvPr/>
          </p:nvCxnSpPr>
          <p:spPr>
            <a:xfrm flipH="1">
              <a:off x="1972019" y="4597784"/>
              <a:ext cx="4296579" cy="66827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pieren 15"/>
          <p:cNvGrpSpPr/>
          <p:nvPr/>
        </p:nvGrpSpPr>
        <p:grpSpPr>
          <a:xfrm>
            <a:off x="229055" y="2046514"/>
            <a:ext cx="1438275" cy="1201738"/>
            <a:chOff x="1067254" y="3026229"/>
            <a:chExt cx="1438275" cy="1201738"/>
          </a:xfrm>
        </p:grpSpPr>
        <p:sp>
          <p:nvSpPr>
            <p:cNvPr id="28" name="Textfeld 27"/>
            <p:cNvSpPr txBox="1"/>
            <p:nvPr/>
          </p:nvSpPr>
          <p:spPr>
            <a:xfrm>
              <a:off x="1067254" y="3951742"/>
              <a:ext cx="1438275" cy="2762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de-DE" sz="1200" dirty="0"/>
                <a:t>Rechter Mausklick</a:t>
              </a:r>
            </a:p>
          </p:txBody>
        </p:sp>
        <p:cxnSp>
          <p:nvCxnSpPr>
            <p:cNvPr id="29" name="Gerade Verbindung mit Pfeil 28"/>
            <p:cNvCxnSpPr/>
            <p:nvPr/>
          </p:nvCxnSpPr>
          <p:spPr>
            <a:xfrm flipV="1">
              <a:off x="1915886" y="3026229"/>
              <a:ext cx="0" cy="914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58775" indent="-358775"/>
            <a:r>
              <a:rPr lang="de-DE" dirty="0" smtClean="0"/>
              <a:t>Klassen in Altersklassen aufspalten</a:t>
            </a:r>
            <a:endParaRPr lang="de-DE" sz="3200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2477-A392-4584-8945-F29C9F44BEF6}" type="slidenum">
              <a:rPr lang="de-DE" smtClean="0"/>
              <a:pPr>
                <a:defRPr/>
              </a:pPr>
              <a:t>59</a:t>
            </a:fld>
            <a:endParaRPr lang="de-DE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864000"/>
            <a:ext cx="828675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7775" y="1656000"/>
            <a:ext cx="66484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47775" y="1656000"/>
            <a:ext cx="66484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47775" y="1656000"/>
            <a:ext cx="66484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feld 18"/>
          <p:cNvSpPr txBox="1"/>
          <p:nvPr/>
        </p:nvSpPr>
        <p:spPr>
          <a:xfrm>
            <a:off x="2342462" y="4877825"/>
            <a:ext cx="4459077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dirty="0" smtClean="0">
                <a:latin typeface="+mn-lt"/>
              </a:rPr>
              <a:t>Bei der Jugend die jüngste, bei Senioren die älteste Altersklasse zuerst auswählen.</a:t>
            </a:r>
            <a:endParaRPr lang="de-DE" dirty="0">
              <a:latin typeface="+mn-lt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47775" y="1656000"/>
            <a:ext cx="66484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47775" y="1656000"/>
            <a:ext cx="66484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47775" y="1656000"/>
            <a:ext cx="66484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47775" y="1656000"/>
            <a:ext cx="66484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47775" y="1656000"/>
            <a:ext cx="66484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Ellipse 17"/>
          <p:cNvSpPr/>
          <p:nvPr/>
        </p:nvSpPr>
        <p:spPr>
          <a:xfrm>
            <a:off x="3755571" y="4158472"/>
            <a:ext cx="685800" cy="3075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0" name="Ellipse 9"/>
          <p:cNvSpPr/>
          <p:nvPr/>
        </p:nvSpPr>
        <p:spPr>
          <a:xfrm>
            <a:off x="1973986" y="2298159"/>
            <a:ext cx="1298024" cy="2968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25" y="1557352"/>
            <a:ext cx="836295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Titel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r>
              <a:rPr lang="de-DE" smtClean="0"/>
              <a:t>Turnierteilnehmer downloaden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4C186-A247-4F4B-A4B0-F9AC1930D008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24543" y="1110343"/>
            <a:ext cx="525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xml</a:t>
            </a:r>
            <a:r>
              <a:rPr lang="de-DE" dirty="0" smtClean="0"/>
              <a:t>-Datei wird in neuer Browser-Karte angezeigt.</a:t>
            </a:r>
            <a:endParaRPr lang="de-DE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2538" y="2300308"/>
            <a:ext cx="66389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llipse 13"/>
          <p:cNvSpPr/>
          <p:nvPr/>
        </p:nvSpPr>
        <p:spPr>
          <a:xfrm>
            <a:off x="5682343" y="5641975"/>
            <a:ext cx="1251856" cy="368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58775" indent="-358775"/>
            <a:r>
              <a:rPr lang="de-DE" dirty="0" smtClean="0"/>
              <a:t>Klassen in Altersklassen aufspalten</a:t>
            </a:r>
            <a:endParaRPr lang="de-DE" sz="3200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2477-A392-4584-8945-F29C9F44BEF6}" type="slidenum">
              <a:rPr lang="de-DE" smtClean="0"/>
              <a:pPr>
                <a:defRPr/>
              </a:pPr>
              <a:t>60</a:t>
            </a:fld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864000"/>
            <a:ext cx="828675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1935363" y="2696483"/>
            <a:ext cx="5273275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dirty="0" smtClean="0">
                <a:latin typeface="+mn-lt"/>
              </a:rPr>
              <a:t>Die Klasse </a:t>
            </a:r>
            <a:r>
              <a:rPr lang="de-DE" b="1" dirty="0" smtClean="0">
                <a:latin typeface="+mn-lt"/>
              </a:rPr>
              <a:t>Jungen 18 </a:t>
            </a:r>
            <a:r>
              <a:rPr lang="de-DE" dirty="0" smtClean="0">
                <a:latin typeface="+mn-lt"/>
              </a:rPr>
              <a:t>wurde in die Klassen </a:t>
            </a:r>
            <a:r>
              <a:rPr lang="de-DE" b="1" dirty="0" smtClean="0">
                <a:latin typeface="+mn-lt"/>
              </a:rPr>
              <a:t>Jungen 18</a:t>
            </a:r>
            <a:r>
              <a:rPr lang="de-DE" dirty="0" smtClean="0">
                <a:latin typeface="+mn-lt"/>
              </a:rPr>
              <a:t>, </a:t>
            </a:r>
            <a:r>
              <a:rPr lang="de-DE" b="1" dirty="0" smtClean="0">
                <a:latin typeface="+mn-lt"/>
              </a:rPr>
              <a:t>Jungen 15 </a:t>
            </a:r>
            <a:r>
              <a:rPr lang="de-DE" dirty="0" smtClean="0">
                <a:latin typeface="+mn-lt"/>
              </a:rPr>
              <a:t>und </a:t>
            </a:r>
            <a:r>
              <a:rPr lang="de-DE" b="1" dirty="0" smtClean="0">
                <a:latin typeface="+mn-lt"/>
              </a:rPr>
              <a:t>Jungen 18</a:t>
            </a:r>
            <a:r>
              <a:rPr lang="de-DE" dirty="0" smtClean="0">
                <a:latin typeface="+mn-lt"/>
              </a:rPr>
              <a:t> aufgespalten.</a:t>
            </a:r>
            <a:endParaRPr lang="de-DE" dirty="0">
              <a:latin typeface="+mn-lt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3631626"/>
            <a:ext cx="82867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2427515" y="3533778"/>
            <a:ext cx="4288971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dirty="0" smtClean="0">
                <a:latin typeface="+mn-lt"/>
              </a:rPr>
              <a:t>Zugehörige Wettbewerbe</a:t>
            </a:r>
            <a:endParaRPr lang="de-DE" dirty="0"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473287" y="5713283"/>
            <a:ext cx="4197427" cy="52322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1400" dirty="0" smtClean="0">
                <a:latin typeface="+mn-lt"/>
              </a:rPr>
              <a:t>Hinweis: Es werden nur Doppelpartner übernommen, die sich in der gleichen Altersklasse befinden.</a:t>
            </a:r>
            <a:endParaRPr lang="de-DE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Klassen in Altersklassen aufspalten</a:t>
            </a:r>
            <a:endParaRPr lang="de-DE" sz="32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Gerhard </a:t>
            </a:r>
            <a:r>
              <a:rPr lang="de-DE" dirty="0" err="1" smtClean="0"/>
              <a:t>Heder</a:t>
            </a:r>
            <a:r>
              <a:rPr lang="de-DE" dirty="0" smtClean="0"/>
              <a:t> (</a:t>
            </a:r>
            <a:r>
              <a:rPr lang="de-DE" dirty="0" err="1" smtClean="0"/>
              <a:t>HeSoWa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2477-A392-4584-8945-F29C9F44BEF6}" type="slidenum">
              <a:rPr lang="de-DE" smtClean="0"/>
              <a:pPr>
                <a:defRPr/>
              </a:pPr>
              <a:t>61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>
              <a:buNone/>
            </a:pPr>
            <a:r>
              <a:rPr lang="de-DE" sz="2400" dirty="0" smtClean="0"/>
              <a:t>Nach Abschluss des Turniers in TTT2020:</a:t>
            </a:r>
          </a:p>
          <a:p>
            <a:pPr marL="358775" indent="-358775"/>
            <a:r>
              <a:rPr lang="de-DE" sz="2400" dirty="0" smtClean="0"/>
              <a:t>Nachmeldungen der aufgespaltenen Konkurrenzen drucken.</a:t>
            </a:r>
          </a:p>
          <a:p>
            <a:pPr marL="358775" indent="-358775">
              <a:buNone/>
            </a:pPr>
            <a:r>
              <a:rPr lang="de-DE" sz="2400" dirty="0" smtClean="0"/>
              <a:t>In </a:t>
            </a:r>
            <a:r>
              <a:rPr lang="de-DE" sz="2400" dirty="0" err="1" smtClean="0"/>
              <a:t>click</a:t>
            </a:r>
            <a:r>
              <a:rPr lang="de-DE" sz="2400" dirty="0" smtClean="0"/>
              <a:t>-TT:</a:t>
            </a:r>
          </a:p>
          <a:p>
            <a:pPr marL="358775" indent="-358775"/>
            <a:r>
              <a:rPr lang="de-DE" sz="2400" dirty="0" smtClean="0"/>
              <a:t>Turnierantrag ändern: Wettbewerbe der neuen Klassen hinzufügen.</a:t>
            </a:r>
          </a:p>
          <a:p>
            <a:pPr marL="358775" indent="-358775"/>
            <a:r>
              <a:rPr lang="de-DE" sz="2400" dirty="0" smtClean="0"/>
              <a:t>Teilnehmer der bisherigen Konkurrenzen in die entsprechenden neuen Wettbewerbe eintragen und in der bisherigen Konkurrenz löschen.</a:t>
            </a:r>
          </a:p>
          <a:p>
            <a:pPr marL="358775" indent="-358775">
              <a:buNone/>
            </a:pPr>
            <a:r>
              <a:rPr lang="de-DE" sz="2400" dirty="0" smtClean="0"/>
              <a:t>Wieder in TTT2020:</a:t>
            </a:r>
          </a:p>
          <a:p>
            <a:pPr marL="358775" indent="-358775"/>
            <a:r>
              <a:rPr lang="de-DE" sz="2400" dirty="0" smtClean="0"/>
              <a:t>Daten aus </a:t>
            </a:r>
            <a:r>
              <a:rPr lang="de-DE" sz="2400" dirty="0" err="1" smtClean="0"/>
              <a:t>click</a:t>
            </a:r>
            <a:r>
              <a:rPr lang="de-DE" sz="2400" dirty="0" smtClean="0"/>
              <a:t>-TT nach TTT2020 importieren.</a:t>
            </a:r>
          </a:p>
          <a:p>
            <a:pPr marL="358775" indent="-358775"/>
            <a:endParaRPr lang="de-DE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58775" indent="-358775"/>
            <a:r>
              <a:rPr lang="de-DE" dirty="0" smtClean="0"/>
              <a:t>Klassen in Leistungsklassen aufspalten</a:t>
            </a:r>
            <a:endParaRPr lang="de-DE" sz="3200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2477-A392-4584-8945-F29C9F44BEF6}" type="slidenum">
              <a:rPr lang="de-DE" smtClean="0"/>
              <a:pPr>
                <a:defRPr/>
              </a:pPr>
              <a:t>62</a:t>
            </a:fld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864000"/>
            <a:ext cx="828675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8947" y="1157968"/>
            <a:ext cx="18859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58775" indent="-358775"/>
            <a:r>
              <a:rPr lang="de-DE" dirty="0" smtClean="0"/>
              <a:t>Klassen in Leistungsklassen aufspalten</a:t>
            </a:r>
            <a:endParaRPr lang="de-DE" sz="3200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2477-A392-4584-8945-F29C9F44BEF6}" type="slidenum">
              <a:rPr lang="de-DE" smtClean="0"/>
              <a:pPr>
                <a:defRPr/>
              </a:pPr>
              <a:t>63</a:t>
            </a:fld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864000"/>
            <a:ext cx="828675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13"/>
          <p:cNvSpPr txBox="1"/>
          <p:nvPr/>
        </p:nvSpPr>
        <p:spPr>
          <a:xfrm>
            <a:off x="2427515" y="3688016"/>
            <a:ext cx="4288971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dirty="0" smtClean="0">
                <a:latin typeface="+mn-lt"/>
              </a:rPr>
              <a:t>Zugehörige Wettbewerbe</a:t>
            </a:r>
            <a:endParaRPr lang="de-DE" dirty="0"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2536" y="2175578"/>
            <a:ext cx="22479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uppieren 15"/>
          <p:cNvGrpSpPr/>
          <p:nvPr/>
        </p:nvGrpSpPr>
        <p:grpSpPr>
          <a:xfrm>
            <a:off x="229055" y="2200752"/>
            <a:ext cx="1438275" cy="1201738"/>
            <a:chOff x="1067254" y="3026229"/>
            <a:chExt cx="1438275" cy="1201738"/>
          </a:xfrm>
        </p:grpSpPr>
        <p:sp>
          <p:nvSpPr>
            <p:cNvPr id="17" name="Textfeld 16"/>
            <p:cNvSpPr txBox="1"/>
            <p:nvPr/>
          </p:nvSpPr>
          <p:spPr>
            <a:xfrm>
              <a:off x="1067254" y="3951742"/>
              <a:ext cx="1438275" cy="2762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de-DE" sz="1200" dirty="0"/>
                <a:t>Rechter Mausklick</a:t>
              </a:r>
            </a:p>
          </p:txBody>
        </p:sp>
        <p:cxnSp>
          <p:nvCxnSpPr>
            <p:cNvPr id="18" name="Gerade Verbindung mit Pfeil 17"/>
            <p:cNvCxnSpPr/>
            <p:nvPr/>
          </p:nvCxnSpPr>
          <p:spPr>
            <a:xfrm flipV="1">
              <a:off x="1915886" y="3026229"/>
              <a:ext cx="0" cy="914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4145462"/>
            <a:ext cx="82867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58775" indent="-358775"/>
            <a:r>
              <a:rPr lang="de-DE" sz="2800" dirty="0" smtClean="0"/>
              <a:t>Klassen in Leistungsklassen nach TTR-Wert aufspalten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2477-A392-4584-8945-F29C9F44BEF6}" type="slidenum">
              <a:rPr lang="de-DE" smtClean="0"/>
              <a:pPr>
                <a:defRPr/>
              </a:pPr>
              <a:t>64</a:t>
            </a:fld>
            <a:endParaRPr lang="de-DE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864000"/>
            <a:ext cx="828675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7775" y="1656000"/>
            <a:ext cx="66484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lipse 9"/>
          <p:cNvSpPr/>
          <p:nvPr/>
        </p:nvSpPr>
        <p:spPr>
          <a:xfrm>
            <a:off x="3193185" y="2275115"/>
            <a:ext cx="2314985" cy="3525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47775" y="1656000"/>
            <a:ext cx="66484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47775" y="1656000"/>
            <a:ext cx="66484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feld 19"/>
          <p:cNvSpPr txBox="1"/>
          <p:nvPr/>
        </p:nvSpPr>
        <p:spPr>
          <a:xfrm>
            <a:off x="2261902" y="4877825"/>
            <a:ext cx="4620197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dirty="0" smtClean="0">
                <a:latin typeface="+mn-lt"/>
              </a:rPr>
              <a:t>Die stärkste Leistungsklasse durch Eingabe des minimalen TTR-Wertes zuerst auswählen.</a:t>
            </a:r>
            <a:endParaRPr lang="de-DE" dirty="0">
              <a:latin typeface="+mn-lt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47775" y="1656000"/>
            <a:ext cx="66484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47775" y="1656000"/>
            <a:ext cx="66484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47775" y="1656000"/>
            <a:ext cx="66484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47775" y="1656000"/>
            <a:ext cx="66484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47775" y="1656000"/>
            <a:ext cx="66484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47775" y="1656000"/>
            <a:ext cx="66484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47775" y="1656000"/>
            <a:ext cx="66484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Ellipse 17"/>
          <p:cNvSpPr/>
          <p:nvPr/>
        </p:nvSpPr>
        <p:spPr>
          <a:xfrm>
            <a:off x="3755571" y="4180506"/>
            <a:ext cx="685800" cy="3075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20" grpId="0" animBg="1"/>
      <p:bldP spid="1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58775" indent="-358775"/>
            <a:r>
              <a:rPr lang="de-DE" sz="2800" dirty="0" smtClean="0"/>
              <a:t>Klassen in Leistungsklassen nach TTR-Wert aufspalten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2477-A392-4584-8945-F29C9F44BEF6}" type="slidenum">
              <a:rPr lang="de-DE" smtClean="0"/>
              <a:pPr>
                <a:defRPr/>
              </a:pPr>
              <a:t>65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864000"/>
            <a:ext cx="828675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2912159" y="2839704"/>
            <a:ext cx="3319683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dirty="0" smtClean="0">
                <a:latin typeface="+mn-lt"/>
              </a:rPr>
              <a:t>Die Altersklasse </a:t>
            </a:r>
            <a:r>
              <a:rPr lang="de-DE" b="1" dirty="0" smtClean="0">
                <a:latin typeface="+mn-lt"/>
              </a:rPr>
              <a:t>Herren </a:t>
            </a:r>
            <a:r>
              <a:rPr lang="de-DE" dirty="0" smtClean="0">
                <a:latin typeface="+mn-lt"/>
              </a:rPr>
              <a:t>wurde in 4 Leistungsklassen aufgespalten.</a:t>
            </a:r>
            <a:endParaRPr lang="de-DE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427515" y="3610897"/>
            <a:ext cx="4288971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dirty="0" smtClean="0">
                <a:latin typeface="+mn-lt"/>
              </a:rPr>
              <a:t>Zugehörige Wettbewerbe</a:t>
            </a:r>
            <a:endParaRPr lang="de-DE" dirty="0"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4003447"/>
            <a:ext cx="82867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58775" indent="-358775"/>
            <a:r>
              <a:rPr lang="de-DE" sz="2800" dirty="0" smtClean="0"/>
              <a:t>Klassen in Leistungsklassen nach Spielerzahl aufspalten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2477-A392-4584-8945-F29C9F44BEF6}" type="slidenum">
              <a:rPr lang="de-DE" smtClean="0"/>
              <a:pPr>
                <a:defRPr/>
              </a:pPr>
              <a:t>66</a:t>
            </a:fld>
            <a:endParaRPr lang="de-DE" dirty="0"/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864000"/>
            <a:ext cx="828675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7775" y="1656000"/>
            <a:ext cx="66484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47775" y="1656000"/>
            <a:ext cx="66484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47775" y="1656000"/>
            <a:ext cx="66484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Gerade Verbindung mit Pfeil 28"/>
          <p:cNvCxnSpPr/>
          <p:nvPr/>
        </p:nvCxnSpPr>
        <p:spPr>
          <a:xfrm flipV="1">
            <a:off x="7149947" y="3283028"/>
            <a:ext cx="3" cy="2864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4328555" y="3570579"/>
            <a:ext cx="3541411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dirty="0" smtClean="0">
                <a:latin typeface="+mn-lt"/>
              </a:rPr>
              <a:t>Zuerst die Teilnehmerzahl der stärksten Leistungsklasse eingeben. </a:t>
            </a:r>
            <a:endParaRPr lang="de-DE" dirty="0">
              <a:latin typeface="+mn-lt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47775" y="1656000"/>
            <a:ext cx="66484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lipse 9"/>
          <p:cNvSpPr/>
          <p:nvPr/>
        </p:nvSpPr>
        <p:spPr>
          <a:xfrm>
            <a:off x="3193185" y="2275115"/>
            <a:ext cx="1378815" cy="3525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1" name="Ellipse 20"/>
          <p:cNvSpPr/>
          <p:nvPr/>
        </p:nvSpPr>
        <p:spPr>
          <a:xfrm>
            <a:off x="5438790" y="2273279"/>
            <a:ext cx="1378815" cy="3525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cxnSp>
        <p:nvCxnSpPr>
          <p:cNvPr id="36" name="Gerade Verbindung mit Pfeil 35"/>
          <p:cNvCxnSpPr/>
          <p:nvPr/>
        </p:nvCxnSpPr>
        <p:spPr>
          <a:xfrm flipV="1">
            <a:off x="2324559" y="3272011"/>
            <a:ext cx="2897436" cy="157541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 flipV="1">
            <a:off x="6136395" y="3415230"/>
            <a:ext cx="22034" cy="143219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1428635" y="4837697"/>
            <a:ext cx="6350617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dirty="0" smtClean="0">
                <a:latin typeface="+mn-lt"/>
              </a:rPr>
              <a:t>Der minimale TTR-Wert der aktuellen und der maximale TTR-Wert der nächsten Leistungsklasse werden automatisch berechnet.</a:t>
            </a:r>
            <a:endParaRPr lang="de-DE" dirty="0">
              <a:latin typeface="+mn-lt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47775" y="1656000"/>
            <a:ext cx="66484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47775" y="1656000"/>
            <a:ext cx="66484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feld 43"/>
          <p:cNvSpPr txBox="1"/>
          <p:nvPr/>
        </p:nvSpPr>
        <p:spPr>
          <a:xfrm>
            <a:off x="1578429" y="3590778"/>
            <a:ext cx="5022764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dirty="0" smtClean="0">
                <a:latin typeface="+mn-lt"/>
              </a:rPr>
              <a:t>Die eingegebene Teilnehmerzahl ist von TTT2020 leicht modifiziert worden, weil es mehrere Teilnehmer mit dem minimalen TTR-Grenzwert gibt. </a:t>
            </a:r>
            <a:endParaRPr lang="de-DE" dirty="0">
              <a:latin typeface="+mn-lt"/>
            </a:endParaRPr>
          </a:p>
        </p:txBody>
      </p:sp>
      <p:cxnSp>
        <p:nvCxnSpPr>
          <p:cNvPr id="45" name="Gerade Verbindung mit Pfeil 44"/>
          <p:cNvCxnSpPr/>
          <p:nvPr/>
        </p:nvCxnSpPr>
        <p:spPr>
          <a:xfrm flipV="1">
            <a:off x="6599104" y="3382179"/>
            <a:ext cx="396607" cy="34152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47775" y="1656000"/>
            <a:ext cx="66484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47775" y="1656000"/>
            <a:ext cx="66484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Ellipse 17"/>
          <p:cNvSpPr/>
          <p:nvPr/>
        </p:nvSpPr>
        <p:spPr>
          <a:xfrm>
            <a:off x="3755571" y="4180506"/>
            <a:ext cx="685800" cy="3075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10" grpId="0" animBg="1"/>
      <p:bldP spid="21" grpId="0" animBg="1"/>
      <p:bldP spid="26" grpId="0" animBg="1"/>
      <p:bldP spid="44" grpId="0" animBg="1"/>
      <p:bldP spid="1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58775" indent="-358775"/>
            <a:r>
              <a:rPr lang="de-DE" sz="2800" dirty="0" smtClean="0"/>
              <a:t>Klassen in Leistungsklassen nach Spielerzahl aufspalten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2477-A392-4584-8945-F29C9F44BEF6}" type="slidenum">
              <a:rPr lang="de-DE" smtClean="0"/>
              <a:pPr>
                <a:defRPr/>
              </a:pPr>
              <a:t>67</a:t>
            </a:fld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864000"/>
            <a:ext cx="828675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2424255" y="2839704"/>
            <a:ext cx="4295491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dirty="0" smtClean="0">
                <a:latin typeface="+mn-lt"/>
              </a:rPr>
              <a:t>Die Altersklasse </a:t>
            </a:r>
            <a:r>
              <a:rPr lang="de-DE" b="1" dirty="0" smtClean="0">
                <a:latin typeface="+mn-lt"/>
              </a:rPr>
              <a:t>Herren </a:t>
            </a:r>
            <a:r>
              <a:rPr lang="de-DE" dirty="0" smtClean="0">
                <a:latin typeface="+mn-lt"/>
              </a:rPr>
              <a:t>wurde in 4 etwa gleichgroße Leistungsklassen aufgespalten.</a:t>
            </a:r>
            <a:endParaRPr lang="de-DE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427515" y="3610897"/>
            <a:ext cx="4288971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dirty="0" smtClean="0">
                <a:latin typeface="+mn-lt"/>
              </a:rPr>
              <a:t>Zugehörige Wettbewerbe</a:t>
            </a:r>
            <a:endParaRPr lang="de-DE" dirty="0">
              <a:latin typeface="+mn-lt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4036478"/>
            <a:ext cx="82867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Klassen in Leistungsklassen aufspalten</a:t>
            </a:r>
            <a:endParaRPr lang="de-DE" sz="32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Gerhard </a:t>
            </a:r>
            <a:r>
              <a:rPr lang="de-DE" dirty="0" err="1" smtClean="0"/>
              <a:t>Heder</a:t>
            </a:r>
            <a:r>
              <a:rPr lang="de-DE" dirty="0" smtClean="0"/>
              <a:t> (</a:t>
            </a:r>
            <a:r>
              <a:rPr lang="de-DE" dirty="0" err="1" smtClean="0"/>
              <a:t>HeSoWa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2477-A392-4584-8945-F29C9F44BEF6}" type="slidenum">
              <a:rPr lang="de-DE" smtClean="0"/>
              <a:pPr>
                <a:defRPr/>
              </a:pPr>
              <a:t>68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>
              <a:buNone/>
            </a:pPr>
            <a:r>
              <a:rPr lang="de-DE" sz="2400" dirty="0" smtClean="0"/>
              <a:t>Nach Abschluss des Turniers in TTT2020:</a:t>
            </a:r>
          </a:p>
          <a:p>
            <a:pPr marL="358775" indent="-358775"/>
            <a:r>
              <a:rPr lang="de-DE" sz="2400" dirty="0" smtClean="0"/>
              <a:t>Nachmeldungen der aufgespaltenen Konkurrenzen drucken.</a:t>
            </a:r>
          </a:p>
          <a:p>
            <a:pPr marL="358775" indent="-358775">
              <a:buNone/>
            </a:pPr>
            <a:r>
              <a:rPr lang="de-DE" sz="2400" dirty="0" smtClean="0"/>
              <a:t>In </a:t>
            </a:r>
            <a:r>
              <a:rPr lang="de-DE" sz="2400" dirty="0" err="1" smtClean="0"/>
              <a:t>click</a:t>
            </a:r>
            <a:r>
              <a:rPr lang="de-DE" sz="2400" dirty="0" smtClean="0"/>
              <a:t>-TT:</a:t>
            </a:r>
          </a:p>
          <a:p>
            <a:pPr marL="358775" indent="-358775"/>
            <a:r>
              <a:rPr lang="de-DE" sz="2400" dirty="0" smtClean="0"/>
              <a:t>Turnierantrag ändern: Wettbewerbe der neuen Klassen hinzufügen.</a:t>
            </a:r>
          </a:p>
          <a:p>
            <a:pPr marL="358775" indent="-358775"/>
            <a:r>
              <a:rPr lang="de-DE" sz="2400" dirty="0" smtClean="0"/>
              <a:t>Teilnehmer der bisherigen Konkurrenzen in die entsprechenden neuen Wettbewerbe eintragen.</a:t>
            </a:r>
          </a:p>
          <a:p>
            <a:pPr marL="358775" indent="-358775"/>
            <a:r>
              <a:rPr lang="de-DE" sz="2400" dirty="0" smtClean="0"/>
              <a:t>Konkurrenzen der ursprünglichen Klasse im Turnierantrag löschen.</a:t>
            </a:r>
          </a:p>
          <a:p>
            <a:pPr marL="358775" indent="-358775">
              <a:buNone/>
            </a:pPr>
            <a:r>
              <a:rPr lang="de-DE" sz="2400" dirty="0" smtClean="0"/>
              <a:t>Wieder in TTT2020:</a:t>
            </a:r>
          </a:p>
          <a:p>
            <a:pPr marL="358775" indent="-358775"/>
            <a:r>
              <a:rPr lang="de-DE" sz="2400" dirty="0" smtClean="0"/>
              <a:t>Daten aus </a:t>
            </a:r>
            <a:r>
              <a:rPr lang="de-DE" sz="2400" dirty="0" err="1" smtClean="0"/>
              <a:t>click</a:t>
            </a:r>
            <a:r>
              <a:rPr lang="de-DE" sz="2400" dirty="0" smtClean="0"/>
              <a:t>-TT nach TTT2020 importieren.</a:t>
            </a:r>
          </a:p>
          <a:p>
            <a:pPr marL="358775" indent="-358775"/>
            <a:endParaRPr lang="de-DE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863600"/>
            <a:ext cx="81343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75" y="1165225"/>
            <a:ext cx="22288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pPr eaLnBrk="1" hangingPunct="1"/>
            <a:r>
              <a:rPr lang="de-DE" smtClean="0"/>
              <a:t>Neue Turnierdatei anlegen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CBF81E-07F2-4E79-997A-D64A9C532FBD}" type="slidenum">
              <a:rPr lang="de-DE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" y="6048375"/>
            <a:ext cx="23812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3" y="1033463"/>
            <a:ext cx="806767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pPr eaLnBrk="1" hangingPunct="1"/>
            <a:r>
              <a:rPr lang="de-DE" smtClean="0"/>
              <a:t>Neue Turnierdatei anlegen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E8C00-593E-4976-8842-4219CEBD943D}" type="slidenum">
              <a:rPr lang="de-DE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12" name="Ellipse 11"/>
          <p:cNvSpPr/>
          <p:nvPr/>
        </p:nvSpPr>
        <p:spPr>
          <a:xfrm>
            <a:off x="6454775" y="5400675"/>
            <a:ext cx="1154113" cy="3476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6" name="Ellipse 15"/>
          <p:cNvSpPr/>
          <p:nvPr/>
        </p:nvSpPr>
        <p:spPr>
          <a:xfrm>
            <a:off x="1698625" y="4757738"/>
            <a:ext cx="762000" cy="2714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863600"/>
            <a:ext cx="81343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pPr eaLnBrk="1" hangingPunct="1"/>
            <a:r>
              <a:rPr lang="de-DE" smtClean="0"/>
              <a:t>Neue Turnierdatei angelegt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Gerhard Heder (HeSoWa)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5458E5-6F49-4A3E-B93E-D5C8CEA22FD7}" type="slidenum">
              <a:rPr lang="de-DE"/>
              <a:pPr>
                <a:defRPr/>
              </a:pPr>
              <a:t>9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1798</Words>
  <Application>Microsoft Office PowerPoint</Application>
  <PresentationFormat>Bildschirmpräsentation (4:3)</PresentationFormat>
  <Paragraphs>483</Paragraphs>
  <Slides>68</Slides>
  <Notes>68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Folientitel</vt:lpstr>
      </vt:variant>
      <vt:variant>
        <vt:i4>68</vt:i4>
      </vt:variant>
      <vt:variant>
        <vt:lpstr>Zielgruppenorientierte Präsentationen</vt:lpstr>
      </vt:variant>
      <vt:variant>
        <vt:i4>1</vt:i4>
      </vt:variant>
    </vt:vector>
  </HeadingPairs>
  <TitlesOfParts>
    <vt:vector size="70" baseType="lpstr">
      <vt:lpstr>Larissa-Design</vt:lpstr>
      <vt:lpstr>TTT2020</vt:lpstr>
      <vt:lpstr>Inhalt</vt:lpstr>
      <vt:lpstr>Folie 3</vt:lpstr>
      <vt:lpstr>Turnierteilnehmer downloaden</vt:lpstr>
      <vt:lpstr>Turnierteilnehmer downloaden</vt:lpstr>
      <vt:lpstr>Turnierteilnehmer downloaden</vt:lpstr>
      <vt:lpstr>Neue Turnierdatei anlegen</vt:lpstr>
      <vt:lpstr>Neue Turnierdatei anlegen</vt:lpstr>
      <vt:lpstr>Neue Turnierdatei angelegt</vt:lpstr>
      <vt:lpstr>Daten aus click-TT importieren</vt:lpstr>
      <vt:lpstr>Daten aus click-TT importieren</vt:lpstr>
      <vt:lpstr>Daten aus click-TT importieren</vt:lpstr>
      <vt:lpstr>Daten aus click-TT importieren</vt:lpstr>
      <vt:lpstr>Daten aus click-TT importieren</vt:lpstr>
      <vt:lpstr>Daten aus click-TT importiert</vt:lpstr>
      <vt:lpstr>Teilnehmer auf Anwesenheit überprüfen</vt:lpstr>
      <vt:lpstr>Anwesende Teilnehmer markieren</vt:lpstr>
      <vt:lpstr>Ergebnisse für click-TT exportieren</vt:lpstr>
      <vt:lpstr>Ergebnisse für click-TT exportieren</vt:lpstr>
      <vt:lpstr>Ergebnisse für click-TT exportieren</vt:lpstr>
      <vt:lpstr>Ergebnisse für click-TT exportieren</vt:lpstr>
      <vt:lpstr>Ergebnisse für click-TT exportieren</vt:lpstr>
      <vt:lpstr>Ergebnisse für click-TT exportieren</vt:lpstr>
      <vt:lpstr>Nachmeldungen drucken</vt:lpstr>
      <vt:lpstr>Nachmeldungen drucken</vt:lpstr>
      <vt:lpstr>Nachmeldungen drucken</vt:lpstr>
      <vt:lpstr>Nachmeldungen drucken</vt:lpstr>
      <vt:lpstr>Turnierteilnehmer erneut downloaden</vt:lpstr>
      <vt:lpstr>Daten aus click-TT aktualisieren</vt:lpstr>
      <vt:lpstr>Daten aus click-TT aktualisieren</vt:lpstr>
      <vt:lpstr>Daten aus click-TT aktualisieren</vt:lpstr>
      <vt:lpstr>Daten aus click-TT aktualisieren</vt:lpstr>
      <vt:lpstr>Ergebnisse nochmals für click-TT exportieren</vt:lpstr>
      <vt:lpstr>Ergebnisse in click-TT importieren</vt:lpstr>
      <vt:lpstr>Ergebnisse in click-TT importieren</vt:lpstr>
      <vt:lpstr>Ergebnisse in click-TT importieren</vt:lpstr>
      <vt:lpstr>Hinweise zum Daten-Import aus click-TT</vt:lpstr>
      <vt:lpstr>Konkurrenzen nachträglich zusammenlegen</vt:lpstr>
      <vt:lpstr>Konkurrenzen des gleichen Geschlechts nachträglich zusammenlegen</vt:lpstr>
      <vt:lpstr>Konkurrenzen des gleichen Geschlechts nachträglich zusammenlegen</vt:lpstr>
      <vt:lpstr>Konkurrenzen des gleichen Geschlechts nachträglich zusammenlegen</vt:lpstr>
      <vt:lpstr>Konkurrenzen des gleichen Geschlechts nachträglich zusammenlegen</vt:lpstr>
      <vt:lpstr>Konkurrenzen des gleichen Geschlechts nachträglich zusammenlegen</vt:lpstr>
      <vt:lpstr>Konkurrenzen unterschiedlichen Geschlechts nachträglich zusammenlegen</vt:lpstr>
      <vt:lpstr>Konkurrenzen unterschiedlichen Geschlechts nachträglich zusammenlegen</vt:lpstr>
      <vt:lpstr>Konkurrenzen unterschiedlichen Geschlechts nachträglich zusammenlegen</vt:lpstr>
      <vt:lpstr>Konkurrenzen unterschiedlichen Geschlechts nachträglich zusammenlegen</vt:lpstr>
      <vt:lpstr>Konkurrenzen unterschiedlichen Geschlechts nachträglich zusammenlegen</vt:lpstr>
      <vt:lpstr>Konkurrenzen unterschiedlichen Geschlechts nachträglich zusammenlegen</vt:lpstr>
      <vt:lpstr>Klassen nachträglich aufspalten</vt:lpstr>
      <vt:lpstr>Klassen nachträglich aufspalten</vt:lpstr>
      <vt:lpstr>Gemischte Klassen nach Geschlecht aufspalten</vt:lpstr>
      <vt:lpstr>Gemischte Klassen nach Geschlecht aufspalten</vt:lpstr>
      <vt:lpstr>Gemischte Klassen nach Geschlecht aufspalten</vt:lpstr>
      <vt:lpstr>Gemischte Klassen nach Geschlecht aufspalten</vt:lpstr>
      <vt:lpstr>Gemischte Klassen nach Geschlecht aufspalten</vt:lpstr>
      <vt:lpstr>Klassen in Altersklassen aufspalten</vt:lpstr>
      <vt:lpstr>Klassen in Altersklassen aufspalten</vt:lpstr>
      <vt:lpstr>Klassen in Altersklassen aufspalten</vt:lpstr>
      <vt:lpstr>Klassen in Altersklassen aufspalten</vt:lpstr>
      <vt:lpstr>Klassen in Altersklassen aufspalten</vt:lpstr>
      <vt:lpstr>Klassen in Leistungsklassen aufspalten</vt:lpstr>
      <vt:lpstr>Klassen in Leistungsklassen aufspalten</vt:lpstr>
      <vt:lpstr>Klassen in Leistungsklassen nach TTR-Wert aufspalten</vt:lpstr>
      <vt:lpstr>Klassen in Leistungsklassen nach TTR-Wert aufspalten</vt:lpstr>
      <vt:lpstr>Klassen in Leistungsklassen nach Spielerzahl aufspalten</vt:lpstr>
      <vt:lpstr>Klassen in Leistungsklassen nach Spielerzahl aufspalten</vt:lpstr>
      <vt:lpstr>Klassen in Leistungsklassen aufspalten</vt:lpstr>
      <vt:lpstr>Schulung</vt:lpstr>
    </vt:vector>
  </TitlesOfParts>
  <Company>HeSoWa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Tischtennisturnier-Programm TTT2020</dc:title>
  <dc:subject>Zusammenspiel mit Turniermodul in click-TT</dc:subject>
  <dc:creator>Gerhard Heder</dc:creator>
  <cp:lastModifiedBy>Gerhard</cp:lastModifiedBy>
  <cp:revision>655</cp:revision>
  <dcterms:created xsi:type="dcterms:W3CDTF">2011-08-21T15:48:55Z</dcterms:created>
  <dcterms:modified xsi:type="dcterms:W3CDTF">2022-10-16T19:25:33Z</dcterms:modified>
</cp:coreProperties>
</file>